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8" autoAdjust="0"/>
    <p:restoredTop sz="44262" autoAdjust="0"/>
  </p:normalViewPr>
  <p:slideViewPr>
    <p:cSldViewPr snapToGrid="0">
      <p:cViewPr varScale="1">
        <p:scale>
          <a:sx n="50" d="100"/>
          <a:sy n="50" d="100"/>
        </p:scale>
        <p:origin x="318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C7C07B3-1A5B-4951-A4AD-3673E5DF4FA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EBAF678-EE43-4C93-BE74-738B474AC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01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1187B566-7685-40D1-A5D6-3B8565DC18A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88D2B5C0-2C7A-4B95-86E6-0E3B940AC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52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2B5C0-2C7A-4B95-86E6-0E3B940AC3A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14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2B5C0-2C7A-4B95-86E6-0E3B940AC3A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7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2B5C0-2C7A-4B95-86E6-0E3B940AC3A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73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2B5C0-2C7A-4B95-86E6-0E3B940AC3A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6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2B5C0-2C7A-4B95-86E6-0E3B940AC3A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587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2B5C0-2C7A-4B95-86E6-0E3B940AC3A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17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2B5C0-2C7A-4B95-86E6-0E3B940AC3A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2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43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97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2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67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24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95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37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01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2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49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A8FC6-D788-473E-8210-0EAF629DF8E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CAB78-1E74-4AFC-BA20-66099F6DD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71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rodigal s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2" t="9091" r="911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4063141"/>
            <a:ext cx="2586790" cy="0"/>
          </a:xfrm>
          <a:prstGeom prst="line">
            <a:avLst/>
          </a:prstGeom>
          <a:ln>
            <a:solidFill>
              <a:srgbClr val="676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237" y="758284"/>
            <a:ext cx="3657600" cy="3196570"/>
          </a:xfrm>
        </p:spPr>
        <p:txBody>
          <a:bodyPr>
            <a:normAutofit/>
          </a:bodyPr>
          <a:lstStyle/>
          <a:p>
            <a:r>
              <a:rPr lang="en-US" sz="5400" b="1" dirty="0"/>
              <a:t>“La Perla de las Parabolas”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237" y="4323376"/>
            <a:ext cx="3657600" cy="416575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Lucas15:11-32</a:t>
            </a:r>
          </a:p>
        </p:txBody>
      </p:sp>
    </p:spTree>
    <p:extLst>
      <p:ext uri="{BB962C8B-B14F-4D97-AF65-F5344CB8AC3E}">
        <p14:creationId xmlns:p14="http://schemas.microsoft.com/office/powerpoint/2010/main" val="3854373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"/>
          <a:stretch/>
        </p:blipFill>
        <p:spPr bwMode="auto">
          <a:xfrm>
            <a:off x="7556408" y="10"/>
            <a:ext cx="463559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852693"/>
          </a:xfrm>
        </p:spPr>
        <p:txBody>
          <a:bodyPr>
            <a:normAutofit/>
          </a:bodyPr>
          <a:lstStyle/>
          <a:p>
            <a:r>
              <a:rPr lang="es-MX" dirty="0"/>
              <a:t>Introducción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0" y="1797270"/>
            <a:ext cx="6586489" cy="4792716"/>
          </a:xfrm>
        </p:spPr>
        <p:txBody>
          <a:bodyPr>
            <a:normAutofit lnSpcReduction="10000"/>
          </a:bodyPr>
          <a:lstStyle/>
          <a:p>
            <a:pPr>
              <a:lnSpc>
                <a:spcPct val="70000"/>
              </a:lnSpc>
            </a:pPr>
            <a:r>
              <a:rPr lang="es-ES" sz="2400" dirty="0"/>
              <a:t>Una historia del hombre en la inocencia, en el pecado, en la redención, en la gloria.</a:t>
            </a:r>
          </a:p>
          <a:p>
            <a:pPr>
              <a:lnSpc>
                <a:spcPct val="70000"/>
              </a:lnSpc>
            </a:pPr>
            <a:r>
              <a:rPr lang="es-ES" sz="2400" dirty="0"/>
              <a:t>Un poema -el canto de la salvación, cuyo estribillo, "Mi hijo estaba muerto, y está vivo de nuevo, se perdió, y se encuentra", está sonando a través de las cortes del cielo</a:t>
            </a:r>
          </a:p>
          <a:p>
            <a:pPr>
              <a:lnSpc>
                <a:spcPct val="70000"/>
              </a:lnSpc>
            </a:pPr>
            <a:r>
              <a:rPr lang="es-ES" sz="2400" dirty="0"/>
              <a:t>Una profecía en advertencia y meditación, - reprobación o aliento, a cada uno de nosotros.</a:t>
            </a:r>
          </a:p>
          <a:p>
            <a:pPr>
              <a:lnSpc>
                <a:spcPct val="70000"/>
              </a:lnSpc>
            </a:pPr>
            <a:r>
              <a:rPr lang="es-ES" sz="2400" dirty="0"/>
              <a:t>Sus pensamientos han enriquecido todos los discursos e idiomas en los que se ha escuchado su voz.</a:t>
            </a:r>
          </a:p>
          <a:p>
            <a:pPr>
              <a:lnSpc>
                <a:spcPct val="70000"/>
              </a:lnSpc>
            </a:pPr>
            <a:r>
              <a:rPr lang="es-ES" sz="2400" dirty="0"/>
              <a:t>  Está ante nosotros "la perla de las parábolas"</a:t>
            </a:r>
          </a:p>
          <a:p>
            <a:pPr>
              <a:lnSpc>
                <a:spcPct val="70000"/>
              </a:lnSpc>
            </a:pPr>
            <a:r>
              <a:rPr lang="es-ES" sz="2400" dirty="0"/>
              <a:t>"El evangelio en el evangelio" de nuestro Señor y Salvador Jesucristo.</a:t>
            </a:r>
          </a:p>
          <a:p>
            <a:pPr>
              <a:lnSpc>
                <a:spcPct val="70000"/>
              </a:lnSpc>
            </a:pPr>
            <a:r>
              <a:rPr lang="es-ES" sz="2400" dirty="0"/>
              <a:t>  Es la última de tres historias, que se habló especialmente a los fariseos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034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prodigal s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1" r="16343" b="-1"/>
          <a:stretch/>
        </p:blipFill>
        <p:spPr bwMode="auto">
          <a:xfrm>
            <a:off x="6090612" y="10"/>
            <a:ext cx="6101387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284" y="162736"/>
            <a:ext cx="5127031" cy="813454"/>
          </a:xfrm>
        </p:spPr>
        <p:txBody>
          <a:bodyPr>
            <a:normAutofit/>
          </a:bodyPr>
          <a:lstStyle/>
          <a:p>
            <a:r>
              <a:rPr lang="en-US" dirty="0" err="1"/>
              <a:t>Perdido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028" y="976190"/>
            <a:ext cx="5999584" cy="5533053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s-ES" sz="2400" b="1" dirty="0"/>
              <a:t>¿De? -La alegría de la casa del Padre</a:t>
            </a:r>
          </a:p>
          <a:p>
            <a:pPr>
              <a:lnSpc>
                <a:spcPct val="70000"/>
              </a:lnSpc>
            </a:pPr>
            <a:r>
              <a:rPr lang="es-ES" sz="2400" b="1" dirty="0"/>
              <a:t>¿Cómo perdido?</a:t>
            </a:r>
          </a:p>
          <a:p>
            <a:pPr lvl="1">
              <a:lnSpc>
                <a:spcPct val="70000"/>
              </a:lnSpc>
            </a:pPr>
            <a:r>
              <a:rPr lang="es-ES" b="1" dirty="0"/>
              <a:t>No me das mi pan de cada día</a:t>
            </a:r>
          </a:p>
          <a:p>
            <a:pPr lvl="1">
              <a:lnSpc>
                <a:spcPct val="70000"/>
              </a:lnSpc>
            </a:pPr>
            <a:r>
              <a:rPr lang="es-ES" b="1" dirty="0"/>
              <a:t>Pero dame mi parte</a:t>
            </a:r>
          </a:p>
          <a:p>
            <a:pPr lvl="2">
              <a:lnSpc>
                <a:spcPct val="70000"/>
              </a:lnSpc>
            </a:pPr>
            <a:r>
              <a:rPr lang="es-ES" sz="2400" b="1" dirty="0"/>
              <a:t>Separado del padre</a:t>
            </a:r>
          </a:p>
          <a:p>
            <a:pPr lvl="2">
              <a:lnSpc>
                <a:spcPct val="70000"/>
              </a:lnSpc>
            </a:pPr>
            <a:r>
              <a:rPr lang="es-ES" sz="2400" b="1" dirty="0"/>
              <a:t>Génesis 3: 5</a:t>
            </a:r>
          </a:p>
          <a:p>
            <a:pPr lvl="2">
              <a:lnSpc>
                <a:spcPct val="70000"/>
              </a:lnSpc>
            </a:pPr>
            <a:r>
              <a:rPr lang="es-ES" sz="2400" b="1" dirty="0"/>
              <a:t>Como si</a:t>
            </a:r>
          </a:p>
          <a:p>
            <a:pPr lvl="3">
              <a:lnSpc>
                <a:spcPct val="70000"/>
              </a:lnSpc>
            </a:pPr>
            <a:r>
              <a:rPr lang="es-ES" sz="2400" b="1" dirty="0"/>
              <a:t>El padre estaba guardando algo de él</a:t>
            </a:r>
          </a:p>
          <a:p>
            <a:pPr lvl="3">
              <a:lnSpc>
                <a:spcPct val="70000"/>
              </a:lnSpc>
            </a:pPr>
            <a:r>
              <a:rPr lang="es-ES" sz="2400" b="1" dirty="0"/>
              <a:t>La manera de conocer el bien es a través de la experiencia del mal</a:t>
            </a:r>
          </a:p>
          <a:p>
            <a:pPr lvl="4">
              <a:lnSpc>
                <a:spcPct val="70000"/>
              </a:lnSpc>
            </a:pPr>
            <a:r>
              <a:rPr lang="es-ES" sz="2400" b="1" dirty="0"/>
              <a:t>"Que siembre su avena"</a:t>
            </a:r>
          </a:p>
          <a:p>
            <a:pPr>
              <a:lnSpc>
                <a:spcPct val="70000"/>
              </a:lnSpc>
            </a:pPr>
            <a:r>
              <a:rPr lang="es-ES" sz="2400" b="1" dirty="0"/>
              <a:t>¿A donde?</a:t>
            </a:r>
          </a:p>
          <a:p>
            <a:pPr lvl="1">
              <a:lnSpc>
                <a:spcPct val="70000"/>
              </a:lnSpc>
            </a:pPr>
            <a:r>
              <a:rPr lang="es-ES" b="1" dirty="0"/>
              <a:t>La separación no es inmediata</a:t>
            </a:r>
          </a:p>
          <a:p>
            <a:pPr lvl="1">
              <a:lnSpc>
                <a:spcPct val="70000"/>
              </a:lnSpc>
            </a:pPr>
            <a:r>
              <a:rPr lang="es-ES" b="1" dirty="0"/>
              <a:t>Hay una imitación de la piedad</a:t>
            </a:r>
          </a:p>
          <a:p>
            <a:pPr lvl="1">
              <a:lnSpc>
                <a:spcPct val="70000"/>
              </a:lnSpc>
            </a:pPr>
            <a:r>
              <a:rPr lang="es-ES" b="1" dirty="0"/>
              <a:t>El propósito de la voluntad se convierte en activo-con una despedida "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715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Image result for prodigal s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2" r="31797" b="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3803" y="615820"/>
            <a:ext cx="6586491" cy="767762"/>
          </a:xfrm>
        </p:spPr>
        <p:txBody>
          <a:bodyPr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s-ES" dirty="0"/>
              <a:t>2 Etapas en el "país lejano"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591" y="1751222"/>
            <a:ext cx="7556409" cy="4565601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s-ES" sz="2400" b="1" dirty="0"/>
              <a:t>Plenitud</a:t>
            </a:r>
          </a:p>
          <a:p>
            <a:pPr lvl="1">
              <a:lnSpc>
                <a:spcPct val="80000"/>
              </a:lnSpc>
            </a:pPr>
            <a:r>
              <a:rPr lang="es-ES" b="1" dirty="0"/>
              <a:t>Desperdiciando la sustancia</a:t>
            </a:r>
          </a:p>
          <a:p>
            <a:pPr lvl="1">
              <a:lnSpc>
                <a:spcPct val="80000"/>
              </a:lnSpc>
            </a:pPr>
            <a:r>
              <a:rPr lang="es-ES" b="1" dirty="0"/>
              <a:t>Dispersión en el extranjero</a:t>
            </a:r>
          </a:p>
          <a:p>
            <a:pPr lvl="1">
              <a:lnSpc>
                <a:spcPct val="80000"/>
              </a:lnSpc>
            </a:pPr>
            <a:r>
              <a:rPr lang="es-ES" b="1" dirty="0"/>
              <a:t>Cuanto mayor sea el aumento, menor será la satisfacción</a:t>
            </a:r>
          </a:p>
          <a:p>
            <a:pPr>
              <a:lnSpc>
                <a:spcPct val="80000"/>
              </a:lnSpc>
            </a:pPr>
            <a:r>
              <a:rPr lang="es-ES" sz="2400" b="1" dirty="0"/>
              <a:t>Hambruna</a:t>
            </a:r>
          </a:p>
          <a:p>
            <a:pPr lvl="1">
              <a:lnSpc>
                <a:spcPct val="80000"/>
              </a:lnSpc>
            </a:pPr>
            <a:r>
              <a:rPr lang="es-ES" b="1" dirty="0"/>
              <a:t>El placer ha muerto</a:t>
            </a:r>
          </a:p>
          <a:p>
            <a:pPr lvl="1">
              <a:lnSpc>
                <a:spcPct val="80000"/>
              </a:lnSpc>
            </a:pPr>
            <a:r>
              <a:rPr lang="es-ES" b="1" dirty="0"/>
              <a:t>El alma sigue viva en hambre</a:t>
            </a:r>
          </a:p>
          <a:p>
            <a:pPr lvl="1">
              <a:lnSpc>
                <a:spcPct val="80000"/>
              </a:lnSpc>
            </a:pPr>
            <a:r>
              <a:rPr lang="es-ES" b="1" dirty="0"/>
              <a:t>Se une a otro</a:t>
            </a:r>
          </a:p>
          <a:p>
            <a:pPr lvl="2">
              <a:lnSpc>
                <a:spcPct val="80000"/>
              </a:lnSpc>
            </a:pPr>
            <a:r>
              <a:rPr lang="es-ES" sz="2400" b="1" dirty="0"/>
              <a:t>Totalmente dependiente</a:t>
            </a:r>
          </a:p>
          <a:p>
            <a:pPr lvl="2">
              <a:lnSpc>
                <a:spcPct val="80000"/>
              </a:lnSpc>
            </a:pPr>
            <a:r>
              <a:rPr lang="es-ES" sz="2400" b="1" dirty="0"/>
              <a:t>Comenzó siendo su propio amo y ahora es el esclavo de otro</a:t>
            </a:r>
          </a:p>
          <a:p>
            <a:pPr lvl="1">
              <a:lnSpc>
                <a:spcPct val="80000"/>
              </a:lnSpc>
            </a:pPr>
            <a:r>
              <a:rPr lang="es-ES" b="1" dirty="0"/>
              <a:t>No hay comida adecuada para él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2707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prodigal s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 r="9091" b="490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5735590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05" y="640264"/>
            <a:ext cx="5221266" cy="517979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El </a:t>
            </a:r>
            <a:r>
              <a:rPr lang="en-US" sz="4000" dirty="0" err="1"/>
              <a:t>Encuentro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57" y="1158243"/>
            <a:ext cx="5601417" cy="4925316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US" sz="2400" b="1" dirty="0"/>
              <a:t>“</a:t>
            </a:r>
            <a:r>
              <a:rPr lang="es-ES" sz="2400" b="1" dirty="0"/>
              <a:t>Es "conocer" que debemos estar alegres y alegrarnos "</a:t>
            </a:r>
          </a:p>
          <a:p>
            <a:pPr>
              <a:lnSpc>
                <a:spcPct val="70000"/>
              </a:lnSpc>
            </a:pPr>
            <a:r>
              <a:rPr lang="es-ES" sz="2400" b="1" dirty="0"/>
              <a:t>Observe los pasos del retorno</a:t>
            </a:r>
          </a:p>
          <a:p>
            <a:pPr lvl="1">
              <a:lnSpc>
                <a:spcPct val="70000"/>
              </a:lnSpc>
            </a:pPr>
            <a:r>
              <a:rPr lang="es-ES" b="1" dirty="0"/>
              <a:t>Vino a sí mismo.</a:t>
            </a:r>
          </a:p>
          <a:p>
            <a:pPr lvl="2">
              <a:lnSpc>
                <a:spcPct val="70000"/>
              </a:lnSpc>
            </a:pPr>
            <a:r>
              <a:rPr lang="es-ES" sz="2400" b="1" dirty="0"/>
              <a:t>Nunca ha sido su verdadero yo desde el momento en que exigió su porción</a:t>
            </a:r>
          </a:p>
          <a:p>
            <a:pPr lvl="2">
              <a:lnSpc>
                <a:spcPct val="70000"/>
              </a:lnSpc>
            </a:pPr>
            <a:r>
              <a:rPr lang="es-ES" sz="2400" b="1" dirty="0"/>
              <a:t>El yo correcto es filiación</a:t>
            </a:r>
          </a:p>
          <a:p>
            <a:pPr lvl="1">
              <a:lnSpc>
                <a:spcPct val="70000"/>
              </a:lnSpc>
            </a:pPr>
            <a:r>
              <a:rPr lang="es-ES" b="1" dirty="0"/>
              <a:t>Un sentido del mal.</a:t>
            </a:r>
          </a:p>
          <a:p>
            <a:pPr lvl="2">
              <a:lnSpc>
                <a:spcPct val="70000"/>
              </a:lnSpc>
            </a:pPr>
            <a:r>
              <a:rPr lang="es-ES" sz="2400" b="1" dirty="0"/>
              <a:t>Los siervos en la casa de su padre no son tratados así</a:t>
            </a:r>
          </a:p>
          <a:p>
            <a:pPr lvl="1">
              <a:lnSpc>
                <a:spcPct val="70000"/>
              </a:lnSpc>
            </a:pPr>
            <a:r>
              <a:rPr lang="es-ES" b="1" dirty="0"/>
              <a:t>Un pensamiento más alto</a:t>
            </a:r>
          </a:p>
          <a:p>
            <a:pPr lvl="2">
              <a:lnSpc>
                <a:spcPct val="70000"/>
              </a:lnSpc>
            </a:pPr>
            <a:r>
              <a:rPr lang="es-ES" sz="2400" b="1" dirty="0"/>
              <a:t>He pecado no sólo contra mi padre, sino también contra el cielo</a:t>
            </a:r>
          </a:p>
          <a:p>
            <a:pPr lvl="1">
              <a:lnSpc>
                <a:spcPct val="70000"/>
              </a:lnSpc>
            </a:pPr>
            <a:r>
              <a:rPr lang="es-ES" b="1" dirty="0"/>
              <a:t>La bienvenida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565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prodigal s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" r="1" b="45"/>
          <a:stretch/>
        </p:blipFill>
        <p:spPr bwMode="auto">
          <a:xfrm>
            <a:off x="7556408" y="10"/>
            <a:ext cx="463559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223" y="233266"/>
            <a:ext cx="6586491" cy="756987"/>
          </a:xfrm>
        </p:spPr>
        <p:txBody>
          <a:bodyPr>
            <a:normAutofit/>
          </a:bodyPr>
          <a:lstStyle/>
          <a:p>
            <a:r>
              <a:rPr lang="en-US" dirty="0" err="1"/>
              <a:t>Él</a:t>
            </a:r>
            <a:r>
              <a:rPr lang="en-US" dirty="0"/>
              <a:t> </a:t>
            </a:r>
            <a:r>
              <a:rPr lang="en-US" dirty="0" err="1"/>
              <a:t>podría</a:t>
            </a:r>
            <a:r>
              <a:rPr lang="en-US" dirty="0"/>
              <a:t> </a:t>
            </a:r>
            <a:r>
              <a:rPr lang="en-US" dirty="0" err="1"/>
              <a:t>haber</a:t>
            </a:r>
            <a:r>
              <a:rPr lang="en-US" dirty="0"/>
              <a:t> </a:t>
            </a:r>
            <a:r>
              <a:rPr lang="en-US" dirty="0" err="1"/>
              <a:t>dicho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18" y="1092205"/>
            <a:ext cx="7332890" cy="5439224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s-ES" b="1" dirty="0"/>
              <a:t>El hombre moderno dice:</a:t>
            </a:r>
          </a:p>
          <a:p>
            <a:pPr lvl="1">
              <a:lnSpc>
                <a:spcPct val="70000"/>
              </a:lnSpc>
            </a:pPr>
            <a:r>
              <a:rPr lang="es-ES" sz="2800" b="1" dirty="0"/>
              <a:t>Tienes alguna responsabilidad en la forma en que me criaste</a:t>
            </a:r>
          </a:p>
          <a:p>
            <a:pPr lvl="1">
              <a:lnSpc>
                <a:spcPct val="70000"/>
              </a:lnSpc>
            </a:pPr>
            <a:r>
              <a:rPr lang="es-ES" sz="2800" b="1" dirty="0"/>
              <a:t>Muchos otros han hecho tan mal, o peor que yo</a:t>
            </a:r>
          </a:p>
          <a:p>
            <a:pPr lvl="1">
              <a:lnSpc>
                <a:spcPct val="70000"/>
              </a:lnSpc>
            </a:pPr>
            <a:r>
              <a:rPr lang="es-ES" sz="2800" b="1" dirty="0"/>
              <a:t>Necesitas saber que he tenido muchos problemas personales últimamente</a:t>
            </a:r>
          </a:p>
          <a:p>
            <a:pPr lvl="1">
              <a:lnSpc>
                <a:spcPct val="70000"/>
              </a:lnSpc>
            </a:pPr>
            <a:r>
              <a:rPr lang="es-ES" sz="2800" b="1" dirty="0"/>
              <a:t>Estaba equivocado, parte de ser joven y tonto</a:t>
            </a:r>
          </a:p>
          <a:p>
            <a:pPr lvl="1">
              <a:lnSpc>
                <a:spcPct val="70000"/>
              </a:lnSpc>
            </a:pPr>
            <a:r>
              <a:rPr lang="es-ES" sz="2800" b="1" dirty="0"/>
              <a:t>Soy un producto de la sociedad, enfrento la presión de los compañeros a mi alrededor</a:t>
            </a:r>
          </a:p>
          <a:p>
            <a:pPr lvl="1">
              <a:lnSpc>
                <a:spcPct val="70000"/>
              </a:lnSpc>
            </a:pPr>
            <a:r>
              <a:rPr lang="es-ES" sz="2800" b="1" dirty="0"/>
              <a:t>No fui yo. Fue un lapso momentáneo de mal juicio</a:t>
            </a:r>
          </a:p>
          <a:p>
            <a:pPr>
              <a:lnSpc>
                <a:spcPct val="70000"/>
              </a:lnSpc>
            </a:pPr>
            <a:r>
              <a:rPr lang="es-ES" b="1" dirty="0"/>
              <a:t>En cambio, confesó sin explicación, excusa, razón o defensa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62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rodigal s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2" t="9091" r="911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4063141"/>
            <a:ext cx="2586790" cy="0"/>
          </a:xfrm>
          <a:prstGeom prst="line">
            <a:avLst/>
          </a:prstGeom>
          <a:ln>
            <a:solidFill>
              <a:srgbClr val="676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237" y="758284"/>
            <a:ext cx="3657600" cy="3196570"/>
          </a:xfrm>
        </p:spPr>
        <p:txBody>
          <a:bodyPr>
            <a:normAutofit/>
          </a:bodyPr>
          <a:lstStyle/>
          <a:p>
            <a:r>
              <a:rPr lang="en-US" sz="4800" dirty="0"/>
              <a:t>“La Perla de las Parabolas”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237" y="4323376"/>
            <a:ext cx="3657600" cy="124143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Lucas 15:11-32</a:t>
            </a:r>
          </a:p>
        </p:txBody>
      </p:sp>
    </p:spTree>
    <p:extLst>
      <p:ext uri="{BB962C8B-B14F-4D97-AF65-F5344CB8AC3E}">
        <p14:creationId xmlns:p14="http://schemas.microsoft.com/office/powerpoint/2010/main" val="992219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440</Words>
  <Application>Microsoft Office PowerPoint</Application>
  <PresentationFormat>Widescreen</PresentationFormat>
  <Paragraphs>66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“La Perla de las Parabolas”</vt:lpstr>
      <vt:lpstr>Introducción</vt:lpstr>
      <vt:lpstr>Perdido</vt:lpstr>
      <vt:lpstr>2 Etapas en el "país lejano"</vt:lpstr>
      <vt:lpstr>El Encuentro</vt:lpstr>
      <vt:lpstr>Él podría haber dicho:</vt:lpstr>
      <vt:lpstr>“La Perla de las Parabolas”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 Pearl of the Parables”</dc:title>
  <dc:creator>John Welch</dc:creator>
  <cp:lastModifiedBy>Andres Pong</cp:lastModifiedBy>
  <cp:revision>12</cp:revision>
  <cp:lastPrinted>2017-04-08T19:48:46Z</cp:lastPrinted>
  <dcterms:created xsi:type="dcterms:W3CDTF">2017-04-08T18:42:12Z</dcterms:created>
  <dcterms:modified xsi:type="dcterms:W3CDTF">2018-03-01T04:24:20Z</dcterms:modified>
</cp:coreProperties>
</file>