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5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00"/>
    <a:srgbClr val="CCFF99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4963" autoAdjust="0"/>
    <p:restoredTop sz="47307" autoAdjust="0"/>
  </p:normalViewPr>
  <p:slideViewPr>
    <p:cSldViewPr snapToGrid="0">
      <p:cViewPr varScale="1">
        <p:scale>
          <a:sx n="54" d="100"/>
          <a:sy n="54" d="100"/>
        </p:scale>
        <p:origin x="336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794503E3-7929-4A1D-910F-335CDAF9B9BB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B0456F46-EB18-44EA-9CA8-7BBA4D1091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5611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21248-67E6-4F01-890A-6027195CE5D4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E20C6-161C-404B-B204-C6351A41A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085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21248-67E6-4F01-890A-6027195CE5D4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E20C6-161C-404B-B204-C6351A41A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4520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21248-67E6-4F01-890A-6027195CE5D4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E20C6-161C-404B-B204-C6351A41A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683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21248-67E6-4F01-890A-6027195CE5D4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E20C6-161C-404B-B204-C6351A41A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217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21248-67E6-4F01-890A-6027195CE5D4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E20C6-161C-404B-B204-C6351A41A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088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21248-67E6-4F01-890A-6027195CE5D4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E20C6-161C-404B-B204-C6351A41A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253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21248-67E6-4F01-890A-6027195CE5D4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E20C6-161C-404B-B204-C6351A41A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135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21248-67E6-4F01-890A-6027195CE5D4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E20C6-161C-404B-B204-C6351A41A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966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21248-67E6-4F01-890A-6027195CE5D4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E20C6-161C-404B-B204-C6351A41A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9689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21248-67E6-4F01-890A-6027195CE5D4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E20C6-161C-404B-B204-C6351A41A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734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21248-67E6-4F01-890A-6027195CE5D4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E20C6-161C-404B-B204-C6351A41A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388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A21248-67E6-4F01-890A-6027195CE5D4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8E20C6-161C-404B-B204-C6351A41A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105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forgiv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153822" y="1465036"/>
            <a:ext cx="6775323" cy="3811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" name="Rectangle 67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7"/>
            <a:ext cx="4332307" cy="617955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0" cap="sq" cmpd="thinThick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9" name="Straight Connector 68"/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1126" y="3910267"/>
            <a:ext cx="2586790" cy="0"/>
          </a:xfrm>
          <a:prstGeom prst="line">
            <a:avLst/>
          </a:prstGeom>
          <a:ln w="222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4237" y="914400"/>
            <a:ext cx="3839040" cy="2887579"/>
          </a:xfrm>
        </p:spPr>
        <p:txBody>
          <a:bodyPr>
            <a:normAutofit fontScale="90000"/>
          </a:bodyPr>
          <a:lstStyle/>
          <a:p>
            <a:r>
              <a:rPr lang="en-US" sz="6600" b="1" dirty="0">
                <a:solidFill>
                  <a:schemeClr val="bg1"/>
                </a:solidFill>
              </a:rPr>
              <a:t>La </a:t>
            </a:r>
            <a:r>
              <a:rPr lang="es-MX" sz="6600" b="1" dirty="0">
                <a:solidFill>
                  <a:schemeClr val="bg1"/>
                </a:solidFill>
              </a:rPr>
              <a:t>Habilidad</a:t>
            </a:r>
            <a:r>
              <a:rPr lang="en-US" sz="6600" b="1" dirty="0">
                <a:solidFill>
                  <a:schemeClr val="bg1"/>
                </a:solidFill>
              </a:rPr>
              <a:t> Para </a:t>
            </a:r>
            <a:r>
              <a:rPr lang="en-US" sz="6600" b="1" dirty="0" err="1">
                <a:solidFill>
                  <a:schemeClr val="bg1"/>
                </a:solidFill>
              </a:rPr>
              <a:t>Perdonar</a:t>
            </a:r>
            <a:endParaRPr lang="en-US" sz="6600" b="1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4237" y="4170501"/>
            <a:ext cx="3657600" cy="1525597"/>
          </a:xfrm>
        </p:spPr>
        <p:txBody>
          <a:bodyPr>
            <a:normAutofit/>
          </a:bodyPr>
          <a:lstStyle/>
          <a:p>
            <a:endParaRPr lang="en-US" sz="2000" dirty="0">
              <a:solidFill>
                <a:srgbClr val="D4A353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237990" y="2663539"/>
            <a:ext cx="3305262" cy="1461939"/>
          </a:xfrm>
          <a:prstGeom prst="rect">
            <a:avLst/>
          </a:prstGeom>
          <a:solidFill>
            <a:srgbClr val="FFCC99"/>
          </a:solidFill>
        </p:spPr>
        <p:txBody>
          <a:bodyPr wrap="square" rtlCol="0">
            <a:spAutoFit/>
          </a:bodyPr>
          <a:lstStyle/>
          <a:p>
            <a:endParaRPr lang="es-MX" sz="1100" dirty="0">
              <a:solidFill>
                <a:schemeClr val="accent4">
                  <a:lumMod val="50000"/>
                </a:schemeClr>
              </a:solidFill>
              <a:latin typeface="Bodoni MT" panose="02070603080606020203" pitchFamily="18" charset="0"/>
            </a:endParaRPr>
          </a:p>
          <a:p>
            <a:r>
              <a:rPr lang="es-MX" sz="7200" dirty="0">
                <a:solidFill>
                  <a:schemeClr val="accent4">
                    <a:lumMod val="50000"/>
                  </a:schemeClr>
                </a:solidFill>
                <a:latin typeface="Bodoni MT Poster Compressed" panose="02070706080601050204" pitchFamily="18" charset="0"/>
              </a:rPr>
              <a:t>PERDONAMOS</a:t>
            </a:r>
            <a:endParaRPr lang="es-MX" sz="6000" dirty="0">
              <a:solidFill>
                <a:schemeClr val="accent4">
                  <a:lumMod val="50000"/>
                </a:schemeClr>
              </a:solidFill>
              <a:latin typeface="Bodoni MT Poster Compressed" panose="02070706080601050204" pitchFamily="18" charset="0"/>
            </a:endParaRPr>
          </a:p>
          <a:p>
            <a:endParaRPr lang="en-US" sz="600" dirty="0">
              <a:solidFill>
                <a:schemeClr val="accent4">
                  <a:lumMod val="50000"/>
                </a:schemeClr>
              </a:solidFill>
              <a:latin typeface="Bodoni MT" panose="02070603080606020203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237990" y="3786959"/>
            <a:ext cx="3305262" cy="477054"/>
          </a:xfrm>
          <a:prstGeom prst="rect">
            <a:avLst/>
          </a:prstGeom>
          <a:solidFill>
            <a:srgbClr val="FFCC99"/>
          </a:solidFill>
        </p:spPr>
        <p:txBody>
          <a:bodyPr wrap="square" rtlCol="0">
            <a:spAutoFit/>
          </a:bodyPr>
          <a:lstStyle/>
          <a:p>
            <a:endParaRPr lang="es-MX" sz="1100" dirty="0">
              <a:solidFill>
                <a:schemeClr val="accent4">
                  <a:lumMod val="50000"/>
                </a:schemeClr>
              </a:solidFill>
              <a:latin typeface="Bodoni MT" panose="02070603080606020203" pitchFamily="18" charset="0"/>
            </a:endParaRPr>
          </a:p>
          <a:p>
            <a:r>
              <a:rPr lang="es-MX" sz="1400" dirty="0">
                <a:latin typeface="Brush Script MT" panose="03060802040406070304" pitchFamily="66" charset="0"/>
              </a:rPr>
              <a:t> A ESOS QUE NOS OFENDEN</a:t>
            </a:r>
            <a:endParaRPr lang="en-US" dirty="0">
              <a:latin typeface="Bodoni MT" panose="02070603080606020203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237989" y="2365615"/>
            <a:ext cx="3305263" cy="477054"/>
          </a:xfrm>
          <a:prstGeom prst="rect">
            <a:avLst/>
          </a:prstGeom>
          <a:solidFill>
            <a:srgbClr val="FFCC99"/>
          </a:solidFill>
        </p:spPr>
        <p:txBody>
          <a:bodyPr wrap="square" rtlCol="0">
            <a:spAutoFit/>
          </a:bodyPr>
          <a:lstStyle/>
          <a:p>
            <a:endParaRPr lang="es-MX" sz="1100" dirty="0">
              <a:solidFill>
                <a:schemeClr val="accent4">
                  <a:lumMod val="50000"/>
                </a:schemeClr>
              </a:solidFill>
              <a:latin typeface="Bodoni MT" panose="02070603080606020203" pitchFamily="18" charset="0"/>
            </a:endParaRPr>
          </a:p>
          <a:p>
            <a:r>
              <a:rPr lang="es-MX" sz="1400" dirty="0">
                <a:solidFill>
                  <a:schemeClr val="accent4">
                    <a:lumMod val="50000"/>
                  </a:schemeClr>
                </a:solidFill>
                <a:latin typeface="Bodoni MT" panose="02070603080606020203" pitchFamily="18" charset="0"/>
              </a:rPr>
              <a:t>…</a:t>
            </a:r>
            <a:r>
              <a:rPr lang="es-MX" sz="1400" dirty="0">
                <a:latin typeface="Brush Script MT" panose="03060802040406070304" pitchFamily="66" charset="0"/>
              </a:rPr>
              <a:t>ASI COMO </a:t>
            </a:r>
            <a:endParaRPr lang="en-US" sz="1400" dirty="0">
              <a:latin typeface="Brush Script MT" panose="030608020404060703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00239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Image result for forgiv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66" r="9091" b="6337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" name="Rectangle 67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6"/>
            <a:ext cx="4332307" cy="5896743"/>
          </a:xfrm>
          <a:prstGeom prst="rect">
            <a:avLst/>
          </a:prstGeom>
          <a:solidFill>
            <a:schemeClr val="bg1">
              <a:alpha val="90000"/>
            </a:schemeClr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805" y="640264"/>
            <a:ext cx="3759240" cy="978472"/>
          </a:xfrm>
        </p:spPr>
        <p:txBody>
          <a:bodyPr>
            <a:normAutofit fontScale="90000"/>
          </a:bodyPr>
          <a:lstStyle/>
          <a:p>
            <a:pPr>
              <a:lnSpc>
                <a:spcPct val="70000"/>
              </a:lnSpc>
            </a:pPr>
            <a:r>
              <a:rPr lang="es-ES" sz="3700" dirty="0"/>
              <a:t>Sabemos con certeza que David fue perdonado</a:t>
            </a:r>
            <a:endParaRPr lang="en-US" sz="3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0624" y="1618735"/>
            <a:ext cx="3764826" cy="4213653"/>
          </a:xfrm>
        </p:spPr>
        <p:txBody>
          <a:bodyPr>
            <a:noAutofit/>
          </a:bodyPr>
          <a:lstStyle/>
          <a:p>
            <a:r>
              <a:rPr lang="es-ES" sz="2400" dirty="0"/>
              <a:t>Sabemos que David fue atrapado</a:t>
            </a:r>
          </a:p>
          <a:p>
            <a:r>
              <a:rPr lang="es-ES" sz="2400" dirty="0"/>
              <a:t>Sabemos que David se arrepintió</a:t>
            </a:r>
          </a:p>
          <a:p>
            <a:r>
              <a:rPr lang="es-ES" sz="2400" dirty="0"/>
              <a:t>2 Samuel 12:13 KJV</a:t>
            </a:r>
          </a:p>
          <a:p>
            <a:pPr lvl="1"/>
            <a:r>
              <a:rPr lang="es-ES" sz="2000" dirty="0"/>
              <a:t>Y David dijo a Natán: He pecado contra Jehová. Y dijo Natán a David: Jehová también ha quitado tu pecado; No morirás.</a:t>
            </a:r>
          </a:p>
          <a:p>
            <a:r>
              <a:rPr lang="es-ES" sz="2400" dirty="0"/>
              <a:t>Sabemos que Dios le perdonó.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76920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Image result for forgiv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1" r="-3" b="-3"/>
          <a:stretch/>
        </p:blipFill>
        <p:spPr bwMode="auto">
          <a:xfrm>
            <a:off x="5120640" y="1904281"/>
            <a:ext cx="6233160" cy="4272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/>
              <a:t>Sabemos que las consecuencias aún pueden seguir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7265" y="1864952"/>
            <a:ext cx="4453375" cy="4351338"/>
          </a:xfrm>
        </p:spPr>
        <p:txBody>
          <a:bodyPr>
            <a:normAutofit/>
          </a:bodyPr>
          <a:lstStyle/>
          <a:p>
            <a:r>
              <a:rPr lang="es-ES" sz="4400" dirty="0"/>
              <a:t>El hijo de David murió</a:t>
            </a:r>
          </a:p>
          <a:p>
            <a:r>
              <a:rPr lang="es-ES" sz="4400" dirty="0"/>
              <a:t>Esto no significa que su arrepentimiento no fuera real</a:t>
            </a:r>
            <a:endParaRPr lang="en-US" sz="4400" dirty="0"/>
          </a:p>
        </p:txBody>
      </p:sp>
      <p:sp>
        <p:nvSpPr>
          <p:cNvPr id="4" name="TextBox 3"/>
          <p:cNvSpPr txBox="1"/>
          <p:nvPr/>
        </p:nvSpPr>
        <p:spPr>
          <a:xfrm>
            <a:off x="5654657" y="1422952"/>
            <a:ext cx="5165125" cy="92333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PERDÓN ESTÁ DESBLOQUEANDO LA PUERTA PARA FIJAR A ALGUIEN LIBRE Y REALIZARSE QUE ERA EL PRISIONERO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15343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s-ES" sz="4000" b="1" dirty="0"/>
              <a:t>Confiar en el Señor es confiar en su camino para nosotros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1478" y="1825625"/>
            <a:ext cx="3657600" cy="4854144"/>
          </a:xfrm>
        </p:spPr>
        <p:txBody>
          <a:bodyPr>
            <a:normAutofit fontScale="92500" lnSpcReduction="20000"/>
          </a:bodyPr>
          <a:lstStyle/>
          <a:p>
            <a:r>
              <a:rPr lang="es-ES" dirty="0"/>
              <a:t>Efesios 4:32 RV: Y sed buenos unos con otros, misericordiosos, perdonándoos unos a otros, como también Dios os perdonó por amor de Cristo.</a:t>
            </a:r>
          </a:p>
          <a:p>
            <a:r>
              <a:rPr lang="es-ES" dirty="0"/>
              <a:t>Romanos 15: 4 Porque todo lo que se escribió en otro tiempo fueron escritos para nuestro aprendizaje, para que por la paciencia y el consuelo de las Escrituras tengamos esperanza.</a:t>
            </a:r>
            <a:endParaRPr lang="en-US" dirty="0"/>
          </a:p>
        </p:txBody>
      </p:sp>
      <p:pic>
        <p:nvPicPr>
          <p:cNvPr id="12292" name="Picture 4" descr="Image result for forgiv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4084" y="1233489"/>
            <a:ext cx="8223839" cy="516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104084" y="1429078"/>
            <a:ext cx="80879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chemeClr val="bg1"/>
                </a:solidFill>
              </a:rPr>
              <a:t>Un resentimiento es una carga pesada para llevar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63081" y="4907605"/>
            <a:ext cx="6633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PONGA SU CORAZÓN HACIA ADELANTE. EL PERDÓN  DE UNA  VEZ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46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forgiv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153822" y="1465036"/>
            <a:ext cx="6775323" cy="3811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" name="Rectangle 67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7"/>
            <a:ext cx="4332307" cy="617955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0" cap="sq" cmpd="thinThick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/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1126" y="3910267"/>
            <a:ext cx="2586790" cy="0"/>
          </a:xfrm>
          <a:prstGeom prst="line">
            <a:avLst/>
          </a:prstGeom>
          <a:ln w="222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4237" y="914400"/>
            <a:ext cx="3839040" cy="2887579"/>
          </a:xfrm>
        </p:spPr>
        <p:txBody>
          <a:bodyPr>
            <a:normAutofit fontScale="90000"/>
          </a:bodyPr>
          <a:lstStyle/>
          <a:p>
            <a:r>
              <a:rPr lang="en-US" sz="6600" b="1" dirty="0">
                <a:solidFill>
                  <a:schemeClr val="bg1"/>
                </a:solidFill>
              </a:rPr>
              <a:t>La </a:t>
            </a:r>
            <a:r>
              <a:rPr lang="es-MX" sz="6600" b="1" dirty="0">
                <a:solidFill>
                  <a:schemeClr val="bg1"/>
                </a:solidFill>
              </a:rPr>
              <a:t>Habilidad</a:t>
            </a:r>
            <a:r>
              <a:rPr lang="en-US" sz="6600" b="1" dirty="0">
                <a:solidFill>
                  <a:schemeClr val="bg1"/>
                </a:solidFill>
              </a:rPr>
              <a:t> Para </a:t>
            </a:r>
            <a:r>
              <a:rPr lang="en-US" sz="6600" b="1" dirty="0" err="1">
                <a:solidFill>
                  <a:schemeClr val="bg1"/>
                </a:solidFill>
              </a:rPr>
              <a:t>Perdonar</a:t>
            </a:r>
            <a:endParaRPr lang="en-US" sz="6600" b="1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4237" y="4170501"/>
            <a:ext cx="3657600" cy="1525597"/>
          </a:xfrm>
        </p:spPr>
        <p:txBody>
          <a:bodyPr>
            <a:normAutofit/>
          </a:bodyPr>
          <a:lstStyle/>
          <a:p>
            <a:endParaRPr lang="en-US" sz="2000" dirty="0">
              <a:solidFill>
                <a:srgbClr val="D4A353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237990" y="2663539"/>
            <a:ext cx="3305262" cy="1461939"/>
          </a:xfrm>
          <a:prstGeom prst="rect">
            <a:avLst/>
          </a:prstGeom>
          <a:solidFill>
            <a:srgbClr val="FFCC99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100" b="0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50000"/>
                </a:srgbClr>
              </a:solidFill>
              <a:effectLst/>
              <a:uLnTx/>
              <a:uFillTx/>
              <a:latin typeface="Bodoni MT" panose="02070603080606020203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72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Bodoni MT Poster Compressed" panose="02070706080601050204" pitchFamily="18" charset="0"/>
                <a:ea typeface="+mn-ea"/>
                <a:cs typeface="+mn-cs"/>
              </a:rPr>
              <a:t>PERDONAMOS</a:t>
            </a:r>
            <a:endParaRPr kumimoji="0" lang="es-MX" sz="6000" b="0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50000"/>
                </a:srgbClr>
              </a:solidFill>
              <a:effectLst/>
              <a:uLnTx/>
              <a:uFillTx/>
              <a:latin typeface="Bodoni MT Poster Compressed" panose="0207070608060105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50000"/>
                </a:srgbClr>
              </a:solidFill>
              <a:effectLst/>
              <a:uLnTx/>
              <a:uFillTx/>
              <a:latin typeface="Bodoni MT" panose="02070603080606020203" pitchFamily="18" charset="0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237990" y="3786959"/>
            <a:ext cx="3305262" cy="477054"/>
          </a:xfrm>
          <a:prstGeom prst="rect">
            <a:avLst/>
          </a:prstGeom>
          <a:solidFill>
            <a:srgbClr val="FFCC99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100" b="0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50000"/>
                </a:srgbClr>
              </a:solidFill>
              <a:effectLst/>
              <a:uLnTx/>
              <a:uFillTx/>
              <a:latin typeface="Bodoni MT" panose="02070603080606020203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ush Script MT" panose="03060802040406070304" pitchFamily="66" charset="0"/>
                <a:ea typeface="+mn-ea"/>
                <a:cs typeface="+mn-cs"/>
              </a:rPr>
              <a:t> A ESOS QUE NOS OFENDEN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doni MT" panose="02070603080606020203" pitchFamily="18" charset="0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237989" y="2365615"/>
            <a:ext cx="3305263" cy="477054"/>
          </a:xfrm>
          <a:prstGeom prst="rect">
            <a:avLst/>
          </a:prstGeom>
          <a:solidFill>
            <a:srgbClr val="FFCC99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100" b="0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50000"/>
                </a:srgbClr>
              </a:solidFill>
              <a:effectLst/>
              <a:uLnTx/>
              <a:uFillTx/>
              <a:latin typeface="Bodoni MT" panose="02070603080606020203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4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…</a:t>
            </a:r>
            <a:r>
              <a:rPr kumimoji="0" lang="es-MX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ush Script MT" panose="03060802040406070304" pitchFamily="66" charset="0"/>
                <a:ea typeface="+mn-ea"/>
                <a:cs typeface="+mn-cs"/>
              </a:rPr>
              <a:t>ASI COMO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rush Script MT" panose="030608020404060703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9895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Freeform 12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48518" y="1690688"/>
            <a:ext cx="7243482" cy="5167312"/>
          </a:xfrm>
          <a:custGeom>
            <a:avLst/>
            <a:gdLst>
              <a:gd name="connsiteX0" fmla="*/ 0 w 7243482"/>
              <a:gd name="connsiteY0" fmla="*/ 0 h 5167312"/>
              <a:gd name="connsiteX1" fmla="*/ 7243482 w 7243482"/>
              <a:gd name="connsiteY1" fmla="*/ 0 h 5167312"/>
              <a:gd name="connsiteX2" fmla="*/ 7243482 w 7243482"/>
              <a:gd name="connsiteY2" fmla="*/ 5167312 h 5167312"/>
              <a:gd name="connsiteX3" fmla="*/ 221324 w 7243482"/>
              <a:gd name="connsiteY3" fmla="*/ 5167312 h 5167312"/>
              <a:gd name="connsiteX4" fmla="*/ 2615203 w 7243482"/>
              <a:gd name="connsiteY4" fmla="*/ 952 h 5167312"/>
              <a:gd name="connsiteX5" fmla="*/ 0 w 7243482"/>
              <a:gd name="connsiteY5" fmla="*/ 952 h 5167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243482" h="5167312">
                <a:moveTo>
                  <a:pt x="0" y="0"/>
                </a:moveTo>
                <a:lnTo>
                  <a:pt x="7243482" y="0"/>
                </a:lnTo>
                <a:lnTo>
                  <a:pt x="7243482" y="5167312"/>
                </a:lnTo>
                <a:lnTo>
                  <a:pt x="221324" y="5167312"/>
                </a:lnTo>
                <a:lnTo>
                  <a:pt x="2615203" y="952"/>
                </a:lnTo>
                <a:lnTo>
                  <a:pt x="0" y="952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1" name="Freeform 11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1640"/>
            <a:ext cx="7399176" cy="5166360"/>
          </a:xfrm>
          <a:custGeom>
            <a:avLst/>
            <a:gdLst>
              <a:gd name="connsiteX0" fmla="*/ 0 w 7399176"/>
              <a:gd name="connsiteY0" fmla="*/ 0 h 5166360"/>
              <a:gd name="connsiteX1" fmla="*/ 7399176 w 7399176"/>
              <a:gd name="connsiteY1" fmla="*/ 0 h 5166360"/>
              <a:gd name="connsiteX2" fmla="*/ 5005297 w 7399176"/>
              <a:gd name="connsiteY2" fmla="*/ 5166360 h 5166360"/>
              <a:gd name="connsiteX3" fmla="*/ 0 w 7399176"/>
              <a:gd name="connsiteY3" fmla="*/ 5166360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99176" h="5166360">
                <a:moveTo>
                  <a:pt x="0" y="0"/>
                </a:moveTo>
                <a:lnTo>
                  <a:pt x="7399176" y="0"/>
                </a:lnTo>
                <a:lnTo>
                  <a:pt x="5005297" y="5166360"/>
                </a:lnTo>
                <a:lnTo>
                  <a:pt x="0" y="516636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2" name="Picture 4" descr="Image result for forgiv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563721" y="2367687"/>
            <a:ext cx="4296585" cy="3454454"/>
          </a:xfrm>
          <a:custGeom>
            <a:avLst/>
            <a:gdLst>
              <a:gd name="connsiteX0" fmla="*/ 0 w 4636009"/>
              <a:gd name="connsiteY0" fmla="*/ 0 h 5032375"/>
              <a:gd name="connsiteX1" fmla="*/ 4636009 w 4636009"/>
              <a:gd name="connsiteY1" fmla="*/ 0 h 5032375"/>
              <a:gd name="connsiteX2" fmla="*/ 4636009 w 4636009"/>
              <a:gd name="connsiteY2" fmla="*/ 5032375 h 5032375"/>
              <a:gd name="connsiteX3" fmla="*/ 0 w 4636009"/>
              <a:gd name="connsiteY3" fmla="*/ 5032375 h 5032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6009" h="5032375">
                <a:moveTo>
                  <a:pt x="0" y="0"/>
                </a:moveTo>
                <a:lnTo>
                  <a:pt x="4636009" y="0"/>
                </a:lnTo>
                <a:lnTo>
                  <a:pt x="4636009" y="5032375"/>
                </a:lnTo>
                <a:lnTo>
                  <a:pt x="0" y="5032375"/>
                </a:lnTo>
                <a:close/>
              </a:path>
            </a:pathLst>
          </a:custGeom>
          <a:solidFill>
            <a:schemeClr val="bg1"/>
          </a:solidFill>
          <a:ex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b="1" dirty="0"/>
              <a:t>David se arrepintió de verdad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650" y="1941958"/>
            <a:ext cx="4566743" cy="4664772"/>
          </a:xfrm>
        </p:spPr>
        <p:txBody>
          <a:bodyPr anchor="ctr">
            <a:no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2 Samuel 11 y 12</a:t>
            </a:r>
          </a:p>
          <a:p>
            <a:r>
              <a:rPr lang="es-ES" sz="4000" b="1" dirty="0">
                <a:solidFill>
                  <a:schemeClr val="bg1"/>
                </a:solidFill>
              </a:rPr>
              <a:t>¿Lo sorprendieron?</a:t>
            </a:r>
          </a:p>
          <a:p>
            <a:r>
              <a:rPr lang="es-ES" sz="4000" b="1" dirty="0">
                <a:solidFill>
                  <a:schemeClr val="bg1"/>
                </a:solidFill>
              </a:rPr>
              <a:t>Algunos miran hacia abajo a los que se arrepienten porque son sorprendidos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320026" y="2325199"/>
            <a:ext cx="4783973" cy="35394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3200" b="1" dirty="0"/>
              <a:t>EL PRIMERO QUE SE DISCULPA ES VALIENTE.</a:t>
            </a:r>
          </a:p>
          <a:p>
            <a:r>
              <a:rPr lang="es-ES" sz="3200" b="1" dirty="0"/>
              <a:t>EL PRIMERO PARA PERDONAR ES MÁS FUERTE.</a:t>
            </a:r>
          </a:p>
          <a:p>
            <a:r>
              <a:rPr lang="es-ES" sz="3200" b="1" dirty="0"/>
              <a:t>Y EL PRIMERO QUE OLVIDA ES EL MÁS FELIZ ...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355296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e result for forgiv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80" r="3968" b="2"/>
          <a:stretch/>
        </p:blipFill>
        <p:spPr bwMode="auto">
          <a:xfrm>
            <a:off x="4639056" y="10"/>
            <a:ext cx="7552944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799" y="209136"/>
            <a:ext cx="4528552" cy="1780302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s-ES" sz="3700" dirty="0"/>
              <a:t>Ser Sorprendido no hace que la respuesta sea falsa.</a:t>
            </a:r>
            <a:endParaRPr lang="en-US" sz="3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751" y="2335429"/>
            <a:ext cx="3700647" cy="3991232"/>
          </a:xfrm>
        </p:spPr>
        <p:txBody>
          <a:bodyPr>
            <a:noAutofit/>
          </a:bodyPr>
          <a:lstStyle/>
          <a:p>
            <a:r>
              <a:rPr lang="es-ES" sz="3200" b="1" dirty="0"/>
              <a:t>La mayoría de la gente es atrapada</a:t>
            </a:r>
          </a:p>
          <a:p>
            <a:r>
              <a:rPr lang="es-ES" sz="3200" b="1" dirty="0"/>
              <a:t>O se dan cuenta de que Dios los atrapa</a:t>
            </a:r>
          </a:p>
          <a:p>
            <a:pPr lvl="1"/>
            <a:r>
              <a:rPr lang="es-ES" sz="2800" b="1" dirty="0"/>
              <a:t>Como la negación de Pedro</a:t>
            </a:r>
          </a:p>
          <a:p>
            <a:r>
              <a:rPr lang="es-ES" sz="3200" b="1" dirty="0"/>
              <a:t>O se atrapan como el Hijo Pródigo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736440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Image result for forgiv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01" r="-2" b="-2"/>
          <a:stretch/>
        </p:blipFill>
        <p:spPr bwMode="auto">
          <a:xfrm>
            <a:off x="4829580" y="173004"/>
            <a:ext cx="7362420" cy="6684996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8929" y="629266"/>
            <a:ext cx="3651467" cy="1676603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s-ES" sz="4100" dirty="0"/>
              <a:t>Juzgar Esto requeriría Lectura Mental</a:t>
            </a:r>
            <a:endParaRPr lang="en-US" sz="4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8931" y="2438400"/>
            <a:ext cx="3651466" cy="3785419"/>
          </a:xfrm>
        </p:spPr>
        <p:txBody>
          <a:bodyPr>
            <a:normAutofit/>
          </a:bodyPr>
          <a:lstStyle/>
          <a:p>
            <a:r>
              <a:rPr lang="es-ES" sz="1900" b="1" dirty="0"/>
              <a:t>Podemos pensar que podemos deducir por su mirada o su lenguaje corporal</a:t>
            </a:r>
          </a:p>
          <a:p>
            <a:r>
              <a:rPr lang="es-ES" sz="1900" b="1" dirty="0"/>
              <a:t>Nadie conoce el espíritu del hombre excepto el espíritu en él.</a:t>
            </a:r>
          </a:p>
          <a:p>
            <a:r>
              <a:rPr lang="es-ES" sz="1900" b="1" dirty="0"/>
              <a:t>1 Corintios 2:11 KJV</a:t>
            </a:r>
          </a:p>
          <a:p>
            <a:pPr lvl="1"/>
            <a:r>
              <a:rPr lang="es-ES" sz="1800" b="1" dirty="0"/>
              <a:t>porque ¿qué hombre sabe las cosas del hombre, sino el espíritu del hombre que está en él? Así también las cosas de Dios no conocen a nadie, sino al Espíritu de Dios.</a:t>
            </a:r>
            <a:endParaRPr lang="en-US" sz="1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769708" y="360563"/>
            <a:ext cx="6734433" cy="65556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sz="6000" b="1" dirty="0">
                <a:solidFill>
                  <a:schemeClr val="bg2">
                    <a:lumMod val="50000"/>
                  </a:schemeClr>
                </a:solidFill>
                <a:latin typeface="Baskerville Old Face" panose="02020602080505020303" pitchFamily="18" charset="0"/>
              </a:rPr>
              <a:t>DEJEMOS IR LO QUE  ESTORBABA AYER Y  AGUARDEMOS  CON ESPERANZA EL MANAÑA.</a:t>
            </a:r>
          </a:p>
        </p:txBody>
      </p:sp>
    </p:spTree>
    <p:extLst>
      <p:ext uri="{BB962C8B-B14F-4D97-AF65-F5344CB8AC3E}">
        <p14:creationId xmlns:p14="http://schemas.microsoft.com/office/powerpoint/2010/main" val="1077845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28314"/>
            <a:ext cx="10515600" cy="1325563"/>
          </a:xfrm>
        </p:spPr>
        <p:txBody>
          <a:bodyPr/>
          <a:lstStyle/>
          <a:p>
            <a:r>
              <a:rPr lang="es-ES" dirty="0"/>
              <a:t>Dios separará los Motivos de los hombres más tarde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956" y="1837922"/>
            <a:ext cx="4076053" cy="5020078"/>
          </a:xfrm>
        </p:spPr>
        <p:txBody>
          <a:bodyPr>
            <a:normAutofit fontScale="77500" lnSpcReduction="20000"/>
          </a:bodyPr>
          <a:lstStyle/>
          <a:p>
            <a:r>
              <a:rPr lang="es-ES" sz="3300" dirty="0" err="1"/>
              <a:t>Heb</a:t>
            </a:r>
            <a:r>
              <a:rPr lang="es-ES" sz="3300" dirty="0"/>
              <a:t> 4:12-13  </a:t>
            </a:r>
          </a:p>
          <a:p>
            <a:pPr lvl="1"/>
            <a:r>
              <a:rPr lang="es-ES" sz="2900" dirty="0"/>
              <a:t>Porque la palabra de Dios es viva y eficaz, y más cortante que toda espada de dos filos; y penetra hasta partir el alma y el espíritu, las coyunturas y los tuétanos, y discierne los pensamientos y las intenciones del corazón.  (13)  Y no hay cosa creada que no sea manifiesta en su presencia; antes bien todas las cosas están desnudas y abiertas a los ojos de aquel a quien tenemos que dar cuenta.</a:t>
            </a:r>
          </a:p>
          <a:p>
            <a:endParaRPr lang="en-US" dirty="0"/>
          </a:p>
        </p:txBody>
      </p:sp>
      <p:pic>
        <p:nvPicPr>
          <p:cNvPr id="5122" name="Picture 2" descr="Image result for forgiv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9009" y="1827499"/>
            <a:ext cx="7712991" cy="4746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893276" y="2669059"/>
            <a:ext cx="3299254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sz="3200" dirty="0"/>
              <a:t>PERDONAR ES LA LLAVE DE LA FELICIDAD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502706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Image result for forgiv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" r="18718" b="-1"/>
          <a:stretch/>
        </p:blipFill>
        <p:spPr bwMode="auto">
          <a:xfrm>
            <a:off x="4639056" y="10"/>
            <a:ext cx="7552944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9967" y="110282"/>
            <a:ext cx="3990430" cy="1676603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s-ES" sz="4100" dirty="0"/>
              <a:t>Perdonar a otros es parte de nuestra fe</a:t>
            </a:r>
            <a:endParaRPr lang="en-US" sz="4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9967" y="1962840"/>
            <a:ext cx="3990431" cy="4463512"/>
          </a:xfrm>
        </p:spPr>
        <p:txBody>
          <a:bodyPr>
            <a:normAutofit lnSpcReduction="10000"/>
          </a:bodyPr>
          <a:lstStyle/>
          <a:p>
            <a:r>
              <a:rPr lang="es-ES" sz="2400" dirty="0"/>
              <a:t>Tenemos que confiar en el plan de Dios</a:t>
            </a:r>
          </a:p>
          <a:p>
            <a:r>
              <a:rPr lang="es-ES" sz="2400" dirty="0"/>
              <a:t>Lucas 17: 3-4 KJV</a:t>
            </a:r>
          </a:p>
          <a:p>
            <a:pPr lvl="1"/>
            <a:r>
              <a:rPr lang="es-ES" dirty="0"/>
              <a:t>Mirad por vosotros mismos: Si tu hermano te ha ofendido, repréndelo; Y si se arrepiente, perdónalo. (4) Y si ha pecado contra ti siete veces en un día, y siete veces en un día vuelve a ti, diciendo: Me arrepiento; Tú le perdonarás</a:t>
            </a:r>
            <a:r>
              <a:rPr lang="es-ES" sz="2000" dirty="0"/>
              <a:t>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858864" y="5219073"/>
            <a:ext cx="3113327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4400" dirty="0">
                <a:latin typeface="Bernard MT Condensed" panose="02050806060905020404" pitchFamily="18" charset="0"/>
              </a:rPr>
              <a:t>P E R D O N A</a:t>
            </a:r>
            <a:endParaRPr lang="en-US" sz="4400" dirty="0">
              <a:latin typeface="Bernard MT Condensed" panose="020508060609050204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9247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Image result for forgiv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7" r="3" b="3"/>
          <a:stretch/>
        </p:blipFill>
        <p:spPr bwMode="auto">
          <a:xfrm>
            <a:off x="4636008" y="640082"/>
            <a:ext cx="6916329" cy="557783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8930" y="307990"/>
            <a:ext cx="3667039" cy="1676603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</a:pPr>
            <a:r>
              <a:rPr lang="es-ES" sz="4100" dirty="0"/>
              <a:t>Medimos la vida de un hombre después de arrepentirse</a:t>
            </a:r>
            <a:endParaRPr lang="en-US" sz="4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8930" y="1984593"/>
            <a:ext cx="3667037" cy="4107288"/>
          </a:xfrm>
        </p:spPr>
        <p:txBody>
          <a:bodyPr>
            <a:noAutofit/>
          </a:bodyPr>
          <a:lstStyle/>
          <a:p>
            <a:r>
              <a:rPr lang="es-ES" dirty="0"/>
              <a:t>Mateo 3: 8</a:t>
            </a:r>
          </a:p>
          <a:p>
            <a:pPr lvl="1"/>
            <a:r>
              <a:rPr lang="es-ES" dirty="0"/>
              <a:t>Produzcan, pues, frutos dignos de arrepentimiento:</a:t>
            </a:r>
          </a:p>
          <a:p>
            <a:r>
              <a:rPr lang="es-ES" dirty="0"/>
              <a:t>Si falla debemos tratar con eso.</a:t>
            </a:r>
          </a:p>
          <a:p>
            <a:r>
              <a:rPr lang="es-ES" dirty="0"/>
              <a:t>Pero su arrepentimiento  por la tristeza según Dios pudo haber sido real.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4782064" y="4386648"/>
            <a:ext cx="42012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dirty="0"/>
              <a:t>Te Perdono por …herirme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361923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Image result for forgiv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2" r="5875"/>
          <a:stretch/>
        </p:blipFill>
        <p:spPr bwMode="auto">
          <a:xfrm>
            <a:off x="7556408" y="10"/>
            <a:ext cx="4635591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8929" y="629266"/>
            <a:ext cx="6586491" cy="1676603"/>
          </a:xfrm>
        </p:spPr>
        <p:txBody>
          <a:bodyPr>
            <a:normAutofit/>
          </a:bodyPr>
          <a:lstStyle/>
          <a:p>
            <a:r>
              <a:rPr lang="en-US" dirty="0" err="1"/>
              <a:t>Considere</a:t>
            </a:r>
            <a:r>
              <a:rPr lang="en-US" dirty="0"/>
              <a:t> </a:t>
            </a:r>
            <a:r>
              <a:rPr lang="en-US" dirty="0" err="1"/>
              <a:t>cómo</a:t>
            </a:r>
            <a:r>
              <a:rPr lang="en-US" dirty="0"/>
              <a:t> </a:t>
            </a:r>
            <a:r>
              <a:rPr lang="en-US" dirty="0" err="1"/>
              <a:t>queremos</a:t>
            </a:r>
            <a:r>
              <a:rPr lang="en-US" dirty="0"/>
              <a:t> </a:t>
            </a:r>
            <a:r>
              <a:rPr lang="en-US" dirty="0" err="1"/>
              <a:t>ser</a:t>
            </a:r>
            <a:r>
              <a:rPr lang="en-US" dirty="0"/>
              <a:t> </a:t>
            </a:r>
            <a:r>
              <a:rPr lang="en-US" dirty="0" err="1"/>
              <a:t>perdonados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8930" y="2438400"/>
            <a:ext cx="6586489" cy="3785419"/>
          </a:xfrm>
        </p:spPr>
        <p:txBody>
          <a:bodyPr>
            <a:normAutofit/>
          </a:bodyPr>
          <a:lstStyle/>
          <a:p>
            <a:r>
              <a:rPr lang="es-ES" dirty="0"/>
              <a:t>Queremos  que se acepte nuestra palabra</a:t>
            </a:r>
          </a:p>
          <a:p>
            <a:r>
              <a:rPr lang="es-ES" dirty="0"/>
              <a:t>Queremos recibir misericordia.</a:t>
            </a:r>
          </a:p>
          <a:p>
            <a:r>
              <a:rPr lang="es-ES" dirty="0"/>
              <a:t>Queremos un amigo, una mano y un abrazo.</a:t>
            </a:r>
          </a:p>
          <a:p>
            <a:r>
              <a:rPr lang="es-ES" dirty="0"/>
              <a:t>Lucas 10:27</a:t>
            </a:r>
          </a:p>
          <a:p>
            <a:pPr lvl="1"/>
            <a:r>
              <a:rPr lang="es-ES" dirty="0"/>
              <a:t>Y él respondiendo dijo: Amarás al Señor tu Dios con todo tu corazón, con toda tu alma, con todas tus fuerzas y con toda tu mente; Y tu prójimo como a ti mismo.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181328" y="1690067"/>
            <a:ext cx="3385750" cy="34778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>
                <a:latin typeface="Calibri" panose="020F0502020204030204" pitchFamily="34" charset="0"/>
                <a:cs typeface="Calibri" panose="020F0502020204030204" pitchFamily="34" charset="0"/>
              </a:rPr>
              <a:t>PADRE PERDONALOS PORQUE NO SABEN LO QUE HACEN</a:t>
            </a:r>
            <a:endParaRPr lang="en-US" sz="4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768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Image result for forgiv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11" r="3630" b="2"/>
          <a:stretch/>
        </p:blipFill>
        <p:spPr bwMode="auto">
          <a:xfrm>
            <a:off x="5120640" y="1904281"/>
            <a:ext cx="6233160" cy="4272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b="1" dirty="0"/>
              <a:t>Dios conoce tanto su arrepentimiento como nuestro perdón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5924" y="1825625"/>
            <a:ext cx="4984715" cy="4921164"/>
          </a:xfrm>
        </p:spPr>
        <p:txBody>
          <a:bodyPr>
            <a:noAutofit/>
          </a:bodyPr>
          <a:lstStyle/>
          <a:p>
            <a:r>
              <a:rPr lang="es-ES" sz="2400" b="1" dirty="0" err="1"/>
              <a:t>Heb</a:t>
            </a:r>
            <a:r>
              <a:rPr lang="es-ES" sz="2400" b="1" dirty="0"/>
              <a:t> 4:12-13 </a:t>
            </a:r>
          </a:p>
          <a:p>
            <a:pPr lvl="1"/>
            <a:r>
              <a:rPr lang="es-ES" sz="2000" b="1" dirty="0"/>
              <a:t>Porque la palabra de Dios es viva y eficaz, y más cortante que toda espada de dos filos; y penetra hasta partir el alma y el espíritu, las coyunturas y los tuétanos, y discierne los pensamientos y las intenciones del corazón.  (13)  Y no hay cosa creada que no sea manifiesta en su presencia; antes bien todas las cosas están desnudas y abiertas a los ojos de aquel a quien tenemos que dar cuenta. </a:t>
            </a:r>
          </a:p>
          <a:p>
            <a:r>
              <a:rPr lang="es-ES" sz="2400" b="1" dirty="0"/>
              <a:t>Él sabe si su arrepentimiento es genuino y si nuestro perdón es genuino.</a:t>
            </a:r>
            <a:endParaRPr lang="en-US" sz="2000" b="1" dirty="0"/>
          </a:p>
          <a:p>
            <a:pPr lvl="1"/>
            <a:endParaRPr lang="es-ES" sz="2000" b="1" dirty="0"/>
          </a:p>
          <a:p>
            <a:endParaRPr lang="es-ES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120639" y="2753969"/>
            <a:ext cx="5617383" cy="46166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NOBLE VENGANZA ES EL PERDON</a:t>
            </a:r>
            <a:endPara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6528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358</TotalTime>
  <Words>801</Words>
  <Application>Microsoft Office PowerPoint</Application>
  <PresentationFormat>Widescreen</PresentationFormat>
  <Paragraphs>74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Arial</vt:lpstr>
      <vt:lpstr>Baskerville Old Face</vt:lpstr>
      <vt:lpstr>Bernard MT Condensed</vt:lpstr>
      <vt:lpstr>Bodoni MT</vt:lpstr>
      <vt:lpstr>Bodoni MT Poster Compressed</vt:lpstr>
      <vt:lpstr>Brush Script MT</vt:lpstr>
      <vt:lpstr>Calibri</vt:lpstr>
      <vt:lpstr>Calibri Light</vt:lpstr>
      <vt:lpstr>Office Theme</vt:lpstr>
      <vt:lpstr>La Habilidad Para Perdonar</vt:lpstr>
      <vt:lpstr>David se arrepintió de verdad</vt:lpstr>
      <vt:lpstr>Ser Sorprendido no hace que la respuesta sea falsa.</vt:lpstr>
      <vt:lpstr>Juzgar Esto requeriría Lectura Mental</vt:lpstr>
      <vt:lpstr>Dios separará los Motivos de los hombres más tarde</vt:lpstr>
      <vt:lpstr>Perdonar a otros es parte de nuestra fe</vt:lpstr>
      <vt:lpstr>Medimos la vida de un hombre después de arrepentirse</vt:lpstr>
      <vt:lpstr>Considere cómo queremos ser perdonados</vt:lpstr>
      <vt:lpstr>Dios conoce tanto su arrepentimiento como nuestro perdón</vt:lpstr>
      <vt:lpstr>Sabemos con certeza que David fue perdonado</vt:lpstr>
      <vt:lpstr>Sabemos que las consecuencias aún pueden seguir</vt:lpstr>
      <vt:lpstr>Confiar en el Señor es confiar en su camino para nosotros</vt:lpstr>
      <vt:lpstr>La Habilidad Para Perdonar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Ability to Forgive</dc:title>
  <dc:creator>John Welch</dc:creator>
  <cp:lastModifiedBy>Andres Pong</cp:lastModifiedBy>
  <cp:revision>20</cp:revision>
  <cp:lastPrinted>2016-12-17T19:51:20Z</cp:lastPrinted>
  <dcterms:created xsi:type="dcterms:W3CDTF">2016-12-17T17:48:21Z</dcterms:created>
  <dcterms:modified xsi:type="dcterms:W3CDTF">2018-03-01T02:27:14Z</dcterms:modified>
</cp:coreProperties>
</file>