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989" autoAdjust="0"/>
    <p:restoredTop sz="44731" autoAdjust="0"/>
  </p:normalViewPr>
  <p:slideViewPr>
    <p:cSldViewPr snapToGrid="0">
      <p:cViewPr varScale="1">
        <p:scale>
          <a:sx n="51" d="100"/>
          <a:sy n="51" d="100"/>
        </p:scale>
        <p:origin x="314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E1E07B5-4E08-4738-99C6-7142ABEAF10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994FBF-A05C-428F-8F49-DEFFC502FF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83C80E4B-4F3C-4C89-AC8A-B7CCE040F073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96144D-ECC3-4B8B-925E-719703896C9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6D2128-A7F6-4EF2-929F-73B8FD0523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E183CC59-EE83-4CC2-9033-CD7FB9797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5286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10C07906-83DB-4FFB-B887-94FB04DE7F00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88368127-DE8C-42BC-B99B-C490DE49B9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385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dirty="0"/>
              <a:t>Genesis 2:23-25 KJV  And Adam said, This is now bone of my bones, and flesh of my flesh: she shall be called Woman, because she was taken out of Man.  (24)  Therefore shall a man leave his father and his mother, and shall cleave unto his wife: and they shall be one flesh.  (25)  And they were both naked, the man and his wife, and were not ashamed.</a:t>
            </a:r>
          </a:p>
          <a:p>
            <a:pPr rtl="0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368127-DE8C-42BC-B99B-C490DE49B9E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8274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368127-DE8C-42BC-B99B-C490DE49B9E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177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368127-DE8C-42BC-B99B-C490DE49B9E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2256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368127-DE8C-42BC-B99B-C490DE49B9E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5062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368127-DE8C-42BC-B99B-C490DE49B9E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6510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368127-DE8C-42BC-B99B-C490DE49B9E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640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368127-DE8C-42BC-B99B-C490DE49B9E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758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368127-DE8C-42BC-B99B-C490DE49B9E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9608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368127-DE8C-42BC-B99B-C490DE49B9E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3885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368127-DE8C-42BC-B99B-C490DE49B9E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919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3E972-A7F0-43A2-9C5D-2EE72012E6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0CAA92-0A58-484F-8534-9EFC2291C2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FB0B3B-C799-4C2C-94C4-29BAA9F47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71C8C-0F69-4A5D-A116-6768D6F7DB32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D5F8F8-86AE-45AF-9D62-866A454ED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431243-3491-48E8-990C-F1E7B8FAD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CC31C-F8A2-4C9D-B403-9D36AFDFEA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95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F977A-3379-423E-BB4C-73EBF4E6F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33C58E-C4DE-4942-AA14-3DD00E7A6B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039D95-8709-4125-9AB6-3A55D592A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71C8C-0F69-4A5D-A116-6768D6F7DB32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8A8172-0790-40E6-BD13-2FBB0C5FC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B42293-160B-421E-BCBF-6E6B47586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CC31C-F8A2-4C9D-B403-9D36AFDFEA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780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32721C5-A54C-4B1C-9752-E1541C3C97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C1955B-74E4-46DD-8733-82B899973C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2F2CB8-8258-4A5A-A02F-A5BA6B5AD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71C8C-0F69-4A5D-A116-6768D6F7DB32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B1D4C3-A218-4D92-A5C1-D25DBB644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CC1417-C124-4EA4-A455-E34F64137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CC31C-F8A2-4C9D-B403-9D36AFDFEA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250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2AF26-741D-4DBB-9D06-315BB2BE4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E053E8-97FB-4E8C-8C7C-48CF72FA40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1DECE-88B3-4CFE-9608-14A4953B7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71C8C-0F69-4A5D-A116-6768D6F7DB32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6CB63D-C3FB-44F5-8FD2-042DEF5C2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3F2899-7084-493A-8D44-B6BB0C947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CC31C-F8A2-4C9D-B403-9D36AFDFEA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168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5FFEE-A76C-4CDD-8EC4-4390061F3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4F0FFE-C5F9-4A4B-9D4B-4446E63675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EFBFE7-A4FD-41EE-8CA1-137ABEDF4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71C8C-0F69-4A5D-A116-6768D6F7DB32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6FDC82-8C2E-4216-BDDD-D1A39D383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47258D-4BFA-47E0-851D-EC673BC3A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CC31C-F8A2-4C9D-B403-9D36AFDFEA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920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47BB6F-DA2B-4764-8B49-A85B03B70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0F0BA4-F5D8-46D3-A3FC-61892610F3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CB8A82-7665-4808-A939-A91EEF39F3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45730D-0EAA-4BB2-9D6C-970B20BA7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71C8C-0F69-4A5D-A116-6768D6F7DB32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5D5488-9458-4C84-B2FA-ECDA8F275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96D605-0B40-4D62-976B-22D288D59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CC31C-F8A2-4C9D-B403-9D36AFDFEA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924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14D7E5-F5B6-4D42-AA46-306B97DE5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B078F9-2E9E-490A-9B41-D7D7EBC533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A9DC4-BB5F-4C0F-87B8-BD85964430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A1EA77-5009-4E6E-A61A-BCF2B219D4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C8A09E-D0DE-4849-9F7F-5B4DF4CCDF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56C549F-F76A-4798-A1C7-019977BB2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71C8C-0F69-4A5D-A116-6768D6F7DB32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557FADA-EDB8-4507-8D50-9473A6812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CBB929E-3318-4F65-BA5B-43753B67C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CC31C-F8A2-4C9D-B403-9D36AFDFEA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039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466054-ADC4-4419-8678-28963D7E6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08853F-BC0F-4831-AA8F-40F1C56053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71C8C-0F69-4A5D-A116-6768D6F7DB32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9595A1-F53A-4644-807B-C3705B50B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EBC8EB-8186-4D93-9875-5244B21CC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CC31C-F8A2-4C9D-B403-9D36AFDFEA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020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BA8D468-8C18-4ED5-A4EC-9470807C7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71C8C-0F69-4A5D-A116-6768D6F7DB32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02C90E-6A71-433C-BEF2-48A06D82B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0C0851-FFEA-4FB2-B2E8-667100465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CC31C-F8A2-4C9D-B403-9D36AFDFEA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429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A15940-F540-4C32-965F-84F4D532D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80FA21-B1AC-4449-85AB-B069632E53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8F02E1-4DAA-46BA-B117-976A05D7B2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54390D-BBB8-4EA6-9F57-C616ECA40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71C8C-0F69-4A5D-A116-6768D6F7DB32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F9A411-D94F-4AF1-9A83-04D509952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4E609F-BD68-4D96-9BF5-D5FF36254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CC31C-F8A2-4C9D-B403-9D36AFDFEA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994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2C75F1-5412-4E8D-9C70-96B7439A5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F66CE9-5BC8-4D28-BB35-1EA56A08C6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629F88-DCA3-4C20-B4A3-8A7AF70D03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6521C2-60D8-4FE5-BCED-24D74AEEE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71C8C-0F69-4A5D-A116-6768D6F7DB32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212CB5-1891-4CDF-9E6C-D6D034851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1768AE-ADE2-4999-9901-B6D55D116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CC31C-F8A2-4C9D-B403-9D36AFDFEA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260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36495A9-8F97-4926-81F3-1C89AF2BE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A9B5AF-0090-4ED2-AA92-57B6425596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F33F40-A035-4664-8008-C7381A36FA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771C8C-0F69-4A5D-A116-6768D6F7DB32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83297-AB95-402B-A686-D86A7C39E6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508731-6A37-4ED4-B521-0F613105EB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CC31C-F8A2-4C9D-B403-9D36AFDFEA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510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71B2258F-86CA-4D4D-8270-BC05FCDEBFB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Image result for marriage">
            <a:extLst>
              <a:ext uri="{FF2B5EF4-FFF2-40B4-BE49-F238E27FC236}">
                <a16:creationId xmlns:a16="http://schemas.microsoft.com/office/drawing/2014/main" id="{CCEC946A-CE16-4BD7-9D9A-893E18901C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9" b="4055"/>
          <a:stretch/>
        </p:blipFill>
        <p:spPr bwMode="auto">
          <a:xfrm>
            <a:off x="20" y="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F22EDA9-8D72-4960-8D3D-9AB8E3F550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rgbClr val="FFFFFF"/>
                </a:solidFill>
                <a:latin typeface="+mn-lt"/>
              </a:rPr>
              <a:t>El matrimonio, el camino de Dios</a:t>
            </a:r>
            <a:endParaRPr lang="en-US" b="1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61E645-3C73-43CA-8885-63ED6BF0AD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Genesis 2:23-25</a:t>
            </a:r>
          </a:p>
        </p:txBody>
      </p:sp>
    </p:spTree>
    <p:extLst>
      <p:ext uri="{BB962C8B-B14F-4D97-AF65-F5344CB8AC3E}">
        <p14:creationId xmlns:p14="http://schemas.microsoft.com/office/powerpoint/2010/main" val="25623322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93776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44" name="Picture 4" descr="Image result for wedding preacher">
            <a:extLst>
              <a:ext uri="{FF2B5EF4-FFF2-40B4-BE49-F238E27FC236}">
                <a16:creationId xmlns:a16="http://schemas.microsoft.com/office/drawing/2014/main" id="{435AABEC-3FC2-4F8A-B082-C845CB0FEA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77" r="21776" b="-1"/>
          <a:stretch/>
        </p:blipFill>
        <p:spPr bwMode="auto"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6CBED4D-9B84-4584-BB4E-5E657C8C3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r>
              <a:rPr lang="es-ES" sz="3700" dirty="0"/>
              <a:t>Trátelo como una promesa a Dios y a los demás</a:t>
            </a:r>
            <a:endParaRPr lang="en-US" sz="37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D90AEA-BCC7-4921-9CC6-B0329FEFFB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842" y="2057919"/>
            <a:ext cx="5991726" cy="428295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0" dirty="0"/>
              <a:t>Mateo 19:3-6 </a:t>
            </a:r>
          </a:p>
          <a:p>
            <a:pPr marL="0" indent="0">
              <a:buNone/>
            </a:pPr>
            <a:r>
              <a:rPr lang="es-ES" b="0" dirty="0"/>
              <a:t>3  Entonces los fariseos se acercaron a él para probarle, diciendo: —¿Le es lícito al hombre divorciarse de su mujer por cualquier razón? </a:t>
            </a:r>
          </a:p>
          <a:p>
            <a:pPr marL="0" indent="0">
              <a:buNone/>
            </a:pPr>
            <a:r>
              <a:rPr lang="es-ES" b="0" dirty="0"/>
              <a:t>4  El respondió y dijo: —¿No habéis leído que el que los creó en el principio, los hizo varón y mujer? </a:t>
            </a:r>
          </a:p>
          <a:p>
            <a:pPr marL="0" indent="0">
              <a:buNone/>
            </a:pPr>
            <a:r>
              <a:rPr lang="es-ES" b="0" dirty="0"/>
              <a:t>5  Y dijo: “Por esta causa el hombre dejará a su padre y a su madre, y se unirá a su mujer; y serán los dos una sola carne.” </a:t>
            </a:r>
          </a:p>
          <a:p>
            <a:pPr marL="0" indent="0">
              <a:buNone/>
            </a:pPr>
            <a:r>
              <a:rPr lang="es-ES" b="0" dirty="0"/>
              <a:t>6  Así que ya no son más dos, sino una sola carne. Por tanto, lo que Dios ha unido, no lo separe el hombre. </a:t>
            </a:r>
          </a:p>
          <a:p>
            <a:endParaRPr lang="en-US" b="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478757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divorce">
            <a:extLst>
              <a:ext uri="{FF2B5EF4-FFF2-40B4-BE49-F238E27FC236}">
                <a16:creationId xmlns:a16="http://schemas.microsoft.com/office/drawing/2014/main" id="{C400D427-B9BF-43B0-83AF-844987C02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9600" y="1442720"/>
            <a:ext cx="8778240" cy="5263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CB6A926-53C4-4625-9AFE-C0064E786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5776" y="151317"/>
            <a:ext cx="10515600" cy="1325563"/>
          </a:xfrm>
        </p:spPr>
        <p:txBody>
          <a:bodyPr/>
          <a:lstStyle/>
          <a:p>
            <a:r>
              <a:rPr lang="es-ES" dirty="0"/>
              <a:t>Por qué los matrimonios en América Terminan en divorcio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BCA0C1-8BA7-46D0-9D2B-63854BAD50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4160" y="1825624"/>
            <a:ext cx="2885440" cy="4806451"/>
          </a:xfrm>
        </p:spPr>
        <p:txBody>
          <a:bodyPr>
            <a:normAutofit fontScale="70000" lnSpcReduction="20000"/>
          </a:bodyPr>
          <a:lstStyle/>
          <a:p>
            <a:r>
              <a:rPr lang="es-ES" sz="4000" b="1" dirty="0"/>
              <a:t>50% terminan en divorcio</a:t>
            </a:r>
          </a:p>
          <a:p>
            <a:r>
              <a:rPr lang="es-ES" sz="4000" b="1" dirty="0"/>
              <a:t>El 90% dice que no está contento con su matrimonio</a:t>
            </a:r>
          </a:p>
          <a:p>
            <a:r>
              <a:rPr lang="es-ES" sz="4000" b="1" dirty="0"/>
              <a:t>Los diez mejores exterminadores de matrimonios</a:t>
            </a:r>
          </a:p>
          <a:p>
            <a:pPr lvl="1"/>
            <a:r>
              <a:rPr lang="es-ES" sz="3600" dirty="0"/>
              <a:t>El Dr. Richard </a:t>
            </a:r>
            <a:r>
              <a:rPr lang="es-ES" sz="3600" dirty="0" err="1"/>
              <a:t>Elghmmner</a:t>
            </a:r>
            <a:r>
              <a:rPr lang="es-ES" sz="3600" dirty="0"/>
              <a:t> en "Up </a:t>
            </a:r>
            <a:r>
              <a:rPr lang="es-ES" sz="3600" dirty="0" err="1"/>
              <a:t>Close</a:t>
            </a:r>
            <a:r>
              <a:rPr lang="es-ES" sz="3600" dirty="0"/>
              <a:t>" en el </a:t>
            </a:r>
            <a:r>
              <a:rPr lang="es-ES" sz="3600" dirty="0" err="1"/>
              <a:t>Journal</a:t>
            </a:r>
            <a:r>
              <a:rPr lang="es-ES" sz="3600" dirty="0"/>
              <a:t> </a:t>
            </a:r>
            <a:r>
              <a:rPr lang="es-ES" sz="3600" dirty="0" err="1"/>
              <a:t>Review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0249E27-BDCF-4FD8-AB7F-033988A851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690688"/>
            <a:ext cx="3312160" cy="4941387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s-ES" sz="2400" b="1" dirty="0"/>
              <a:t>Mala comunicación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2400" b="1" dirty="0"/>
              <a:t>Sexo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2400" b="1" dirty="0"/>
              <a:t>Fam. </a:t>
            </a:r>
            <a:r>
              <a:rPr lang="es-ES" sz="2400" b="1" dirty="0" err="1"/>
              <a:t>politica</a:t>
            </a:r>
            <a:endParaRPr lang="es-ES" sz="2400" b="1" dirty="0"/>
          </a:p>
          <a:p>
            <a:pPr marL="514350" indent="-514350">
              <a:buFont typeface="+mj-lt"/>
              <a:buAutoNum type="arabicPeriod"/>
            </a:pPr>
            <a:r>
              <a:rPr lang="es-ES" sz="2400" b="1" dirty="0"/>
              <a:t>Dinero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2400" b="1" dirty="0"/>
              <a:t>Crianza de los hijos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2400" b="1" dirty="0"/>
              <a:t>Infidelidad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2400" b="1" dirty="0"/>
              <a:t>Falta de amor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2400" b="1" dirty="0"/>
              <a:t>Adicciones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2400" b="1" dirty="0"/>
              <a:t>Abuso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2400" b="1" dirty="0"/>
              <a:t>Mala selección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3972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233F6408-E1FB-40EE-933F-488D38CCC73F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Freeform 23">
            <a:extLst>
              <a:ext uri="{FF2B5EF4-FFF2-40B4-BE49-F238E27FC236}">
                <a16:creationId xmlns:a16="http://schemas.microsoft.com/office/drawing/2014/main" id="{F055C0C5-567C-4C02-83F3-B427BC74069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4637005" cy="6858000"/>
          </a:xfrm>
          <a:custGeom>
            <a:avLst/>
            <a:gdLst>
              <a:gd name="connsiteX0" fmla="*/ 0 w 4637005"/>
              <a:gd name="connsiteY0" fmla="*/ 0 h 6858000"/>
              <a:gd name="connsiteX1" fmla="*/ 4637005 w 4637005"/>
              <a:gd name="connsiteY1" fmla="*/ 0 h 6858000"/>
              <a:gd name="connsiteX2" fmla="*/ 4637005 w 4637005"/>
              <a:gd name="connsiteY2" fmla="*/ 1900238 h 6858000"/>
              <a:gd name="connsiteX3" fmla="*/ 4266589 w 4637005"/>
              <a:gd name="connsiteY3" fmla="*/ 2178050 h 6858000"/>
              <a:gd name="connsiteX4" fmla="*/ 4262355 w 4637005"/>
              <a:gd name="connsiteY4" fmla="*/ 2184400 h 6858000"/>
              <a:gd name="connsiteX5" fmla="*/ 4256005 w 4637005"/>
              <a:gd name="connsiteY5" fmla="*/ 2193925 h 6858000"/>
              <a:gd name="connsiteX6" fmla="*/ 4249655 w 4637005"/>
              <a:gd name="connsiteY6" fmla="*/ 2201863 h 6858000"/>
              <a:gd name="connsiteX7" fmla="*/ 4249655 w 4637005"/>
              <a:gd name="connsiteY7" fmla="*/ 2211388 h 6858000"/>
              <a:gd name="connsiteX8" fmla="*/ 4249655 w 4637005"/>
              <a:gd name="connsiteY8" fmla="*/ 2220913 h 6858000"/>
              <a:gd name="connsiteX9" fmla="*/ 4256005 w 4637005"/>
              <a:gd name="connsiteY9" fmla="*/ 2228850 h 6858000"/>
              <a:gd name="connsiteX10" fmla="*/ 4262355 w 4637005"/>
              <a:gd name="connsiteY10" fmla="*/ 2238375 h 6858000"/>
              <a:gd name="connsiteX11" fmla="*/ 4266589 w 4637005"/>
              <a:gd name="connsiteY11" fmla="*/ 2244725 h 6858000"/>
              <a:gd name="connsiteX12" fmla="*/ 4637005 w 4637005"/>
              <a:gd name="connsiteY12" fmla="*/ 2522538 h 6858000"/>
              <a:gd name="connsiteX13" fmla="*/ 4637005 w 4637005"/>
              <a:gd name="connsiteY13" fmla="*/ 6858000 h 6858000"/>
              <a:gd name="connsiteX14" fmla="*/ 0 w 4637005"/>
              <a:gd name="connsiteY1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637005" h="6858000">
                <a:moveTo>
                  <a:pt x="0" y="0"/>
                </a:moveTo>
                <a:lnTo>
                  <a:pt x="4637005" y="0"/>
                </a:lnTo>
                <a:lnTo>
                  <a:pt x="4637005" y="1900238"/>
                </a:lnTo>
                <a:lnTo>
                  <a:pt x="4266589" y="2178050"/>
                </a:lnTo>
                <a:lnTo>
                  <a:pt x="4262355" y="2184400"/>
                </a:lnTo>
                <a:lnTo>
                  <a:pt x="4256005" y="2193925"/>
                </a:lnTo>
                <a:lnTo>
                  <a:pt x="4249655" y="2201863"/>
                </a:lnTo>
                <a:lnTo>
                  <a:pt x="4249655" y="2211388"/>
                </a:lnTo>
                <a:lnTo>
                  <a:pt x="4249655" y="2220913"/>
                </a:lnTo>
                <a:lnTo>
                  <a:pt x="4256005" y="2228850"/>
                </a:lnTo>
                <a:lnTo>
                  <a:pt x="4262355" y="2238375"/>
                </a:lnTo>
                <a:lnTo>
                  <a:pt x="4266589" y="2244725"/>
                </a:lnTo>
                <a:lnTo>
                  <a:pt x="4637005" y="2522538"/>
                </a:lnTo>
                <a:lnTo>
                  <a:pt x="4637005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5" name="Rounded Rectangle 17">
            <a:extLst>
              <a:ext uri="{FF2B5EF4-FFF2-40B4-BE49-F238E27FC236}">
                <a16:creationId xmlns:a16="http://schemas.microsoft.com/office/drawing/2014/main" id="{E48B6BD6-5DED-4B86-A4B3-D35037F68FC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78945" y="958640"/>
            <a:ext cx="6269591" cy="4945244"/>
          </a:xfrm>
          <a:prstGeom prst="roundRect">
            <a:avLst>
              <a:gd name="adj" fmla="val 3513"/>
            </a:avLst>
          </a:prstGeom>
          <a:solidFill>
            <a:srgbClr val="FFFFFF"/>
          </a:solidFill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Image result for marriage">
            <a:extLst>
              <a:ext uri="{FF2B5EF4-FFF2-40B4-BE49-F238E27FC236}">
                <a16:creationId xmlns:a16="http://schemas.microsoft.com/office/drawing/2014/main" id="{8006BE0F-773D-450F-85B6-5997E7FB16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57" r="17304" b="2"/>
          <a:stretch/>
        </p:blipFill>
        <p:spPr bwMode="auto">
          <a:xfrm>
            <a:off x="5603706" y="1258529"/>
            <a:ext cx="5638853" cy="4330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E94EF36-DDA3-4E4A-B86E-EE4953F44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4" y="365125"/>
            <a:ext cx="3395136" cy="1325563"/>
          </a:xfrm>
        </p:spPr>
        <p:txBody>
          <a:bodyPr>
            <a:normAutofit/>
          </a:bodyPr>
          <a:lstStyle/>
          <a:p>
            <a:r>
              <a:rPr lang="en-US" sz="3200" dirty="0" err="1"/>
              <a:t>Levantarse</a:t>
            </a:r>
            <a:r>
              <a:rPr lang="en-US" sz="3200" dirty="0"/>
              <a:t> </a:t>
            </a:r>
            <a:r>
              <a:rPr lang="en-US" sz="3200" dirty="0" err="1"/>
              <a:t>unos</a:t>
            </a:r>
            <a:r>
              <a:rPr lang="en-US" sz="3200" dirty="0"/>
              <a:t> a </a:t>
            </a:r>
            <a:r>
              <a:rPr lang="en-US" sz="3200" dirty="0" err="1"/>
              <a:t>otros</a:t>
            </a:r>
            <a:endParaRPr lang="en-US" sz="32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AB220E-461C-4470-B4AF-1B8A67E377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4" y="1825625"/>
            <a:ext cx="3395137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4000" dirty="0"/>
              <a:t>Ecclesiastes 4:9 </a:t>
            </a:r>
          </a:p>
          <a:p>
            <a:pPr marL="0" indent="0">
              <a:buNone/>
            </a:pPr>
            <a:r>
              <a:rPr lang="es-ES" sz="4000" dirty="0"/>
              <a:t>Dos son mejor que uno; porque tienen una buena recompensa por su trabajo.</a:t>
            </a:r>
            <a:endParaRPr lang="en-US" sz="4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F4D4C35-2FB3-4EEA-A32B-5BE7F37B11FE}"/>
              </a:ext>
            </a:extLst>
          </p:cNvPr>
          <p:cNvSpPr txBox="1"/>
          <p:nvPr/>
        </p:nvSpPr>
        <p:spPr>
          <a:xfrm>
            <a:off x="6457149" y="4612341"/>
            <a:ext cx="40206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800" dirty="0"/>
              <a:t>Recién casados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6527185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93776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 descr="Image result for marriage">
            <a:extLst>
              <a:ext uri="{FF2B5EF4-FFF2-40B4-BE49-F238E27FC236}">
                <a16:creationId xmlns:a16="http://schemas.microsoft.com/office/drawing/2014/main" id="{95C5CF5D-C911-426B-8E83-8CE7AA8815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08" r="10558"/>
          <a:stretch/>
        </p:blipFill>
        <p:spPr bwMode="auto"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CBE23F4-694D-46D2-87F4-374D15A41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r>
              <a:rPr lang="es-ES" dirty="0"/>
              <a:t>Haga tiempo para estar juntos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F06A24-BA4A-4131-8702-0D82AE0C3B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2575034"/>
            <a:ext cx="5120113" cy="34622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S" sz="3600" dirty="0"/>
              <a:t>Cantares de Salomón </a:t>
            </a:r>
          </a:p>
          <a:p>
            <a:pPr marL="0" indent="0">
              <a:buNone/>
            </a:pPr>
            <a:r>
              <a:rPr lang="es-ES" sz="3600" dirty="0"/>
              <a:t>7: 10-11 </a:t>
            </a:r>
          </a:p>
          <a:p>
            <a:pPr marL="0" indent="0">
              <a:buNone/>
            </a:pPr>
            <a:r>
              <a:rPr lang="es-ES" sz="3600" dirty="0"/>
              <a:t>Yo soy de mi amado, y su deseo es hacia mí. (11) Ven, mi amado, salgamos al campo; alojémonos en los pueblos.</a:t>
            </a:r>
            <a:endParaRPr lang="en-US" sz="36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0057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mage result for marriage">
            <a:extLst>
              <a:ext uri="{FF2B5EF4-FFF2-40B4-BE49-F238E27FC236}">
                <a16:creationId xmlns:a16="http://schemas.microsoft.com/office/drawing/2014/main" id="{6F29CC42-30B9-41BF-A822-21ECCCCBF1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9199"/>
          <a:stretch/>
        </p:blipFill>
        <p:spPr bwMode="auto">
          <a:xfrm>
            <a:off x="4639056" y="10"/>
            <a:ext cx="7552944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324D44-14DF-4358-A2DD-CC25F355B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3651467" cy="1676603"/>
          </a:xfrm>
        </p:spPr>
        <p:txBody>
          <a:bodyPr>
            <a:normAutofit/>
          </a:bodyPr>
          <a:lstStyle/>
          <a:p>
            <a:r>
              <a:rPr lang="es-ES" sz="2800" dirty="0"/>
              <a:t>Vivir en la voluntad del Señor: mostrar buenas decisiones tomadas juntos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AA4122-8D46-4B8B-BA70-C048DD610E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3990125" cy="415490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S" dirty="0"/>
              <a:t>1 Pedro 3: 7 </a:t>
            </a:r>
          </a:p>
          <a:p>
            <a:pPr marL="0" indent="0">
              <a:buNone/>
            </a:pPr>
            <a:r>
              <a:rPr lang="es-ES" dirty="0"/>
              <a:t>Del mismo modo, maridos, habitar con ellas según el conocimiento, dando honor a la esposa, como a la vasija más débil, y como coherederas de la gracia de la vida; para que tus oraciones no sean obstaculizadas.</a:t>
            </a:r>
            <a:endParaRPr lang="en-US" dirty="0"/>
          </a:p>
          <a:p>
            <a:pPr marL="0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433776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mage result for marriage">
            <a:extLst>
              <a:ext uri="{FF2B5EF4-FFF2-40B4-BE49-F238E27FC236}">
                <a16:creationId xmlns:a16="http://schemas.microsoft.com/office/drawing/2014/main" id="{0B285DC8-D9EB-4079-84D8-0554303930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34" r="20144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5FE860FF-6214-458C-B8B6-840D3D4BD8A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6079A69E-2DBC-4FA4-8495-9B37C56A910E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0F80B1E9-A8C1-4802-BFFD-7FC81CD2112C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6396E9C2-CBDB-44C1-865E-A4C1D740F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>
            <a:normAutofit fontScale="90000"/>
          </a:bodyPr>
          <a:lstStyle/>
          <a:p>
            <a:pPr algn="ctr"/>
            <a:r>
              <a:rPr lang="es-MX" sz="4800" dirty="0">
                <a:solidFill>
                  <a:schemeClr val="bg1"/>
                </a:solidFill>
              </a:rPr>
              <a:t>Sentarse a platicar</a:t>
            </a:r>
          </a:p>
        </p:txBody>
      </p:sp>
    </p:spTree>
    <p:extLst>
      <p:ext uri="{BB962C8B-B14F-4D97-AF65-F5344CB8AC3E}">
        <p14:creationId xmlns:p14="http://schemas.microsoft.com/office/powerpoint/2010/main" val="2703944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93776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 descr="Image result for older married couple">
            <a:extLst>
              <a:ext uri="{FF2B5EF4-FFF2-40B4-BE49-F238E27FC236}">
                <a16:creationId xmlns:a16="http://schemas.microsoft.com/office/drawing/2014/main" id="{892A0A23-4895-425F-90D2-4C4F73D333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6" r="11730" b="2"/>
          <a:stretch/>
        </p:blipFill>
        <p:spPr bwMode="auto"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A83EFFC-70E0-48C4-A996-48BD9F5E0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r>
              <a:rPr lang="en-US" dirty="0" err="1"/>
              <a:t>Valorar</a:t>
            </a:r>
            <a:r>
              <a:rPr lang="en-US" dirty="0"/>
              <a:t> </a:t>
            </a:r>
            <a:r>
              <a:rPr lang="en-US" dirty="0" err="1"/>
              <a:t>uno</a:t>
            </a:r>
            <a:r>
              <a:rPr lang="en-US" dirty="0"/>
              <a:t> al </a:t>
            </a:r>
            <a:r>
              <a:rPr lang="en-US" dirty="0" err="1"/>
              <a:t>otro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237F3E-96C3-409C-9186-C6A26C7681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2575033"/>
            <a:ext cx="5937984" cy="39178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3600" dirty="0"/>
              <a:t>Efesios 5: 22-23</a:t>
            </a:r>
          </a:p>
          <a:p>
            <a:pPr marL="0" indent="0">
              <a:buNone/>
            </a:pPr>
            <a:r>
              <a:rPr lang="es-ES" sz="3600" dirty="0"/>
              <a:t>Esposas, sométanse a sus maridos, como al Señor. (23) Porque el marido es la cabeza de la esposa, así como Cristo es la cabeza de la iglesia; y él es el salvador del cuerpo.</a:t>
            </a:r>
            <a:endParaRPr lang="en-US" sz="3600" dirty="0"/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77718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2" descr="Image result for older married couple">
            <a:extLst>
              <a:ext uri="{FF2B5EF4-FFF2-40B4-BE49-F238E27FC236}">
                <a16:creationId xmlns:a16="http://schemas.microsoft.com/office/drawing/2014/main" id="{03FC9E5A-39EB-4AD4-BD20-12727C4BB5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16" b="10572"/>
          <a:stretch/>
        </p:blipFill>
        <p:spPr bwMode="auto">
          <a:xfrm>
            <a:off x="0" y="10"/>
            <a:ext cx="1219200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20E3A342-4D61-4E3F-AF90-1AB42AEB96CC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19E7983-60B8-4BFA-8774-8ED25B3F6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64" y="1913950"/>
            <a:ext cx="4593021" cy="1342754"/>
          </a:xfrm>
        </p:spPr>
        <p:txBody>
          <a:bodyPr>
            <a:normAutofit/>
          </a:bodyPr>
          <a:lstStyle/>
          <a:p>
            <a:pPr algn="ctr"/>
            <a:r>
              <a:rPr lang="en-US" dirty="0" err="1"/>
              <a:t>Compartidos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sus</a:t>
            </a:r>
            <a:r>
              <a:rPr lang="en-US" dirty="0"/>
              <a:t> </a:t>
            </a:r>
            <a:r>
              <a:rPr lang="en-US" dirty="0" err="1"/>
              <a:t>afectos</a:t>
            </a:r>
            <a:endParaRPr lang="en-US" dirty="0"/>
          </a:p>
        </p:txBody>
      </p:sp>
      <p:sp>
        <p:nvSpPr>
          <p:cNvPr id="8199" name="Content Placeholder 8198"/>
          <p:cNvSpPr>
            <a:spLocks noGrp="1"/>
          </p:cNvSpPr>
          <p:nvPr>
            <p:ph idx="1"/>
          </p:nvPr>
        </p:nvSpPr>
        <p:spPr>
          <a:xfrm>
            <a:off x="525516" y="3417573"/>
            <a:ext cx="4593021" cy="2619839"/>
          </a:xfrm>
        </p:spPr>
        <p:txBody>
          <a:bodyPr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s-ES" sz="4000" dirty="0"/>
              <a:t>Proverbios 5:15</a:t>
            </a:r>
          </a:p>
          <a:p>
            <a:pPr marL="0" indent="0">
              <a:buNone/>
            </a:pPr>
            <a:r>
              <a:rPr lang="es-ES" sz="4000" dirty="0"/>
              <a:t>Bebe el agua de tu propia cisterna y de los raudales de tu propio pozo. </a:t>
            </a:r>
          </a:p>
        </p:txBody>
      </p:sp>
    </p:spTree>
    <p:extLst>
      <p:ext uri="{BB962C8B-B14F-4D97-AF65-F5344CB8AC3E}">
        <p14:creationId xmlns:p14="http://schemas.microsoft.com/office/powerpoint/2010/main" val="21886664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93776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18" name="Picture 2" descr="Image result for older married couple">
            <a:extLst>
              <a:ext uri="{FF2B5EF4-FFF2-40B4-BE49-F238E27FC236}">
                <a16:creationId xmlns:a16="http://schemas.microsoft.com/office/drawing/2014/main" id="{5D15C52F-6D8D-46A6-9231-CC19F5F433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" r="7438"/>
          <a:stretch/>
        </p:blipFill>
        <p:spPr bwMode="auto"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E7487E1-B04B-4847-86F5-9C2DBE895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r>
              <a:rPr lang="en-US" dirty="0" err="1"/>
              <a:t>Ayudarse</a:t>
            </a:r>
            <a:r>
              <a:rPr lang="en-US" dirty="0"/>
              <a:t> </a:t>
            </a:r>
            <a:r>
              <a:rPr lang="en-US" dirty="0" err="1"/>
              <a:t>mutuamente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78AAE6-0125-44E4-976C-E6AC1DC6D4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2575033"/>
            <a:ext cx="5697353" cy="39178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4000" dirty="0"/>
              <a:t>Génesis 2:18 </a:t>
            </a:r>
          </a:p>
          <a:p>
            <a:pPr marL="0" indent="0">
              <a:buNone/>
            </a:pPr>
            <a:r>
              <a:rPr lang="es-ES" sz="4000" dirty="0"/>
              <a:t>El Señor Dios dijo: "No es bueno que el hombre viva solo. Necesito hacer una pareja adecuada para él".</a:t>
            </a:r>
            <a:endParaRPr lang="en-US" sz="3600" dirty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595065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520</Words>
  <Application>Microsoft Office PowerPoint</Application>
  <PresentationFormat>Widescreen</PresentationFormat>
  <Paragraphs>55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El matrimonio, el camino de Dios</vt:lpstr>
      <vt:lpstr>Por qué los matrimonios en América Terminan en divorcio</vt:lpstr>
      <vt:lpstr>Levantarse unos a otros</vt:lpstr>
      <vt:lpstr>Haga tiempo para estar juntos</vt:lpstr>
      <vt:lpstr>Vivir en la voluntad del Señor: mostrar buenas decisiones tomadas juntos</vt:lpstr>
      <vt:lpstr>Sentarse a platicar</vt:lpstr>
      <vt:lpstr>Valorar uno al otro</vt:lpstr>
      <vt:lpstr>Compartidos en sus afectos</vt:lpstr>
      <vt:lpstr>Ayudarse mutuamente</vt:lpstr>
      <vt:lpstr>Trátelo como una promesa a Dios y a los demás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Marriage-God’s Way</dc:title>
  <dc:creator>John Welch</dc:creator>
  <cp:lastModifiedBy>Andres Pong</cp:lastModifiedBy>
  <cp:revision>10</cp:revision>
  <cp:lastPrinted>2017-12-16T20:57:28Z</cp:lastPrinted>
  <dcterms:created xsi:type="dcterms:W3CDTF">2017-12-16T20:08:36Z</dcterms:created>
  <dcterms:modified xsi:type="dcterms:W3CDTF">2018-03-01T04:07:31Z</dcterms:modified>
</cp:coreProperties>
</file>