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72" r:id="rId9"/>
    <p:sldId id="273" r:id="rId10"/>
    <p:sldId id="274" r:id="rId11"/>
    <p:sldId id="275" r:id="rId12"/>
    <p:sldId id="276" r:id="rId13"/>
    <p:sldId id="277" r:id="rId14"/>
    <p:sldId id="278" r:id="rId15"/>
    <p:sldId id="279" r:id="rId16"/>
    <p:sldId id="271" r:id="rId1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33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24" autoAdjust="0"/>
    <p:restoredTop sz="96387" autoAdjust="0"/>
  </p:normalViewPr>
  <p:slideViewPr>
    <p:cSldViewPr snapToGrid="0">
      <p:cViewPr varScale="1">
        <p:scale>
          <a:sx n="42" d="100"/>
          <a:sy n="42" d="100"/>
        </p:scale>
        <p:origin x="42" y="16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8AB63C6C-1AF3-4E58-88A6-F604E0E4F949}" type="datetimeFigureOut">
              <a:rPr lang="en-US" smtClean="0"/>
              <a:t>1/10/aa</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E80AB3B5-4EF0-42A5-8495-E6401C0FFCF5}" type="slidenum">
              <a:rPr lang="en-US" smtClean="0"/>
              <a:t>‹#›</a:t>
            </a:fld>
            <a:endParaRPr lang="en-US"/>
          </a:p>
        </p:txBody>
      </p:sp>
    </p:spTree>
    <p:extLst>
      <p:ext uri="{BB962C8B-B14F-4D97-AF65-F5344CB8AC3E}">
        <p14:creationId xmlns:p14="http://schemas.microsoft.com/office/powerpoint/2010/main" val="1312676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978BD2E0-FF77-4358-907B-6C92B6664BDE}" type="datetimeFigureOut">
              <a:rPr lang="en-US" smtClean="0"/>
              <a:t>1/10/aa</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2373A31-A7F8-4BBD-8740-6A0A91EDBF24}" type="slidenum">
              <a:rPr lang="en-US" smtClean="0"/>
              <a:t>‹#›</a:t>
            </a:fld>
            <a:endParaRPr lang="en-US"/>
          </a:p>
        </p:txBody>
      </p:sp>
    </p:spTree>
    <p:extLst>
      <p:ext uri="{BB962C8B-B14F-4D97-AF65-F5344CB8AC3E}">
        <p14:creationId xmlns:p14="http://schemas.microsoft.com/office/powerpoint/2010/main" val="3666271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Acts 17:16-34 KJV  Now while Paul waited for them at Athens, his spirit was stirred in him, when he saw the city wholly given to idolatry.  (17)  Therefore disputed he in the synagogue with the Jews, and with the devout persons, and in the market daily with them that met with him.  (18)  Then certain philosophers of the Epicureans, and of the </a:t>
            </a:r>
            <a:r>
              <a:rPr lang="en-US" dirty="0" err="1"/>
              <a:t>Stoicks</a:t>
            </a:r>
            <a:r>
              <a:rPr lang="en-US" dirty="0"/>
              <a:t>, encountered him. And some said, What will this babbler say? other some, He </a:t>
            </a:r>
            <a:r>
              <a:rPr lang="en-US" dirty="0" err="1"/>
              <a:t>seemeth</a:t>
            </a:r>
            <a:r>
              <a:rPr lang="en-US" dirty="0"/>
              <a:t> to be a setter forth of strange gods: because he preached unto them Jesus, and the resurrection.  (19)  And they took him, and brought him unto Areopagus, saying, May we know what this new doctrine, whereof thou </a:t>
            </a:r>
            <a:r>
              <a:rPr lang="en-US" dirty="0" err="1"/>
              <a:t>speakest</a:t>
            </a:r>
            <a:r>
              <a:rPr lang="en-US" dirty="0"/>
              <a:t>, is?  (20)  For thou </a:t>
            </a:r>
            <a:r>
              <a:rPr lang="en-US" dirty="0" err="1"/>
              <a:t>bringest</a:t>
            </a:r>
            <a:r>
              <a:rPr lang="en-US" dirty="0"/>
              <a:t> certain strange things to our ears: we would know therefore what these things mean.  (21)  (For all the Athenians and strangers which were there spent their time in nothing else, but either to tell, or to hear some new thing.)  (22)  Then Paul stood in the midst of Mars' hill, and said, Ye men of Athens, I perceive that in all things ye are too superstitious.  (23)  For as I passed by, and beheld your devotions, I found an altar with this inscription, TO THE UNKNOWN GOD. Whom therefore ye ignorantly worship, him declare I unto you.  (24)  God that made the world and all things therein, seeing that he is Lord of heaven and earth, </a:t>
            </a:r>
            <a:r>
              <a:rPr lang="en-US" dirty="0" err="1"/>
              <a:t>dwelleth</a:t>
            </a:r>
            <a:r>
              <a:rPr lang="en-US" dirty="0"/>
              <a:t> not in temples made with hands;  (25)  Neither is worshipped with men's hands, as though he needed any thing, seeing he giveth to all life, and breath, and all things;  (26)  And hath made of one blood all nations of men for to dwell on all the face of the earth, and hath determined the times before appointed, and the bounds of their habitation;  (27)  That they should seek the Lord, if haply they might feel after him, and find him, though he be not far from every one of us:  (28)  For in him we live, and move, and have our being; as certain also of your own poets have said, For we are also his offspring.  (29)  Forasmuch then as we are the offspring of God, we ought not to think that the Godhead is like unto gold, or silver, or stone, graven by art and man's device.  (30)  And the times of this ignorance God winked at; but now </a:t>
            </a:r>
            <a:r>
              <a:rPr lang="en-US" dirty="0" err="1"/>
              <a:t>commandeth</a:t>
            </a:r>
            <a:r>
              <a:rPr lang="en-US" dirty="0"/>
              <a:t> all men every where to repent:  (31)  Because he hath appointed a day, in the which he will judge the world in righteousness by that man whom he hath ordained; whereof he hath given assurance unto all men, in that he hath raised him from the dead.  (32)  And when they heard of the resurrection of the dead, some mocked: and others said, We will hear thee again of this matter.  (33)  So Paul departed from among them.  (34)  Howbeit certain men clave unto him, and believed: among the which was Dionysius the Areopagite, and a woman named Damaris, and others with them.</a:t>
            </a:r>
          </a:p>
          <a:p>
            <a:endParaRPr lang="en-US" dirty="0"/>
          </a:p>
          <a:p>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1</a:t>
            </a:fld>
            <a:endParaRPr lang="en-US"/>
          </a:p>
        </p:txBody>
      </p:sp>
    </p:spTree>
    <p:extLst>
      <p:ext uri="{BB962C8B-B14F-4D97-AF65-F5344CB8AC3E}">
        <p14:creationId xmlns:p14="http://schemas.microsoft.com/office/powerpoint/2010/main" val="424470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17:29</a:t>
            </a:r>
            <a:endParaRPr lang="en-US" dirty="0"/>
          </a:p>
          <a:p>
            <a:r>
              <a:rPr lang="en-US" dirty="0"/>
              <a:t> </a:t>
            </a:r>
          </a:p>
          <a:p>
            <a:r>
              <a:rPr lang="en-US" dirty="0"/>
              <a:t> </a:t>
            </a:r>
          </a:p>
          <a:p>
            <a:r>
              <a:rPr lang="en-US" u="sng" dirty="0"/>
              <a:t>Act_17:29</a:t>
            </a:r>
            <a:r>
              <a:rPr lang="en-US" dirty="0"/>
              <a:t> "Being then the offspring of God, we ought not to think that the Godhead is like unto gold, or silver, or stone, graven by art and device of man"</a:t>
            </a:r>
          </a:p>
          <a:p>
            <a:r>
              <a:rPr lang="en-US" dirty="0"/>
              <a:t> </a:t>
            </a:r>
          </a:p>
          <a:p>
            <a:r>
              <a:rPr lang="en-US" dirty="0"/>
              <a:t>"Godhead" The Divine nature, "Lit., that which is divine" (Vincent p. 545). Paul is trying to get the Athenians to contemplate the real nature of God. Paul's argument is very simple. Since we are the offspring of God, it is absurd to think that the God who created us is a stick or stone or can even be adequately resembled by such lifeless things. Since it was conceded that God made man, then how can anyone think that lifeless material can be viewed as a god? The various idols in Athens were all made out of the above lifeless substances by human hands. "Saul quotes their own poets to expose their own inconsistency" (Stott p. 287). Stott further notes, "All idolatry, whether ancient or modern, primitive or sophisticated, is inexcusable, whether the images are metal or mental. For idolatry is the attempt either to localize God, confining Him within limits which we impose, whereas He is the Creator of the universe; or to domesticate God making Him dependent on us, taming and taping Him, whereas He is the Sustainer of human life; or to alienate God, blaming Him for His distance and silence, whereas He is the Ruler of nations, and not far from any of us; or to dethrone God, demoting Him to some image of our own contrivance or craft, whereas He is our Father from whom we derive our being" (p. 287).</a:t>
            </a:r>
          </a:p>
          <a:p>
            <a:r>
              <a:rPr lang="en-US" dirty="0"/>
              <a:t>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57053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17:30</a:t>
            </a:r>
            <a:endParaRPr lang="en-US" dirty="0"/>
          </a:p>
          <a:p>
            <a:r>
              <a:rPr lang="en-US" dirty="0"/>
              <a:t> </a:t>
            </a:r>
          </a:p>
          <a:p>
            <a:r>
              <a:rPr lang="en-US" dirty="0"/>
              <a:t> </a:t>
            </a:r>
          </a:p>
          <a:p>
            <a:r>
              <a:rPr lang="en-US" u="sng" dirty="0"/>
              <a:t>Act_17:30</a:t>
            </a:r>
            <a:r>
              <a:rPr lang="en-US" dirty="0"/>
              <a:t> "The times of ignorance therefore God overlooked; but now he </a:t>
            </a:r>
            <a:r>
              <a:rPr lang="en-US" dirty="0" err="1"/>
              <a:t>commandeth</a:t>
            </a:r>
            <a:r>
              <a:rPr lang="en-US" dirty="0"/>
              <a:t> men that they should all everywhere repent"</a:t>
            </a:r>
          </a:p>
          <a:p>
            <a:r>
              <a:rPr lang="en-US" dirty="0"/>
              <a:t> </a:t>
            </a:r>
          </a:p>
          <a:p>
            <a:r>
              <a:rPr lang="en-US" dirty="0"/>
              <a:t>"The times of ignorance" The times previous to the preaching of the gospel. "God overlooked" Paul is not saying that ignorance was an excuse or that before Gentiles hear the gospel they are without sin, because we find many cases (in time past) which God held Gentiles accountable for their actions (the Flood, </a:t>
            </a:r>
            <a:r>
              <a:rPr lang="en-US" u="sng" dirty="0"/>
              <a:t>Gen_20:7</a:t>
            </a:r>
            <a:r>
              <a:rPr lang="en-US" dirty="0"/>
              <a:t>; the Canaanites, </a:t>
            </a:r>
            <a:r>
              <a:rPr lang="en-US" u="sng" dirty="0"/>
              <a:t>Gen_15:16</a:t>
            </a:r>
            <a:r>
              <a:rPr lang="en-US" dirty="0"/>
              <a:t>; </a:t>
            </a:r>
            <a:r>
              <a:rPr lang="en-US" u="sng" dirty="0"/>
              <a:t>Lev_18:1-30</a:t>
            </a:r>
            <a:r>
              <a:rPr lang="en-US" dirty="0"/>
              <a:t>; and Gentiles in general, </a:t>
            </a:r>
            <a:r>
              <a:rPr lang="en-US" u="sng" dirty="0"/>
              <a:t>Rom_1:18-32</a:t>
            </a:r>
            <a:r>
              <a:rPr lang="en-US" dirty="0"/>
              <a:t>). But the thought is that God generally allowed the Gentile nations to walk in their own ways of ignorance, without bringing immediate judgment upon them. At various times God punished the Gentiles (the Flood, Sodom and Gomorrah, Egypt, Canaanites, Babylon, and Nineveh), but this was the exception and not the rule, compare with </a:t>
            </a:r>
            <a:r>
              <a:rPr lang="en-US" u="sng" dirty="0"/>
              <a:t>Act_14:16</a:t>
            </a:r>
            <a:r>
              <a:rPr lang="en-US" dirty="0"/>
              <a:t> "And in the generations gone by He permitted all the nations to go their own way". </a:t>
            </a:r>
            <a:r>
              <a:rPr lang="en-US" dirty="0" err="1"/>
              <a:t>McGarvey</a:t>
            </a:r>
            <a:r>
              <a:rPr lang="en-US" dirty="0"/>
              <a:t> notes, "By saying that God had overlooked the times of ignorance, Paul does not mean that He had excused it; for this would be inconsistent with this call to repentance" (p. 128). The call to repentance demonstrates that, while God had not immediately judged Athens for its sins, God does hold them presently accountable. Stott notes, "It is not that He did not notice it, for that He acquiesced in it as excusable, but that in His forbearing mercy He did not visit upon it the judgment it deserved" (p. 287). </a:t>
            </a:r>
          </a:p>
          <a:p>
            <a:r>
              <a:rPr lang="en-US" dirty="0"/>
              <a:t> </a:t>
            </a:r>
          </a:p>
          <a:p>
            <a:r>
              <a:rPr lang="en-US" dirty="0"/>
              <a:t>17:30 "But now He </a:t>
            </a:r>
            <a:r>
              <a:rPr lang="en-US" dirty="0" err="1"/>
              <a:t>commandeth</a:t>
            </a:r>
            <a:r>
              <a:rPr lang="en-US" dirty="0"/>
              <a:t> men that they should all everywhere repent" The word repent infers that all men can change. Therefore the doctrines of predestination, total hereditary depravity and irresistible grace are false, because such doctrines are based upon the premise that man is too depraved to change, and that the gospel message is insufficient to convict the heart of the sinner. Without miraculous intervention from God on man's mind, no man would ever change. God has not predetermined who can be saved, and none have been excluded from salvation, apart from their own freewill choice (</a:t>
            </a:r>
            <a:r>
              <a:rPr lang="en-US" u="sng" dirty="0"/>
              <a:t>2Pe_3:9</a:t>
            </a:r>
            <a:r>
              <a:rPr lang="en-US" dirty="0"/>
              <a:t>). Any sin can be forsaken. There exists no sin that is impossible to flee (</a:t>
            </a:r>
            <a:r>
              <a:rPr lang="en-US" u="sng" dirty="0"/>
              <a:t>2Ti_2:22</a:t>
            </a:r>
            <a:r>
              <a:rPr lang="en-US" dirty="0"/>
              <a:t>). Non-Christians are accountable to God's law and have sins of which they need to repent. Repentance is not an option for salvation, and person cannot be saved prior to repentance (</a:t>
            </a:r>
            <a:r>
              <a:rPr lang="en-US" u="sng" dirty="0"/>
              <a:t>Act_2:38</a:t>
            </a:r>
            <a:r>
              <a:rPr lang="en-US" dirty="0"/>
              <a:t>). All other religious systems are devoid of salvation. The Athenians were very religious, and yet they were commanded to repent. "The Epicurean might later regret some of the ways he had sought for pleasure but he would not repent. The Epicurean mind had little time for sorrow. The Stoic was ready to accept the consequences of his actions with a serene apathy. Either school of philosophy had little room for any idea that they needed repentance" (Reese p. 634). Note that many people want a substitute for repentance. They want to be able to say, "I'll accept the physical consequences of my sin so leave me alone", or, "I'm not whining or complaining due to the trouble my foolishness has caused me, I should get some credit for that". God will not accept anything, but true godly sorrow (</a:t>
            </a:r>
            <a:r>
              <a:rPr lang="en-US" u="sng" dirty="0"/>
              <a:t>2Co_7:10-11</a:t>
            </a:r>
            <a:r>
              <a:rPr lang="en-US" dirty="0"/>
              <a:t>; </a:t>
            </a:r>
            <a:r>
              <a:rPr lang="en-US" u="sng" dirty="0"/>
              <a:t>Psa_51:17</a:t>
            </a:r>
            <a:r>
              <a:rPr lang="en-US" dirty="0"/>
              <a:t>).</a:t>
            </a:r>
          </a:p>
          <a:p>
            <a:endParaRPr lang="en-US" dirty="0"/>
          </a:p>
          <a:p>
            <a:pPr rtl="0"/>
            <a:r>
              <a:rPr lang="en-US" dirty="0"/>
              <a:t>Acts 14:16 NIV  In the past, he let all nations go their own way.</a:t>
            </a:r>
          </a:p>
          <a:p>
            <a:pPr rtl="0"/>
            <a:r>
              <a:rPr lang="en-US" dirty="0"/>
              <a:t>2 Peter 3:9 NIV  The Lord is not slow in keeping his promise, as some understand slowness. Instead he is patient with you, not wanting anyone to perish, but everyone to come to repentance.</a:t>
            </a:r>
          </a:p>
          <a:p>
            <a:pPr rtl="0"/>
            <a:r>
              <a:rPr lang="en-US" dirty="0"/>
              <a:t>2 Timothy 2:22 NIV  Flee the evil desires of youth and pursue righteousness, faith, love and peace, along with those who call on the Lord out of a pure heart.</a:t>
            </a:r>
          </a:p>
          <a:p>
            <a:pPr rtl="0"/>
            <a:r>
              <a:rPr lang="en-US" dirty="0"/>
              <a:t>Acts 2:38 NIV  Peter replied, "Repent and be baptized, every one of you, in the name of Jesus Christ for the forgiveness of your sins. And you will receive the gift of the Holy Spirit.</a:t>
            </a:r>
          </a:p>
          <a:p>
            <a:pPr rtl="0"/>
            <a:r>
              <a:rPr lang="en-US" dirty="0"/>
              <a:t>2 Corinthians 7:10-11 NIV  (10)  Godly sorrow brings repentance that leads to salvation and leaves no regret, but worldly sorrow brings death.  (11)  See what this godly sorrow has produced in you: what earnestness, what eagerness to clear yourselves, what indignation, what alarm, what longing, what concern, what readiness to see justice done. At every point you have proved yourselves to be innocent in this matter.</a:t>
            </a:r>
          </a:p>
          <a:p>
            <a:pPr rtl="0"/>
            <a:r>
              <a:rPr lang="en-US" dirty="0"/>
              <a:t>Psalms 51:17 NIV  My sacrifice, O God, is a broken spirit; a broken and contrite heart you, God, will not despise.</a:t>
            </a:r>
          </a:p>
          <a:p>
            <a:pPr rtl="0"/>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21657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17:30</a:t>
            </a:r>
            <a:endParaRPr lang="en-US" dirty="0"/>
          </a:p>
          <a:p>
            <a:r>
              <a:rPr lang="en-US" dirty="0"/>
              <a:t> </a:t>
            </a:r>
          </a:p>
          <a:p>
            <a:r>
              <a:rPr lang="en-US" dirty="0"/>
              <a:t> </a:t>
            </a:r>
          </a:p>
          <a:p>
            <a:r>
              <a:rPr lang="en-US" u="sng" dirty="0"/>
              <a:t>Act_17:30</a:t>
            </a:r>
            <a:r>
              <a:rPr lang="en-US" dirty="0"/>
              <a:t> "The times of ignorance therefore God overlooked; but now he </a:t>
            </a:r>
            <a:r>
              <a:rPr lang="en-US" dirty="0" err="1"/>
              <a:t>commandeth</a:t>
            </a:r>
            <a:r>
              <a:rPr lang="en-US" dirty="0"/>
              <a:t> men that they should all everywhere repent"</a:t>
            </a:r>
          </a:p>
          <a:p>
            <a:r>
              <a:rPr lang="en-US" dirty="0"/>
              <a:t> </a:t>
            </a:r>
          </a:p>
          <a:p>
            <a:r>
              <a:rPr lang="en-US" dirty="0"/>
              <a:t>"The times of ignorance" The times previous to the preaching of the gospel. "God overlooked" Paul is not saying that ignorance was an excuse or that before Gentiles hear the gospel they are without sin, because we find many cases (in time past) which God held Gentiles accountable for their actions (the Flood, </a:t>
            </a:r>
            <a:r>
              <a:rPr lang="en-US" u="sng" dirty="0"/>
              <a:t>Gen_20:7</a:t>
            </a:r>
            <a:r>
              <a:rPr lang="en-US" dirty="0"/>
              <a:t>; the Canaanites, </a:t>
            </a:r>
            <a:r>
              <a:rPr lang="en-US" u="sng" dirty="0"/>
              <a:t>Gen_15:16</a:t>
            </a:r>
            <a:r>
              <a:rPr lang="en-US" dirty="0"/>
              <a:t>; </a:t>
            </a:r>
            <a:r>
              <a:rPr lang="en-US" u="sng" dirty="0"/>
              <a:t>Lev_18:1-30</a:t>
            </a:r>
            <a:r>
              <a:rPr lang="en-US" dirty="0"/>
              <a:t>; and Gentiles in general, </a:t>
            </a:r>
            <a:r>
              <a:rPr lang="en-US" u="sng" dirty="0"/>
              <a:t>Rom_1:18-32</a:t>
            </a:r>
            <a:r>
              <a:rPr lang="en-US" dirty="0"/>
              <a:t>). But the thought is that God generally allowed the Gentile nations to walk in their own ways of ignorance, without bringing immediate judgment upon them. At various times God punished the Gentiles (the Flood, Sodom and Gomorrah, Egypt, Canaanites, Babylon, and Nineveh), but this was the exception and not the rule, compare with </a:t>
            </a:r>
            <a:r>
              <a:rPr lang="en-US" u="sng" dirty="0"/>
              <a:t>Act_14:16</a:t>
            </a:r>
            <a:r>
              <a:rPr lang="en-US" dirty="0"/>
              <a:t> "And in the generations gone by He permitted all the nations to go their own way". </a:t>
            </a:r>
            <a:r>
              <a:rPr lang="en-US" dirty="0" err="1"/>
              <a:t>McGarvey</a:t>
            </a:r>
            <a:r>
              <a:rPr lang="en-US" dirty="0"/>
              <a:t> notes, "By saying that God had overlooked the times of ignorance, Paul does not mean that He had excused it; for this would be inconsistent with this call to repentance" (p. 128). The call to repentance demonstrates that, while God had not immediately judged Athens for its sins, God does hold them presently accountable. Stott notes, "It is not that He did not notice it, for that He acquiesced in it as excusable, but that in His forbearing mercy He did not visit upon it the judgment it deserved" (p. 287). </a:t>
            </a:r>
          </a:p>
          <a:p>
            <a:r>
              <a:rPr lang="en-US" dirty="0"/>
              <a:t> </a:t>
            </a:r>
          </a:p>
          <a:p>
            <a:r>
              <a:rPr lang="en-US" dirty="0"/>
              <a:t>17:30 "But now He </a:t>
            </a:r>
            <a:r>
              <a:rPr lang="en-US" dirty="0" err="1"/>
              <a:t>commandeth</a:t>
            </a:r>
            <a:r>
              <a:rPr lang="en-US" dirty="0"/>
              <a:t> men that they should all everywhere repent" The word repent infers that all men can change. Therefore the doctrines of predestination, total hereditary depravity and irresistible grace are false, because such doctrines are based upon the premise that man is too depraved to change, and that the gospel message is insufficient to convict the heart of the sinner. Without miraculous intervention from God on man's mind, no man would ever change. God has not predetermined who can be saved, and none have been excluded from salvation, apart from their own freewill choice (</a:t>
            </a:r>
            <a:r>
              <a:rPr lang="en-US" u="sng" dirty="0"/>
              <a:t>2Pe_3:9</a:t>
            </a:r>
            <a:r>
              <a:rPr lang="en-US" dirty="0"/>
              <a:t>). Any sin can be forsaken. There exists no sin that is impossible to flee (</a:t>
            </a:r>
            <a:r>
              <a:rPr lang="en-US" u="sng" dirty="0"/>
              <a:t>2Ti_2:22</a:t>
            </a:r>
            <a:r>
              <a:rPr lang="en-US" dirty="0"/>
              <a:t>). Non-Christians are accountable to God's law and have sins of which they need to repent. Repentance is not an option for salvation, and person cannot be saved prior to repentance (</a:t>
            </a:r>
            <a:r>
              <a:rPr lang="en-US" u="sng" dirty="0"/>
              <a:t>Act_2:38</a:t>
            </a:r>
            <a:r>
              <a:rPr lang="en-US" dirty="0"/>
              <a:t>). All other religious systems are devoid of salvation. The Athenians were very religious, and yet they were commanded to repent. "The Epicurean might later regret some of the ways he had sought for pleasure but he would not repent. The Epicurean mind had little time for sorrow. The Stoic was ready to accept the consequences of his actions with a serene apathy. Either school of philosophy had little room for any idea that they needed repentance" (Reese p. 634). Note that many people want a substitute for repentance. They want to be able to say, "I'll accept the physical consequences of my sin so leave me alone", or, "I'm not whining or complaining due to the trouble my foolishness has caused me, I should get some credit for that". God will not accept anything, but true godly sorrow (</a:t>
            </a:r>
            <a:r>
              <a:rPr lang="en-US" u="sng" dirty="0"/>
              <a:t>2Co_7:10-11</a:t>
            </a:r>
            <a:r>
              <a:rPr lang="en-US" dirty="0"/>
              <a:t>; </a:t>
            </a:r>
            <a:r>
              <a:rPr lang="en-US" u="sng" dirty="0"/>
              <a:t>Psa_51:17</a:t>
            </a:r>
            <a:r>
              <a:rPr lang="en-US" dirty="0"/>
              <a:t>).</a:t>
            </a:r>
          </a:p>
          <a:p>
            <a:endParaRPr lang="en-US" dirty="0"/>
          </a:p>
          <a:p>
            <a:r>
              <a:rPr lang="en-US" b="1" dirty="0"/>
              <a:t>Acts 17:31</a:t>
            </a:r>
            <a:endParaRPr lang="en-US" dirty="0"/>
          </a:p>
          <a:p>
            <a:r>
              <a:rPr lang="en-US" dirty="0"/>
              <a:t> </a:t>
            </a:r>
          </a:p>
          <a:p>
            <a:r>
              <a:rPr lang="en-US" dirty="0"/>
              <a:t> </a:t>
            </a:r>
          </a:p>
          <a:p>
            <a:r>
              <a:rPr lang="en-US" u="sng" dirty="0"/>
              <a:t>Act_17:31</a:t>
            </a:r>
            <a:r>
              <a:rPr lang="en-US" dirty="0"/>
              <a:t> "inasmuch as He hath appointed a day in which He will judge the world in righteousness by the man whom He hath ordained; whereof He hath given assurance unto all men, in that He hath raised Him from the dead" </a:t>
            </a:r>
          </a:p>
          <a:p>
            <a:r>
              <a:rPr lang="en-US" dirty="0"/>
              <a:t> </a:t>
            </a:r>
          </a:p>
          <a:p>
            <a:r>
              <a:rPr lang="en-US" dirty="0"/>
              <a:t>"Inasmuch" Or, "because". A number of motivations for repentance exist, but one of them is the coming judgment (</a:t>
            </a:r>
            <a:r>
              <a:rPr lang="en-US" u="sng" dirty="0"/>
              <a:t>2Pe_3:4-9</a:t>
            </a:r>
            <a:r>
              <a:rPr lang="en-US" dirty="0"/>
              <a:t>). "Appointed a day in which He will judge the world" The God that created all men, has the moral right to judge all men, and a definite day for judgment exists. "In righteousness" "Judge the world with justice" (TCNT). "Justly judged" (NEB). "All secrets will be revealed. There will be no possibility of any miscarriage of justice" (Stott p. 288) (</a:t>
            </a:r>
            <a:r>
              <a:rPr lang="en-US" u="sng" dirty="0"/>
              <a:t>2Co_5:10</a:t>
            </a:r>
            <a:r>
              <a:rPr lang="en-US" dirty="0"/>
              <a:t>). "Not only did they not have an idea of a coming judgment, they did not even have an idea of a righteous God. The mythological deities were thought to share every human sin and foible found among man, only to a greater degree" (Reese p. 634). "By the man whom He hath ordained" The specific day of judgment is not mentioned, but we are informed concerning the specific Judge (</a:t>
            </a:r>
            <a:r>
              <a:rPr lang="en-US" u="sng" dirty="0"/>
              <a:t>Joh_5:27</a:t>
            </a:r>
            <a:r>
              <a:rPr lang="en-US" dirty="0"/>
              <a:t>; </a:t>
            </a:r>
            <a:r>
              <a:rPr lang="en-US" u="sng" dirty="0"/>
              <a:t>Mat_25:31</a:t>
            </a:r>
            <a:r>
              <a:rPr lang="en-US" dirty="0"/>
              <a:t> </a:t>
            </a:r>
            <a:r>
              <a:rPr lang="en-US" dirty="0" err="1"/>
              <a:t>ff</a:t>
            </a:r>
            <a:r>
              <a:rPr lang="en-US" dirty="0"/>
              <a:t>). "Wherefore He hath given assurance" "Given proof" (</a:t>
            </a:r>
            <a:r>
              <a:rPr lang="en-US" dirty="0" err="1"/>
              <a:t>Mof</a:t>
            </a:r>
            <a:r>
              <a:rPr lang="en-US" dirty="0"/>
              <a:t>). "Made this credible" (</a:t>
            </a:r>
            <a:r>
              <a:rPr lang="en-US" dirty="0" err="1"/>
              <a:t>Wms</a:t>
            </a:r>
            <a:r>
              <a:rPr lang="en-US" dirty="0"/>
              <a:t>). "He has given everyone a good reason to believe" (Beck). Thus the resurrection becomes the "proof" of a coming judgment. Consider God's perspective concerning the evidence behind the resurrection of Jesus Christ. He says that the proof is so clear that our proof of the coming judgment day is the resurrection of His Son.</a:t>
            </a:r>
          </a:p>
          <a:p>
            <a:endParaRPr lang="en-US" dirty="0"/>
          </a:p>
          <a:p>
            <a:pPr rtl="0"/>
            <a:r>
              <a:rPr lang="en-US" dirty="0"/>
              <a:t> 2 Peter 3:4-9 NIV  They will say, "Where is this 'coming' he promised? Ever since our ancestors died, everything goes on as it has since the beginning of creation."  (5)  But they deliberately forget that long ago by God's word the heavens came into being and the earth was formed out of water and by water.  (6)  By these waters also the world of that time was deluged and destroyed.  (7)  By the same word the present heavens and earth are reserved for fire, being kept for the day of judgment and destruction of the ungodly.  (8)  But do not forget this one thing, dear friends: With the Lord a day is like a thousand years, and a thousand years are like a day.  (9)  The Lord is not slow in keeping his promise, as some understand slowness. Instead he is patient with you, not wanting anyone to perish, but everyone to come to repentance.</a:t>
            </a:r>
          </a:p>
          <a:p>
            <a:pPr rtl="0"/>
            <a:r>
              <a:rPr lang="en-US" dirty="0"/>
              <a:t>2 Corinthians 5:10 NIV  For we must all appear before the judgment seat of Christ, so that each of us may receive what is due us for the things done while in the body, whether good or bad.</a:t>
            </a:r>
          </a:p>
          <a:p>
            <a:pPr rtl="0"/>
            <a:r>
              <a:rPr lang="en-US" dirty="0"/>
              <a:t>John 5:27 NIV  And he has given him authority to judge because he is the Son of Man.</a:t>
            </a:r>
          </a:p>
          <a:p>
            <a:pPr rtl="0"/>
            <a:r>
              <a:rPr lang="en-US" dirty="0"/>
              <a:t>Matthew 25:31-32 NIV  "When the Son of Man comes in his glory, and all the angels with him, he will sit on his glorious throne.  (32)  All the nations will be gathered before him, and he will separate the people one from another as a shepherd separates the sheep from the goats.</a:t>
            </a:r>
          </a:p>
          <a:p>
            <a:pPr rtl="0"/>
            <a:r>
              <a:rPr lang="en-US" dirty="0"/>
              <a:t>Romans 2:16 NIV  This will take place on the day when God judges people's secrets through Jesus Christ, as my gospel declares.</a:t>
            </a:r>
          </a:p>
          <a:p>
            <a:pPr rtl="0"/>
            <a:endParaRPr lang="en-US" dirty="0"/>
          </a:p>
          <a:p>
            <a:endParaRPr lang="en-US" dirty="0"/>
          </a:p>
          <a:p>
            <a:r>
              <a:rPr lang="en-US" dirty="0"/>
              <a:t> </a:t>
            </a:r>
          </a:p>
          <a:p>
            <a:endParaRPr lang="en-US" dirty="0"/>
          </a:p>
          <a:p>
            <a:r>
              <a:rPr lang="en-US" dirty="0"/>
              <a:t>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87396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17:32</a:t>
            </a:r>
            <a:endParaRPr lang="en-US" dirty="0"/>
          </a:p>
          <a:p>
            <a:r>
              <a:rPr lang="en-US" dirty="0"/>
              <a:t> </a:t>
            </a:r>
          </a:p>
          <a:p>
            <a:r>
              <a:rPr lang="en-US" dirty="0"/>
              <a:t> </a:t>
            </a:r>
          </a:p>
          <a:p>
            <a:r>
              <a:rPr lang="en-US" u="sng" dirty="0"/>
              <a:t>Act_17:32</a:t>
            </a:r>
            <a:r>
              <a:rPr lang="en-US" dirty="0"/>
              <a:t> "Now when they heard of the resurrection of the dead, some mocked; but others said, We will hear thee concerning this yet again"</a:t>
            </a:r>
          </a:p>
          <a:p>
            <a:r>
              <a:rPr lang="en-US" dirty="0"/>
              <a:t> </a:t>
            </a:r>
          </a:p>
          <a:p>
            <a:r>
              <a:rPr lang="en-US" dirty="0"/>
              <a:t>"Some mocked" "Sneered" (</a:t>
            </a:r>
            <a:r>
              <a:rPr lang="en-US" dirty="0" err="1"/>
              <a:t>Mof</a:t>
            </a:r>
            <a:r>
              <a:rPr lang="en-US" dirty="0"/>
              <a:t>). "Laughed outright" (Phi). "Laugh ironically" (</a:t>
            </a:r>
            <a:r>
              <a:rPr lang="en-US" dirty="0" err="1"/>
              <a:t>Rieu</a:t>
            </a:r>
            <a:r>
              <a:rPr lang="en-US" dirty="0"/>
              <a:t>). Neither party (Epicurean or Stoic) believed in the resurrection of anyone, not to mention the resurrection of Jesus. "To the Greeks, the body was a prison house for the soul, and they looked forward to getting rid of the body" (Reese p. 635). "But others said" We do not know if this was a sincere offer or simply a polite way of ignoring what Paul was saying. "People have a way of saying 'I know I ought to obey Christ, and one of these days I'll do it'" (Reese p. 636) (</a:t>
            </a:r>
            <a:r>
              <a:rPr lang="en-US" u="sng" dirty="0"/>
              <a:t>Act_26:28</a:t>
            </a:r>
            <a:r>
              <a:rPr lang="en-US" dirty="0"/>
              <a:t>). Here we have two classic examples of how people wrongly react to the Gospel. Some try to ignore truth by ridiculing it or the messenger. Others convince themselves that they are indeed honest individuals, but now the time to change is not right.</a:t>
            </a:r>
          </a:p>
          <a:p>
            <a:r>
              <a:rPr lang="en-US" dirty="0"/>
              <a:t> </a:t>
            </a:r>
          </a:p>
          <a:p>
            <a:r>
              <a:rPr lang="en-US" dirty="0"/>
              <a:t> </a:t>
            </a:r>
          </a:p>
          <a:p>
            <a:r>
              <a:rPr lang="en-US" b="1" dirty="0"/>
              <a:t>Acts 17:33-34</a:t>
            </a:r>
            <a:endParaRPr lang="en-US" dirty="0"/>
          </a:p>
          <a:p>
            <a:r>
              <a:rPr lang="en-US" dirty="0"/>
              <a:t> </a:t>
            </a:r>
          </a:p>
          <a:p>
            <a:r>
              <a:rPr lang="en-US" dirty="0"/>
              <a:t> </a:t>
            </a:r>
          </a:p>
          <a:p>
            <a:r>
              <a:rPr lang="en-US" u="sng" dirty="0"/>
              <a:t>Act_17:33-34</a:t>
            </a:r>
            <a:r>
              <a:rPr lang="en-US" dirty="0"/>
              <a:t> "Thus Paul went out from among them. But certain men clave unto him, and believed: among whom also was Dionysius the Areopagite, and a woman named Damaris, and others with them"</a:t>
            </a:r>
          </a:p>
          <a:p>
            <a:r>
              <a:rPr lang="en-US" dirty="0"/>
              <a:t> </a:t>
            </a:r>
          </a:p>
          <a:p>
            <a:r>
              <a:rPr lang="en-US" dirty="0"/>
              <a:t>"But certain men clave unto him, and believed" Various writers have suggested that Paul's efforts in Athens virtually amounted to failure. "Ramsay popularized the notion in his day that Paul 'was disappointed and perhaps disillusioned by his experience in Athens', since the results were negligible" (Stott p. 289). Yet we must reject such a theory: First, it overlooks the type of people converted and mentioned in the above verse. Paul actually converted one of the judges who heard him, a very prominent woman and others who are not mentioned. When the gospel is preached, and it was on this day, the only failure is found among those who do not respond. Paul did not fail this day rather, he presented God's truth clearly, boldly and in simplicity. Some say Paul failed, because we never hear about a "church" in Athens, but let it quickly be noted and we never read about the "church" in Berea either! (</a:t>
            </a:r>
            <a:r>
              <a:rPr lang="en-US" u="sng" dirty="0"/>
              <a:t>Act_17:11-12</a:t>
            </a:r>
            <a:r>
              <a:rPr lang="en-US" dirty="0"/>
              <a:t>). "Dionysius" (die oh NISS e us). "Areopagite" (air e OP uh </a:t>
            </a:r>
            <a:r>
              <a:rPr lang="en-US" dirty="0" err="1"/>
              <a:t>ghyte</a:t>
            </a:r>
            <a:r>
              <a:rPr lang="en-US" dirty="0"/>
              <a:t>). That is, a member of the Areopagus. "In order to become an Areopagite, one had to serve in a high magisterial function. Another qualification was age. To be eligible, one had to have passed his 60th birthday" (Reese p. 636). "A woman named Damaris" (DAM uh </a:t>
            </a:r>
            <a:r>
              <a:rPr lang="en-US" dirty="0" err="1"/>
              <a:t>riss</a:t>
            </a:r>
            <a:r>
              <a:rPr lang="en-US" dirty="0"/>
              <a:t>). "The fact that she was singled out along with Dionysius the Areopagite, one of the court judges, may indicate she was a woman of distinction" (Nelsons p. 273).</a:t>
            </a:r>
          </a:p>
          <a:p>
            <a:r>
              <a:rPr lang="en-US" dirty="0"/>
              <a:t> </a:t>
            </a:r>
          </a:p>
          <a:p>
            <a:r>
              <a:rPr lang="en-US" dirty="0"/>
              <a:t> </a:t>
            </a:r>
          </a:p>
          <a:p>
            <a:r>
              <a:rPr lang="en-US" dirty="0"/>
              <a:t> </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12752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Acts 17:16-34 KJV  Now while Paul waited for them at Athens, his spirit was stirred in him, when he saw the city wholly given to idolatry.  (17)  Therefore disputed he in the synagogue with the Jews, and with the devout persons, and in the market daily with them that met with him.  (18)  Then certain philosophers of the Epicureans, and of the </a:t>
            </a:r>
            <a:r>
              <a:rPr lang="en-US" dirty="0" err="1"/>
              <a:t>Stoicks</a:t>
            </a:r>
            <a:r>
              <a:rPr lang="en-US" dirty="0"/>
              <a:t>, encountered him. And some said, What will this babbler say? other some, He </a:t>
            </a:r>
            <a:r>
              <a:rPr lang="en-US" dirty="0" err="1"/>
              <a:t>seemeth</a:t>
            </a:r>
            <a:r>
              <a:rPr lang="en-US" dirty="0"/>
              <a:t> to be a setter forth of strange gods: because he preached unto them Jesus, and the resurrection.  (19)  And they took him, and brought him unto Areopagus, saying, May we know what this new doctrine, whereof thou </a:t>
            </a:r>
            <a:r>
              <a:rPr lang="en-US" dirty="0" err="1"/>
              <a:t>speakest</a:t>
            </a:r>
            <a:r>
              <a:rPr lang="en-US" dirty="0"/>
              <a:t>, is?  (20)  For thou </a:t>
            </a:r>
            <a:r>
              <a:rPr lang="en-US" dirty="0" err="1"/>
              <a:t>bringest</a:t>
            </a:r>
            <a:r>
              <a:rPr lang="en-US" dirty="0"/>
              <a:t> certain strange things to our ears: we would know therefore what these things mean.  (21)  (For all the Athenians and strangers which were there spent their time in nothing else, but either to tell, or to hear some new thing.)  (22)  Then Paul stood in the midst of Mars' hill, and said, Ye men of Athens, I perceive that in all things ye are too superstitious.  (23)  For as I passed by, and beheld your devotions, I found an altar with this inscription, TO THE UNKNOWN GOD. Whom therefore ye ignorantly worship, him declare I unto you.  (24)  God that made the world and all things therein, seeing that he is Lord of heaven and earth, </a:t>
            </a:r>
            <a:r>
              <a:rPr lang="en-US" dirty="0" err="1"/>
              <a:t>dwelleth</a:t>
            </a:r>
            <a:r>
              <a:rPr lang="en-US" dirty="0"/>
              <a:t> not in temples made with hands;  (25)  Neither is worshipped with men's hands, as though he needed any thing, seeing he giveth to all life, and breath, and all things;  (26)  And hath made of one blood all nations of men for to dwell on all the face of the earth, and hath determined the times before appointed, and the bounds of their habitation;  (27)  That they should seek the Lord, if haply they might feel after him, and find him, though he be not far from every one of us:  (28)  For in him we live, and move, and have our being; as certain also of your own poets have said, For we are also his offspring.  (29)  Forasmuch then as we are the offspring of God, we ought not to think that the Godhead is like unto gold, or silver, or stone, graven by art and man's device.  (30)  And the times of this ignorance God winked at; but now </a:t>
            </a:r>
            <a:r>
              <a:rPr lang="en-US" dirty="0" err="1"/>
              <a:t>commandeth</a:t>
            </a:r>
            <a:r>
              <a:rPr lang="en-US" dirty="0"/>
              <a:t> all men every where to repent:  (31)  Because he hath appointed a day, in the which he will judge the world in righteousness by that man whom he hath ordained; whereof he hath given assurance unto all men, in that he hath raised him from the dead.  (32)  And when they heard of the resurrection of the dead, some mocked: and others said, We will hear thee again of this matter.  (33)  So Paul departed from among them.  (34)  Howbeit certain men clave unto him, and believed: among the which was Dionysius the Areopagite, and a woman named Damaris, and others with them.</a:t>
            </a:r>
          </a:p>
          <a:p>
            <a:endParaRPr lang="en-US" dirty="0"/>
          </a:p>
          <a:p>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16</a:t>
            </a:fld>
            <a:endParaRPr lang="en-US"/>
          </a:p>
        </p:txBody>
      </p:sp>
    </p:spTree>
    <p:extLst>
      <p:ext uri="{BB962C8B-B14F-4D97-AF65-F5344CB8AC3E}">
        <p14:creationId xmlns:p14="http://schemas.microsoft.com/office/powerpoint/2010/main" val="3311435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in our "modern" enlightened society treat God in the same way. They will pray to God will the following attitude, "God, if you exist, if you are there, I have never been much of a religious person, but if you do exist, I just want you to know that I do believe--if you are there". The Athenians had an altar to an "Unknown God", just in case they had missed one, and a good number of people have always professed faith in God, not out of conviction, but their lip-service to God is rather a kind of spiritual life-insurance policy - "Just in case God really does exist, I want to make sure it is on record that I did believe in Him". This altar to "the Unknown God" did not make them right with God. Worship offered in ignorance is not a substitute for true worship. Hence we cannot say that the sincere religious actions of the Hindu, Buddhist, Moslem, Native American Indian, Protestant or Catholic excuses them from </a:t>
            </a:r>
            <a:r>
              <a:rPr lang="en-US" dirty="0">
                <a:latin typeface="Georgia" panose="02040502050405020303" pitchFamily="18" charset="0"/>
                <a:ea typeface="Calibri" panose="020F0502020204030204" pitchFamily="34" charset="0"/>
                <a:cs typeface="Georgia" panose="02040502050405020303" pitchFamily="18" charset="0"/>
              </a:rPr>
              <a:t>believing and practicing the truth.</a:t>
            </a:r>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4</a:t>
            </a:fld>
            <a:endParaRPr lang="en-US"/>
          </a:p>
        </p:txBody>
      </p:sp>
    </p:spTree>
    <p:extLst>
      <p:ext uri="{BB962C8B-B14F-4D97-AF65-F5344CB8AC3E}">
        <p14:creationId xmlns:p14="http://schemas.microsoft.com/office/powerpoint/2010/main" val="3280940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17:23 "What therefore ye worship in ignorance" The very fact that such an altar had been erected in Athens was a concession by the Athenians that they did not know all truth. In fact, it said more than that. The presence of the altar admitted that the Athenians were not sure if they had found all the gods or the true God as yet. The altar admitted the short-comings of their own religious systems--for it had not revealed all the truth to them. Their own gods could not tell them if others gods existed. "What Paul picked out for comment was the Athenians' open acknowledgement of their ignorance" (Stott p. 285). "This I set forth unto you" The true God that you have missed. "In these words there is an answer to the slander that he was just a seed-picker. If he is explaining something that they admitted they did not know, he could hardly have picked up this information from them" (Reese p. 628). In addition, Paul could not be charged with introducing a "new religion", for he was only telling them about the God that they had already been worshipping in ignorance. Paul did not have the attitude that is popular among mainline liberal denominations that the sincere religious person outside of Jesus Christ is saved. Paul did not leave these people in their ignorance, and he did not view them as saved either. Rather, the gospel is the message that all (even the religiously sincere but mistaken), must hear to be saved (</a:t>
            </a:r>
            <a:r>
              <a:rPr lang="en-US" u="sng" dirty="0"/>
              <a:t>Mar_16:15-16</a:t>
            </a:r>
            <a:r>
              <a:rPr lang="en-US" dirty="0"/>
              <a:t>).</a:t>
            </a:r>
          </a:p>
          <a:p>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5</a:t>
            </a:fld>
            <a:endParaRPr lang="en-US"/>
          </a:p>
        </p:txBody>
      </p:sp>
    </p:spTree>
    <p:extLst>
      <p:ext uri="{BB962C8B-B14F-4D97-AF65-F5344CB8AC3E}">
        <p14:creationId xmlns:p14="http://schemas.microsoft.com/office/powerpoint/2010/main" val="160984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"The God that made the world and all things therein" First, the true God is the Creator of the Universe (</a:t>
            </a:r>
            <a:r>
              <a:rPr lang="en-US" u="sng" dirty="0"/>
              <a:t>Gen_1:1</a:t>
            </a:r>
            <a:r>
              <a:rPr lang="en-US" dirty="0"/>
              <a:t>). Paul speaks of God (singular). In contrast to the pagan concept of gods of the sea (Neptune), forest, sky and mountains. Paul presents One Creator. This statement contradicts the Stoic concept that God is inseparable from the world. Such systems as Hinduism and Buddhism are based on the same false philosophy, that God is the world and the world is God (the tree is god, I am god, the rock is god, and so on). Paul presents a personal Creator who is distinct from His creation. This statement also contradicts the idea that matter is eternal. God "made". The world, the world had a definite beginning and it will also have a definite end (</a:t>
            </a:r>
            <a:r>
              <a:rPr lang="en-US" u="sng" dirty="0"/>
              <a:t>Heb_1:10-12</a:t>
            </a:r>
            <a:r>
              <a:rPr lang="en-US" dirty="0"/>
              <a:t>; </a:t>
            </a:r>
            <a:r>
              <a:rPr lang="en-US" u="sng" dirty="0"/>
              <a:t>2Pe_3:10</a:t>
            </a:r>
            <a:r>
              <a:rPr lang="en-US" dirty="0"/>
              <a:t>). The statement "all things therein" reveals that whatever exists in the world is also a creation of God. Many people are of the opinion that God created a basic world but then allowed evolution (chance) to develop the various life forms found in the world. In contrast, Jesus was not a believer in evolution, for He believed that God had "created" the first man and woman (</a:t>
            </a:r>
            <a:r>
              <a:rPr lang="en-US" u="sng" dirty="0"/>
              <a:t>Mat_19:4</a:t>
            </a:r>
            <a:r>
              <a:rPr lang="en-US" dirty="0"/>
              <a:t>). "He" God is not an impersonal force or an "it", and neither is the true God a goddess. "Being Lord of heaven and earth" "This assertion would have been contrary to Stoic beliefs (they held that the Fates governed everything)" (Reese p. 628). "As He had made all things, this made Him Lord, not of the sea, as Neptune, nor of the sky, as Jupiter, but 'Lord of heaven and earth'" (</a:t>
            </a:r>
            <a:r>
              <a:rPr lang="en-US" dirty="0" err="1"/>
              <a:t>McGarvey</a:t>
            </a:r>
            <a:r>
              <a:rPr lang="en-US" dirty="0"/>
              <a:t> p. 126). "</a:t>
            </a:r>
            <a:r>
              <a:rPr lang="en-US" dirty="0" err="1"/>
              <a:t>Dwelleth</a:t>
            </a:r>
            <a:r>
              <a:rPr lang="en-US" dirty="0"/>
              <a:t> not in temples made with hands" Various writers try to argue that Jesus and the apostles accommodated themselves to the myths and errors of the age in which they lived. This passage completely destroys such a concept. Paul was probably within a stone's throw of the Parthenon (the preeminent place of temples and shrines), the pride and glory of the Athenian people, and completely undermined the necessity of their most prized national treasure. Obviously, if God is the Creator of all things, then any temple constructed with human hands (regardless of its size, building materials, architecture or beauty), cannot be the dwelling place of the true God. "Any attempt to limit or localize the Creator, to imprison Him within the confines of manmade buildings, or structures is ludicrous" (Stott p. 285). Paul is much less "tolerant" of error than many denominational people would concede. Paul is saying to these Athenians, "All these beautiful temples are a waste of time and effort". Thus, the Holy Spirit rebukes all the ornate temples and says, "What are you trying to do, build a house in which God can?“</a:t>
            </a:r>
          </a:p>
          <a:p>
            <a:pPr defTabSz="942289"/>
            <a:endParaRPr lang="en-US" dirty="0"/>
          </a:p>
          <a:p>
            <a:pPr rtl="0"/>
            <a:r>
              <a:rPr lang="en-US" dirty="0"/>
              <a:t>2 Peter 3:10-12 KJV  But the day of the Lord will come as a thief in the night; in the which the heavens shall pass away with a great noise, and the elements shall melt with fervent heat, the earth also and the works that are therein shall be burned up.  (11)  Seeing then that all these things shall be dissolved, what manner of persons ought ye to be in all holy conversation and godliness,  (12)  Looking for and hasting unto the coming of the day of God, wherein the heavens being on fire shall be dissolved, and the elements shall melt with fervent heat?</a:t>
            </a:r>
          </a:p>
          <a:p>
            <a:pPr rtl="0"/>
            <a:r>
              <a:rPr lang="en-US" dirty="0"/>
              <a:t>Hebrews 1:10-12 KJV  And, Thou, Lord, in the beginning hast laid the foundation of the earth; and the heavens are the works of thine hands:  (11)  They shall perish; but thou </a:t>
            </a:r>
            <a:r>
              <a:rPr lang="en-US" dirty="0" err="1"/>
              <a:t>remainest</a:t>
            </a:r>
            <a:r>
              <a:rPr lang="en-US" dirty="0"/>
              <a:t>; and they all shall wax old as doth a garment;  (12)  And as a vesture shalt thou fold them up, and they shall be changed: but thou art the same, and thy years shall not fail.</a:t>
            </a:r>
          </a:p>
          <a:p>
            <a:r>
              <a:rPr lang="en-US" dirty="0"/>
              <a:t>Matthew 19:4 KJV  And he answered and said unto them, Have ye not read, that he which made them at the beginning made them male and female,</a:t>
            </a:r>
          </a:p>
          <a:p>
            <a:endParaRPr lang="en-US" dirty="0"/>
          </a:p>
          <a:p>
            <a:pPr rtl="0"/>
            <a:endParaRPr lang="en-US" dirty="0"/>
          </a:p>
          <a:p>
            <a:pPr rtl="0"/>
            <a:endParaRPr lang="en-US" dirty="0"/>
          </a:p>
          <a:p>
            <a:pPr defTabSz="942289"/>
            <a:endParaRPr lang="en-US" dirty="0"/>
          </a:p>
          <a:p>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6</a:t>
            </a:fld>
            <a:endParaRPr lang="en-US"/>
          </a:p>
        </p:txBody>
      </p:sp>
    </p:spTree>
    <p:extLst>
      <p:ext uri="{BB962C8B-B14F-4D97-AF65-F5344CB8AC3E}">
        <p14:creationId xmlns:p14="http://schemas.microsoft.com/office/powerpoint/2010/main" val="621652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"The God that made the world and all things therein" First, the true God is the Creator of the Universe (</a:t>
            </a:r>
            <a:r>
              <a:rPr lang="en-US" u="sng" dirty="0"/>
              <a:t>Gen_1:1</a:t>
            </a:r>
            <a:r>
              <a:rPr lang="en-US" dirty="0"/>
              <a:t>). Paul speaks of God (singular). In contrast to the pagan concept of gods of the sea (Neptune), forest, sky and mountains. Paul presents One Creator. This statement contradicts the Stoic concept that God is inseparable from the world. Such systems as Hinduism and Buddhism are based on the same false philosophy, that God is the world and the world is God (the tree is god, I am god, the rock is god, and so on). Paul presents a personal Creator who is distinct from His creation. This statement also contradicts the idea that matter is eternal. God "made". The world, the world had a definite beginning and it will also have a definite end (</a:t>
            </a:r>
            <a:r>
              <a:rPr lang="en-US" u="sng" dirty="0"/>
              <a:t>Heb_1:10-12</a:t>
            </a:r>
            <a:r>
              <a:rPr lang="en-US" dirty="0"/>
              <a:t>; </a:t>
            </a:r>
            <a:r>
              <a:rPr lang="en-US" u="sng" dirty="0"/>
              <a:t>2Pe_3:10</a:t>
            </a:r>
            <a:r>
              <a:rPr lang="en-US" dirty="0"/>
              <a:t>). The statement "all things therein" reveals that whatever exists in the world is also a creation of God. Many people are of the opinion that God created a basic world but then allowed evolution (chance) to develop the various life forms found in the world. In contrast, Jesus was not a believer in evolution, for He believed that God had "created" the first man and woman (</a:t>
            </a:r>
            <a:r>
              <a:rPr lang="en-US" u="sng" dirty="0"/>
              <a:t>Mat_19:4</a:t>
            </a:r>
            <a:r>
              <a:rPr lang="en-US" dirty="0"/>
              <a:t>). "He" God is not an impersonal force or an "it", and neither is the true God a goddess. "Being Lord of heaven and earth" "This assertion would have been contrary to Stoic beliefs (they held that the Fates governed everything)" (Reese p. 628). "As He had made all things, this made Him Lord, not of the sea, as Neptune, nor of the sky, as Jupiter, but 'Lord of heaven and earth'" (</a:t>
            </a:r>
            <a:r>
              <a:rPr lang="en-US" dirty="0" err="1"/>
              <a:t>McGarvey</a:t>
            </a:r>
            <a:r>
              <a:rPr lang="en-US" dirty="0"/>
              <a:t> p. 126). "</a:t>
            </a:r>
            <a:r>
              <a:rPr lang="en-US" dirty="0" err="1"/>
              <a:t>Dwelleth</a:t>
            </a:r>
            <a:r>
              <a:rPr lang="en-US" dirty="0"/>
              <a:t> not in temples made with hands" Various writers try to argue that Jesus and the apostles accommodated themselves to the myths and errors of the age in which they lived. This passage completely destroys such a concept. Paul was probably within a stone's throw of the Parthenon (the preeminent place of temples and shrines), the pride and glory of the Athenian people, and completely undermined the necessity of their most prized national treasure. Obviously, if God is the Creator of all things, then any temple constructed with human hands (regardless of its size, building materials, architecture or beauty), cannot be the dwelling place of the true God. "Any attempt to limit or localize the Creator, to imprison Him within the confines of manmade buildings, or structures is ludicrous" (Stott p. 285). Paul is much less "tolerant" of error than many denominational people would concede. Paul is saying to these Athenians, "All these beautiful temples are a waste of time and effort". Thus, the Holy Spirit rebukes all the ornate temples and says, "What are you trying to do, build a house in which God can?“</a:t>
            </a:r>
          </a:p>
          <a:p>
            <a:pPr defTabSz="942289"/>
            <a:endParaRPr lang="en-US" dirty="0"/>
          </a:p>
        </p:txBody>
      </p:sp>
      <p:sp>
        <p:nvSpPr>
          <p:cNvPr id="4" name="Slide Number Placeholder 3"/>
          <p:cNvSpPr>
            <a:spLocks noGrp="1"/>
          </p:cNvSpPr>
          <p:nvPr>
            <p:ph type="sldNum" sz="quarter" idx="10"/>
          </p:nvPr>
        </p:nvSpPr>
        <p:spPr/>
        <p:txBody>
          <a:bodyPr/>
          <a:lstStyle/>
          <a:p>
            <a:fld id="{D2373A31-A7F8-4BBD-8740-6A0A91EDBF24}" type="slidenum">
              <a:rPr lang="en-US" smtClean="0"/>
              <a:t>7</a:t>
            </a:fld>
            <a:endParaRPr lang="en-US"/>
          </a:p>
        </p:txBody>
      </p:sp>
    </p:spTree>
    <p:extLst>
      <p:ext uri="{BB962C8B-B14F-4D97-AF65-F5344CB8AC3E}">
        <p14:creationId xmlns:p14="http://schemas.microsoft.com/office/powerpoint/2010/main" val="2483983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Act_17:25</a:t>
            </a:r>
            <a:r>
              <a:rPr lang="en-US" dirty="0"/>
              <a:t> "neither is he served by men's hands, as though he needed anything, seeing he himself giveth to all life, and breath, and all things"</a:t>
            </a:r>
          </a:p>
          <a:p>
            <a:r>
              <a:rPr lang="en-US" dirty="0"/>
              <a:t> </a:t>
            </a:r>
          </a:p>
          <a:p>
            <a:r>
              <a:rPr lang="en-US" dirty="0"/>
              <a:t>"Neither is He served by men's hands, as though He needed anything" Paul is not saying that men cannot serve Him or that God does not want people to serve Him (</a:t>
            </a:r>
            <a:r>
              <a:rPr lang="en-US" u="sng" dirty="0"/>
              <a:t>Gal_2:20</a:t>
            </a:r>
            <a:r>
              <a:rPr lang="en-US" dirty="0"/>
              <a:t>). Rather, he is condemning a certain concept of "service": "Worshippers used to set offerings of food before the idols of the gods, the worshippers would leave food and offerings on the raised platforms over night, in the thought that the gods would come and eat to their satisfaction" (Reese p. 629). "Any attempt to tame or domesticate God, to reduce Him to the level of a household pet dependent on us for food and shelter, is again a ridiculous reversal of roles" (Stott p. 285). Yet many in our society, and some within the church, treat God as if God's relevance is </a:t>
            </a:r>
            <a:r>
              <a:rPr lang="en-US" dirty="0" err="1"/>
              <a:t>dependant</a:t>
            </a:r>
            <a:r>
              <a:rPr lang="en-US" dirty="0"/>
              <a:t> upon our faithfulness. When we start thinking that God is surely lucky to have us on His side and that the members need to be careful about how they treat us--or we might leave. We are then becoming just as confused about the true nature of God as were the Athenians. With or without my belief in Him, God will continue to exist. God will enjoy the future with His people in heaven with or without me. "Seeing He Himself giveth to all life, and breath, and all things" This is one reason why God is eternal. He is completely self-sustaining and self-existent. God's existence is completely independent. He is not </a:t>
            </a:r>
            <a:r>
              <a:rPr lang="en-US" dirty="0" err="1"/>
              <a:t>dependant</a:t>
            </a:r>
            <a:r>
              <a:rPr lang="en-US" dirty="0"/>
              <a:t> upon anything or anyone for His existence, meaning or happiness. God gives life. He also enables life to continue (breathe), and He provides all other things for the continued existence of that life as well (</a:t>
            </a:r>
            <a:r>
              <a:rPr lang="en-US" u="sng" dirty="0"/>
              <a:t>Act_14:17</a:t>
            </a:r>
            <a:r>
              <a:rPr lang="en-US" dirty="0"/>
              <a:t>). Here again we find One God. The same God who created the universe is the same God who gives abundant harvests, and who brings sunshine and rain. He is the God over all seasons, climates and differences in terrain.</a:t>
            </a:r>
          </a:p>
          <a:p>
            <a:endParaRPr lang="en-US" dirty="0"/>
          </a:p>
          <a:p>
            <a:pPr rtl="0"/>
            <a:r>
              <a:rPr lang="en-US" dirty="0"/>
              <a:t>Hebrews 9:14 KJV  How much more shall the blood of Christ, who through the eternal Spirit offered himself without spot to God, purge your conscience from dead works to serve the living God?</a:t>
            </a:r>
          </a:p>
          <a:p>
            <a:pPr rtl="0"/>
            <a:r>
              <a:rPr lang="en-US" dirty="0"/>
              <a:t>Hebrews 12:28 KJV  Wherefore we receiving a kingdom which cannot be moved, let us have grace, whereby we may serve God acceptably with reverence and godly fear:</a:t>
            </a:r>
          </a:p>
          <a:p>
            <a:pPr rtl="0"/>
            <a:endParaRPr lang="en-US" dirty="0"/>
          </a:p>
          <a:p>
            <a:r>
              <a:rPr lang="en-US" dirty="0"/>
              <a:t>Psalms 50:7-13 NIV  "Listen, my people, and I will speak; I will testify against you, Israel: I am God, your God.  (8)  I bring no charges against you concerning your sacrifices or concerning your burnt offerings, which are ever before me.  (9)  I have no need of a bull from your stall or of goats from your pens,  (10)  for every animal of the forest is mine, and the cattle on a thousand hills.  (11)  I know every bird in the mountains, and the insects in the fields are mine.  (12)  If I were hungry I would not tell you, for the world is mine, and all that is in it.  (13)  Do I eat the flesh of bulls or drink the blood of goats?</a:t>
            </a:r>
          </a:p>
          <a:p>
            <a:endParaRPr lang="en-US" dirty="0"/>
          </a:p>
          <a:p>
            <a:pPr rtl="0"/>
            <a:endParaRPr lang="en-US" dirty="0"/>
          </a:p>
          <a:p>
            <a:pPr rtl="0"/>
            <a:r>
              <a:rPr lang="en-US" dirty="0"/>
              <a:t>Acts 14:15-17 KJV  And saying, Sirs, why do ye these things? We also are men of like passions with you, and preach unto you that ye should turn from these vanities unto the living God, which made heaven, and earth, and the sea, and all things that are therein:  (16)  Who in times past suffered all nations to walk in their own ways.  (17)  Nevertheless he left not himself without witness, in that he did good, and gave us rain from heaven, and fruitful seasons, filling our hearts with food and gladness.</a:t>
            </a:r>
          </a:p>
          <a:p>
            <a:pPr rtl="0"/>
            <a:endParaRPr lang="en-US" dirty="0"/>
          </a:p>
          <a:p>
            <a:endParaRPr lang="en-US" dirty="0"/>
          </a:p>
          <a:p>
            <a:r>
              <a:rPr lang="en-US" dirty="0"/>
              <a:t> </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55817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Act_17:26</a:t>
            </a:r>
            <a:r>
              <a:rPr lang="en-US" dirty="0"/>
              <a:t> "and He made of one every nation of men to dwell on all the face of the earth, having determined {their} appointed seasons, and the bounds of their habitation"</a:t>
            </a:r>
          </a:p>
          <a:p>
            <a:r>
              <a:rPr lang="en-US" dirty="0"/>
              <a:t> </a:t>
            </a:r>
          </a:p>
          <a:p>
            <a:r>
              <a:rPr lang="en-US" dirty="0"/>
              <a:t>"He made of one" The particular one was Adam. Paul again finds himself contradicting the theory of Evolution. Paul agrees with the Genesis record that from Adam and Eve, this pair, all the nations of the earth have sprung. Jesus also agreed with Genesis (</a:t>
            </a:r>
            <a:r>
              <a:rPr lang="en-US" u="sng" dirty="0"/>
              <a:t>Mat_19:4</a:t>
            </a:r>
            <a:r>
              <a:rPr lang="en-US" dirty="0"/>
              <a:t>). It must take a lot of nerve (or unbelief) on the part of certain professed Christians, to assert that the early chapters of Genesis are mythical. The Bible is clear, Adam was the first man (</a:t>
            </a:r>
            <a:r>
              <a:rPr lang="en-US" u="sng" dirty="0"/>
              <a:t>1Co_15:45</a:t>
            </a:r>
            <a:r>
              <a:rPr lang="en-US" dirty="0"/>
              <a:t>). "To deny the Creation is not just to deny the Genesis record only. It is to deny all the Scripture" (Reese p. 630). "Every nation of men to dwell on all the face of the earth" "This statement of the origin of the human race was in direct opposition to the Athenian's notion of their own origin as being different from that of other men. The national pride held by various races (their gods were better than others; their origins were superior to other men's) tended to make the races alien to each other, and led to a haughty attitude toward foreigners and cruelty toward slaves" (Reese p. 629). This statement completely destroys any notion that one race is morally superior to another. Christianity and racial prejudice are two incompatible concepts. "This removed all imagined justification for the belief that Greeks were innately superior to barbarians" (Bruce p. 358).</a:t>
            </a:r>
          </a:p>
          <a:p>
            <a:r>
              <a:rPr lang="en-US" dirty="0"/>
              <a:t> </a:t>
            </a:r>
          </a:p>
          <a:p>
            <a:r>
              <a:rPr lang="en-US" dirty="0"/>
              <a:t>17:26 "Having determined their appointed seasons, and the bounds of their habitation" "Having determined their appointed times, and the boundaries of their habitation" (NASV). "Fixing a time for their rise and fall" (TCNT). "Their territorial boundaries" (</a:t>
            </a:r>
            <a:r>
              <a:rPr lang="en-US" dirty="0" err="1"/>
              <a:t>Rieu</a:t>
            </a:r>
            <a:r>
              <a:rPr lang="en-US" dirty="0"/>
              <a:t>).</a:t>
            </a:r>
          </a:p>
          <a:p>
            <a:r>
              <a:rPr lang="en-US" dirty="0"/>
              <a:t> </a:t>
            </a:r>
          </a:p>
          <a:p>
            <a:r>
              <a:rPr lang="en-US" dirty="0"/>
              <a:t>The God of Creation is also the God of human history. "Although, God cannot be held responsible for the tyranny or aggression of individual nations (their abuse of freewill), yet both the history and the geography of each nation are ultimately under His control" (Stott p. 286). Thus only a believer can really understand the true meaning of human history. Notice how Paul insists that God is in control of history, without lapsing into the false doctrines of predestination, determinism or fate (</a:t>
            </a:r>
            <a:r>
              <a:rPr lang="en-US" u="sng" dirty="0"/>
              <a:t>Act_17:30</a:t>
            </a:r>
            <a:r>
              <a:rPr lang="en-US" dirty="0"/>
              <a:t> "repent"). This statement is in contrast to popular pagan beliefs. </a:t>
            </a:r>
            <a:r>
              <a:rPr lang="en-US" dirty="0" err="1"/>
              <a:t>McGarvey</a:t>
            </a:r>
            <a:r>
              <a:rPr lang="en-US" dirty="0"/>
              <a:t> notes, "He next shows that this God, instead of being the god of some single nation, over whose destiny He presides, while He defends it against all other nations, actually created every nation and further, that the seasons of prosperity and adversity of all these nations, together with their national boundaries, instead of being regulated, as the heathen supposed, by separate national gods, were all controlled by this one God" (p. 127). See </a:t>
            </a:r>
            <a:r>
              <a:rPr lang="en-US" u="sng" dirty="0"/>
              <a:t>Dan_5:21</a:t>
            </a:r>
            <a:r>
              <a:rPr lang="en-US" dirty="0"/>
              <a:t> and </a:t>
            </a:r>
            <a:r>
              <a:rPr lang="en-US" u="sng" dirty="0"/>
              <a:t>Jer_18:6-10</a:t>
            </a:r>
            <a:r>
              <a:rPr lang="en-US" dirty="0"/>
              <a:t>.</a:t>
            </a:r>
          </a:p>
          <a:p>
            <a:endParaRPr lang="en-US" dirty="0"/>
          </a:p>
          <a:p>
            <a:pPr rtl="0"/>
            <a:r>
              <a:rPr lang="en-US" dirty="0"/>
              <a:t>1 Corinthians 15:45 KJV  (45)  And so it is written, The first man Adam was made a living soul; the last Adam was made a quickening spirit.</a:t>
            </a:r>
          </a:p>
          <a:p>
            <a:pPr rtl="0"/>
            <a:r>
              <a:rPr lang="en-US" dirty="0"/>
              <a:t>Matthew 19:4 KJV  And he answered and said unto them, Have ye not read, that he which made them at the beginning made them male and female,</a:t>
            </a:r>
          </a:p>
          <a:p>
            <a:pPr rtl="0"/>
            <a:r>
              <a:rPr lang="en-US" dirty="0"/>
              <a:t>Daniel 5:21 KJV  And he was driven from the sons of men; and his heart was made like the beasts, and his dwelling was with the wild asses: they fed him with grass like oxen, and his body was wet with the dew of heaven; till he knew that the most high God ruled in the kingdom of men, and that he </a:t>
            </a:r>
            <a:r>
              <a:rPr lang="en-US" dirty="0" err="1"/>
              <a:t>appointeth</a:t>
            </a:r>
            <a:r>
              <a:rPr lang="en-US" dirty="0"/>
              <a:t> over it whomsoever he will.</a:t>
            </a:r>
          </a:p>
          <a:p>
            <a:pPr rtl="0"/>
            <a:r>
              <a:rPr lang="en-US" dirty="0"/>
              <a:t>Jeremiah 18:6-10 KJV  O house of Israel, cannot I do with you as this potter? </a:t>
            </a:r>
            <a:r>
              <a:rPr lang="en-US" dirty="0" err="1"/>
              <a:t>saith</a:t>
            </a:r>
            <a:r>
              <a:rPr lang="en-US" dirty="0"/>
              <a:t> the LORD. Behold, as the clay is in the potter's hand, so are ye in mine hand, O house of Israel.  (7)  At what instant I shall speak concerning a nation, and concerning a kingdom, to pluck up, and to pull down, and to destroy it;  (8)  If that nation, against whom I have pronounced, turn from their evil, I will repent of the evil that I thought to do unto them.  (9)  And at what instant I shall speak concerning a nation, and concerning a kingdom, to build and to plant it;  (10)  If it do evil in my sight, that it obey not my voice, then I will repent of the good, wherewith I said I would benefit them.</a:t>
            </a:r>
          </a:p>
          <a:p>
            <a:pPr rtl="0"/>
            <a:endParaRPr lang="en-US" dirty="0"/>
          </a:p>
          <a:p>
            <a:endParaRPr lang="en-US" dirty="0"/>
          </a:p>
          <a:p>
            <a:r>
              <a:rPr lang="en-US" dirty="0"/>
              <a:t> </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4502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Act_17:27</a:t>
            </a:r>
            <a:r>
              <a:rPr lang="en-US" dirty="0"/>
              <a:t> "that they should seek God, if haply they might feel after Him and find Him, though He is not far from each one of us"</a:t>
            </a:r>
          </a:p>
          <a:p>
            <a:r>
              <a:rPr lang="en-US" dirty="0"/>
              <a:t> </a:t>
            </a:r>
          </a:p>
          <a:p>
            <a:r>
              <a:rPr lang="en-US" dirty="0"/>
              <a:t>"That they should seek God" This is the reason why God created mankind (</a:t>
            </a:r>
            <a:r>
              <a:rPr lang="en-US" u="sng" dirty="0"/>
              <a:t>Ecc_12:13</a:t>
            </a:r>
            <a:r>
              <a:rPr lang="en-US" dirty="0"/>
              <a:t>). "What is the greatest good? It is not pleasure (as the Epicureans taught) nor apathy ( as the Stoics taught), but it was to be found in seeking God!" (Reese p. 630). "They"-Individuals in every nation. Hence all have always been accountable to God. This verse also suggests that people in every nation have the ability to start such a search (</a:t>
            </a:r>
            <a:r>
              <a:rPr lang="en-US" u="sng" dirty="0"/>
              <a:t>Rom_1:20</a:t>
            </a:r>
            <a:r>
              <a:rPr lang="en-US" dirty="0"/>
              <a:t>). "If haply they might feel after Him and find Him" "If perhaps they might grope for Him and find Him" (NASV). "They might feel their way to Him" (TCNT). "Feel" To verify by contact, to search for. "The verb 'grope for' pictures one groping in the dark (</a:t>
            </a:r>
            <a:r>
              <a:rPr lang="en-US" u="sng" dirty="0"/>
              <a:t>Jer_10:23</a:t>
            </a:r>
            <a:r>
              <a:rPr lang="en-US" dirty="0"/>
              <a:t>)" (Reese p. 631). "All things which God has given to man should encourage man to seek to know his Creator" (Boles p. 281). "Though He is not far from each one of us" "Epicurus had taught that the gods, in their eternal tranquility were too far off from man to trouble themselves about his needs" (Reese p. 631). Paul notes that one does not have to spend their entire lifetime groping for God. God can be found! God is actually very near! God is "near" in the sense that: (a) We receive His blessings on a daily basis (</a:t>
            </a:r>
            <a:r>
              <a:rPr lang="en-US" u="sng" dirty="0"/>
              <a:t>Mat_5:45</a:t>
            </a:r>
            <a:r>
              <a:rPr lang="en-US" dirty="0"/>
              <a:t>). (b) We are created in His image (</a:t>
            </a:r>
            <a:r>
              <a:rPr lang="en-US" u="sng" dirty="0"/>
              <a:t>Gen_1:26</a:t>
            </a:r>
            <a:r>
              <a:rPr lang="en-US" dirty="0"/>
              <a:t>). (c) The evidence of His existence is seen daily (</a:t>
            </a:r>
            <a:r>
              <a:rPr lang="en-US" u="sng" dirty="0"/>
              <a:t>Rom_1:20</a:t>
            </a:r>
            <a:r>
              <a:rPr lang="en-US" dirty="0"/>
              <a:t>; </a:t>
            </a:r>
            <a:r>
              <a:rPr lang="en-US" u="sng" dirty="0"/>
              <a:t>Psa_19:1</a:t>
            </a:r>
            <a:r>
              <a:rPr lang="en-US" dirty="0"/>
              <a:t>). (d) The preaching of His truth has been sent to all nations (</a:t>
            </a:r>
            <a:r>
              <a:rPr lang="en-US" u="sng" dirty="0"/>
              <a:t>Mar_16:15</a:t>
            </a:r>
            <a:r>
              <a:rPr lang="en-US" dirty="0"/>
              <a:t>). Carefully note that Paul is saying that all nations have equal access to finding God. Since the whole creation is God's creation, and since every nation descends from Adam, and seeing that God has been involved in the past and future of all nations, then God can be found by the native in Africa, those of the South Sea Islands, etc..</a:t>
            </a:r>
          </a:p>
          <a:p>
            <a:pPr rtl="0"/>
            <a:endParaRPr lang="en-US" dirty="0"/>
          </a:p>
          <a:p>
            <a:endParaRPr lang="en-US" dirty="0"/>
          </a:p>
          <a:p>
            <a:endParaRPr lang="en-US" dirty="0"/>
          </a:p>
          <a:p>
            <a:endParaRPr lang="en-US" dirty="0"/>
          </a:p>
          <a:p>
            <a:r>
              <a:rPr lang="en-US" b="1" dirty="0"/>
              <a:t>Acts 17:28</a:t>
            </a:r>
            <a:endParaRPr lang="en-US" dirty="0"/>
          </a:p>
          <a:p>
            <a:r>
              <a:rPr lang="en-US" dirty="0"/>
              <a:t> </a:t>
            </a:r>
          </a:p>
          <a:p>
            <a:r>
              <a:rPr lang="en-US" dirty="0"/>
              <a:t> </a:t>
            </a:r>
          </a:p>
          <a:p>
            <a:r>
              <a:rPr lang="en-US" u="sng" dirty="0"/>
              <a:t>Act_17:28</a:t>
            </a:r>
            <a:r>
              <a:rPr lang="en-US" dirty="0"/>
              <a:t> "for in Him we live, and move, and have our being; as certain even of your own poets have said, For we are also His offspring"</a:t>
            </a:r>
          </a:p>
          <a:p>
            <a:r>
              <a:rPr lang="en-US" dirty="0"/>
              <a:t> </a:t>
            </a:r>
          </a:p>
          <a:p>
            <a:r>
              <a:rPr lang="en-US" dirty="0"/>
              <a:t>"For" Expanding upon the last statement made. "In Him we live, and move, and have our being" Indicating that God is concerned about every person (</a:t>
            </a:r>
            <a:r>
              <a:rPr lang="en-US" u="sng" dirty="0"/>
              <a:t>2Pe_3:9</a:t>
            </a:r>
            <a:r>
              <a:rPr lang="en-US" dirty="0"/>
              <a:t>). Everyone is dependent upon Him for life. God is not distant, uncaring or unfeeling, and everyone has received physical blessings from Him. "Our being" This God is the origin of both our bodies and souls and we are continually dependent upon Him for "being". "As certain even of your own poets have </a:t>
            </a:r>
            <a:r>
              <a:rPr lang="en-US" dirty="0" err="1"/>
              <a:t>said""The</a:t>
            </a:r>
            <a:r>
              <a:rPr lang="en-US" dirty="0"/>
              <a:t> precise expression is found in the writings of Aratus (270 B.C.) who was from Tarsus, as was Paul); and though not the exact words, still the idea is found in the writings of Cleanthes (300-220 B.C.). This quotation of the heathen poets would at once quicken the attention of the hearers. This was not an illiterate Jew, but a man of culture, acquainted with the thoughts of their own great poets" (Reese p. 632).</a:t>
            </a:r>
          </a:p>
          <a:p>
            <a:r>
              <a:rPr lang="en-US" dirty="0"/>
              <a:t> </a:t>
            </a:r>
          </a:p>
          <a:p>
            <a:r>
              <a:rPr lang="en-US" dirty="0"/>
              <a:t>From the fact that Paul quotes from a heathen poet, we can learn that there are times that even secular authors stumble upon and state one of God's truths. Preachers can use such quotations in preaching. Such quotations do not establish truth (God's word does that), but the purpose of such quotations proves that the idea being presenting is not that far-fetched or radical, even some of your own famous writers have conceded the same point. Carefully note, that being the offspring of God (by creation) does not automatically make us children of God in the spiritual and saved sense. Various liberal denominations maintain that "we are all children of God". Paul did not buy into such a concept. Paul will tell these people, created in the image of God, to repent (17:30).</a:t>
            </a:r>
          </a:p>
          <a:p>
            <a:endParaRPr lang="en-US" dirty="0"/>
          </a:p>
          <a:p>
            <a:pPr rtl="0"/>
            <a:r>
              <a:rPr lang="en-US" dirty="0"/>
              <a:t>Ecclesiastes 12:13-14 NIV  (13)  Now all has been heard; here is the conclusion of the matter: Fear God and keep his commandments, for this is the duty of all mankind.  (14)  For God will bring every deed into judgment, including every hidden thing, whether it is good or evil.</a:t>
            </a:r>
          </a:p>
          <a:p>
            <a:pPr rtl="0"/>
            <a:r>
              <a:rPr lang="en-US" dirty="0"/>
              <a:t>Romans 1:19-25 NIV  since what may be known about God is plain to them, because God has made it plain to them.  (20)  For since the creation of the world God's invisible qualities--his eternal power and divine nature--have been clearly seen, being understood from what has been made, so that people are without excuse.  (21)  For although they knew God, they neither glorified him as God nor gave thanks to him, but their thinking became futile and their foolish hearts were darkened.  (22)  Although they claimed to be wise, they became fools  (23)  and exchanged the glory of the immortal God for images made to look like a mortal human being and birds and animals and reptiles.  (24)  Therefore God gave them over in the sinful desires of their hearts to sexual impurity for the degrading of their bodies with one another.  (25)  They exchanged the truth about God for a lie, and worshiped and served created things rather than the Creator--who is forever praised. Amen.</a:t>
            </a:r>
          </a:p>
          <a:p>
            <a:pPr rtl="0"/>
            <a:r>
              <a:rPr lang="en-US" dirty="0"/>
              <a:t>Acts 14:17 NIV  Yet he has not left himself without testimony: He has shown kindness by giving you rain from heaven and crops in their seasons; he provides you with plenty of food and fills your hearts with joy."</a:t>
            </a:r>
          </a:p>
          <a:p>
            <a:pPr rtl="0"/>
            <a:r>
              <a:rPr lang="en-US" dirty="0"/>
              <a:t>Genesis 1:26 NIV  Then God said, "Let us make mankind in our image, in our likeness, so that they may rule over the fish in the sea and the birds in the sky, over the livestock and all the wild animals, and over all the creatures that move along the ground."</a:t>
            </a:r>
          </a:p>
          <a:p>
            <a:pPr rtl="0"/>
            <a:r>
              <a:rPr lang="en-US" dirty="0"/>
              <a:t>Psalms 19:1 NIV  For the director of music. A psalm of David. The heavens declare the glory of God; the skies proclaim the work of his hands.</a:t>
            </a:r>
          </a:p>
          <a:p>
            <a:pPr rtl="0"/>
            <a:r>
              <a:rPr lang="en-US" dirty="0"/>
              <a:t>Mark 16:15 NIV  He said to them, "Go into all the world and preach the gospel to all creation.</a:t>
            </a:r>
          </a:p>
          <a:p>
            <a:endParaRPr lang="en-US" dirty="0"/>
          </a:p>
          <a:p>
            <a:r>
              <a:rPr lang="en-US" dirty="0"/>
              <a:t> </a:t>
            </a:r>
          </a:p>
          <a:p>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74880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Act_17:27</a:t>
            </a:r>
            <a:r>
              <a:rPr lang="en-US" dirty="0"/>
              <a:t> "that they should seek God, if haply they might feel after Him and find Him, though He is not far from each one of us"</a:t>
            </a:r>
          </a:p>
          <a:p>
            <a:r>
              <a:rPr lang="en-US" dirty="0"/>
              <a:t> </a:t>
            </a:r>
          </a:p>
          <a:p>
            <a:r>
              <a:rPr lang="en-US" dirty="0"/>
              <a:t>"That they should seek God" This is the reason why God created mankind (</a:t>
            </a:r>
            <a:r>
              <a:rPr lang="en-US" u="sng" dirty="0"/>
              <a:t>Ecc_12:13</a:t>
            </a:r>
            <a:r>
              <a:rPr lang="en-US" dirty="0"/>
              <a:t>). "What is the greatest good? It is not pleasure (as the Epicureans taught) nor apathy ( as the Stoics taught), but it was to be found in seeking God!" (Reese p. 630). "They"-Individuals in every nation. Hence all have always been accountable to God. This verse also suggests that people in every nation have the ability to start such a search (</a:t>
            </a:r>
            <a:r>
              <a:rPr lang="en-US" u="sng" dirty="0"/>
              <a:t>Rom_1:20</a:t>
            </a:r>
            <a:r>
              <a:rPr lang="en-US" dirty="0"/>
              <a:t>). "If haply they might feel after Him and find Him" "If perhaps they might grope for Him and find Him" (NASV). "They might feel their way to Him" (TCNT). "Feel" To verify by contact, to search for. "The verb 'grope for' pictures one groping in the dark (</a:t>
            </a:r>
            <a:r>
              <a:rPr lang="en-US" u="sng" dirty="0"/>
              <a:t>Jer_10:23</a:t>
            </a:r>
            <a:r>
              <a:rPr lang="en-US" dirty="0"/>
              <a:t>)" (Reese p. 631). "All things which God has given to man should encourage man to seek to know his Creator" (Boles p. 281). "Though He is not far from each one of us" "Epicurus had taught that the gods, in their eternal tranquility were too far off from man to trouble themselves about his needs" (Reese p. 631). Paul notes that one does not have to spend their entire lifetime groping for God. God can be found! God is actually very near! God is "near" in the sense that: (a) We receive His blessings on a daily basis (</a:t>
            </a:r>
            <a:r>
              <a:rPr lang="en-US" u="sng" dirty="0"/>
              <a:t>Mat_5:45</a:t>
            </a:r>
            <a:r>
              <a:rPr lang="en-US" dirty="0"/>
              <a:t>). (b) We are created in His image (</a:t>
            </a:r>
            <a:r>
              <a:rPr lang="en-US" u="sng" dirty="0"/>
              <a:t>Gen_1:26</a:t>
            </a:r>
            <a:r>
              <a:rPr lang="en-US" dirty="0"/>
              <a:t>). (c) The evidence of His existence is seen daily (</a:t>
            </a:r>
            <a:r>
              <a:rPr lang="en-US" u="sng" dirty="0"/>
              <a:t>Rom_1:20</a:t>
            </a:r>
            <a:r>
              <a:rPr lang="en-US" dirty="0"/>
              <a:t>; </a:t>
            </a:r>
            <a:r>
              <a:rPr lang="en-US" u="sng" dirty="0"/>
              <a:t>Psa_19:1</a:t>
            </a:r>
            <a:r>
              <a:rPr lang="en-US" dirty="0"/>
              <a:t>). (d) The preaching of His truth has been sent to all nations (</a:t>
            </a:r>
            <a:r>
              <a:rPr lang="en-US" u="sng" dirty="0"/>
              <a:t>Mar_16:15</a:t>
            </a:r>
            <a:r>
              <a:rPr lang="en-US" dirty="0"/>
              <a:t>). Carefully note that Paul is saying that all nations have equal access to finding God. Since the whole creation is God's creation, and since every nation descends from Adam, and seeing that God has been involved in the past and future of all nations, then God can be found by the native in Africa, those of the South Sea Islands, etc..</a:t>
            </a:r>
          </a:p>
          <a:p>
            <a:pPr rtl="0"/>
            <a:r>
              <a:rPr lang="en-US" dirty="0"/>
              <a:t>Ecclesiastes 12:13-14 NIV  (13)  Now all has been heard; here is the conclusion of the matter: Fear God and keep his commandments, for this is the duty of all mankind.  (14)  For God will bring every deed into judgment, including every hidden thing, whether it is good or evil.</a:t>
            </a:r>
          </a:p>
          <a:p>
            <a:pPr rtl="0"/>
            <a:r>
              <a:rPr lang="en-US" dirty="0"/>
              <a:t>Romans 1:19-25 NIV  since what may be known about God is plain to them, because God has made it plain to them.  (20)  For since the creation of the world God's invisible qualities--his eternal power and divine nature--have been clearly seen, being understood from what has been made, so that people are without excuse.  (21)  For although they knew God, they neither glorified him as God nor gave thanks to him, but their thinking became futile and their foolish hearts were darkened.  (22)  Although they claimed to be wise, they became fools  (23)  and exchanged the glory of the immortal God for images made to look like a mortal human being and birds and animals and reptiles.  (24)  Therefore God gave them over in the sinful desires of their hearts to sexual impurity for the degrading of their bodies with one another.  (25)  They exchanged the truth about God for a lie, and worshiped and served created things rather than the Creator--who is forever praised. Amen.</a:t>
            </a:r>
          </a:p>
          <a:p>
            <a:pPr rtl="0"/>
            <a:r>
              <a:rPr lang="en-US" dirty="0"/>
              <a:t>Acts 14:17 NIV  Yet he has not left himself without testimony: He has shown kindness by giving you rain from heaven and crops in their seasons; he provides you with plenty of food and fills your hearts with joy."</a:t>
            </a:r>
          </a:p>
          <a:p>
            <a:pPr rtl="0"/>
            <a:r>
              <a:rPr lang="en-US" dirty="0"/>
              <a:t>Genesis 1:26 NIV  Then God said, "Let us make mankind in our image, in our likeness, so that they may rule over the fish in the sea and the birds in the sky, over the livestock and all the wild animals, and over all the creatures that move along the ground."</a:t>
            </a:r>
          </a:p>
          <a:p>
            <a:pPr rtl="0"/>
            <a:r>
              <a:rPr lang="en-US" dirty="0"/>
              <a:t>Psalms 19:1 NIV  For the director of music. A psalm of David. The heavens declare the glory of God; the skies proclaim the work of his hands.</a:t>
            </a:r>
          </a:p>
          <a:p>
            <a:pPr rtl="0"/>
            <a:r>
              <a:rPr lang="en-US" dirty="0"/>
              <a:t>Mark 16:15 NIV  He said to them, "Go into all the world and preach the gospel to all creation.</a:t>
            </a:r>
          </a:p>
          <a:p>
            <a:pPr rtl="0"/>
            <a:endParaRPr lang="en-US" dirty="0"/>
          </a:p>
          <a:p>
            <a:endParaRPr lang="en-US" dirty="0"/>
          </a:p>
          <a:p>
            <a:endParaRPr lang="en-US" dirty="0"/>
          </a:p>
          <a:p>
            <a:endParaRPr lang="en-US" dirty="0"/>
          </a:p>
          <a:p>
            <a:r>
              <a:rPr lang="en-US" b="1" dirty="0"/>
              <a:t>Acts 17:28</a:t>
            </a:r>
            <a:endParaRPr lang="en-US" dirty="0"/>
          </a:p>
          <a:p>
            <a:r>
              <a:rPr lang="en-US" dirty="0"/>
              <a:t> </a:t>
            </a:r>
          </a:p>
          <a:p>
            <a:r>
              <a:rPr lang="en-US" dirty="0"/>
              <a:t> </a:t>
            </a:r>
          </a:p>
          <a:p>
            <a:r>
              <a:rPr lang="en-US" u="sng" dirty="0"/>
              <a:t>Act_17:28</a:t>
            </a:r>
            <a:r>
              <a:rPr lang="en-US" dirty="0"/>
              <a:t> "for in Him we live, and move, and have our being; as certain even of your own poets have said, For we are also His offspring"</a:t>
            </a:r>
          </a:p>
          <a:p>
            <a:r>
              <a:rPr lang="en-US" dirty="0"/>
              <a:t> </a:t>
            </a:r>
          </a:p>
          <a:p>
            <a:r>
              <a:rPr lang="en-US" dirty="0"/>
              <a:t>"For" Expanding upon the last statement made. "In Him we live, and move, and have our being" Indicating that God is concerned about every person (</a:t>
            </a:r>
            <a:r>
              <a:rPr lang="en-US" u="sng" dirty="0"/>
              <a:t>2Pe_3:9</a:t>
            </a:r>
            <a:r>
              <a:rPr lang="en-US" dirty="0"/>
              <a:t>). Everyone is dependent upon Him for life. God is not distant, uncaring or unfeeling, and everyone has received physical blessings from Him. "Our being" This God is the origin of both our bodies and souls and we are continually dependent upon Him for "being". "As certain even of your own poets have </a:t>
            </a:r>
            <a:r>
              <a:rPr lang="en-US" dirty="0" err="1"/>
              <a:t>said""The</a:t>
            </a:r>
            <a:r>
              <a:rPr lang="en-US" dirty="0"/>
              <a:t> precise expression is found in the writings of Aratus (270 B.C.) who was from Tarsus, as was Paul); and though not the exact words, still the idea is found in the writings of Cleanthes (300-220 B.C.). This quotation of the heathen poets would at once quicken the attention of the hearers. This was not an illiterate Jew, but a man of culture, acquainted with the thoughts of their own great poets" (Reese p. 632).</a:t>
            </a:r>
          </a:p>
          <a:p>
            <a:r>
              <a:rPr lang="en-US" dirty="0"/>
              <a:t> </a:t>
            </a:r>
          </a:p>
          <a:p>
            <a:r>
              <a:rPr lang="en-US" dirty="0"/>
              <a:t>From the fact that Paul quotes from a heathen poet, we can learn that there are times that even secular authors stumble upon and state one of God's truths. Preachers can use such quotations in preaching. Such quotations do not establish truth (God's word does that), but the purpose of such quotations proves that the idea being presenting is not that far-fetched or radical, even some of your own famous writers have conceded the same point. Carefully note, that being the offspring of God (by creation) does not automatically make us children of God in the spiritual and saved sense. Various liberal denominations maintain that "we are all children of God". Paul did not buy into such a concept. Paul will tell these people, created in the image of God, to repent (17:30).</a:t>
            </a:r>
          </a:p>
          <a:p>
            <a:endParaRPr lang="en-US" dirty="0"/>
          </a:p>
          <a:p>
            <a:pPr rtl="0"/>
            <a:r>
              <a:rPr lang="en-US" dirty="0"/>
              <a:t>2 Peter 3:9 NIV  The Lord is not slow in keeping his promise, as some understand slowness. Instead he is patient with you, not wanting anyone to perish, but everyone to come to repentance.</a:t>
            </a:r>
          </a:p>
          <a:p>
            <a:pPr rtl="0"/>
            <a:r>
              <a:rPr lang="en-US" dirty="0"/>
              <a:t>1 Corinthians 15:32 NIV  (32)  If I fought wild beasts in Ephesus with no more than human hopes, what have I gained? If the dead are not raised, "Let us eat and drink, for tomorrow we die."</a:t>
            </a:r>
          </a:p>
          <a:p>
            <a:pPr rtl="0"/>
            <a:r>
              <a:rPr lang="en-US" dirty="0"/>
              <a:t>Titus 1:12 NIV  One of Crete's own prophets has said it: "Cretans are always liars, evil brutes, lazy gluttons."</a:t>
            </a:r>
          </a:p>
          <a:p>
            <a:pPr rtl="0"/>
            <a:endParaRPr lang="en-US" dirty="0"/>
          </a:p>
          <a:p>
            <a:endParaRPr lang="en-US" dirty="0"/>
          </a:p>
          <a:p>
            <a:r>
              <a:rPr lang="en-US" dirty="0"/>
              <a:t> </a:t>
            </a:r>
          </a:p>
          <a:p>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2373A31-A7F8-4BBD-8740-6A0A91EDBF2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2073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417F79-46D6-423E-8024-544A5F3BF2A2}" type="datetimeFigureOut">
              <a:rPr lang="en-US" smtClean="0"/>
              <a:t>1/10/aa</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1521135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417F79-46D6-423E-8024-544A5F3BF2A2}" type="datetimeFigureOut">
              <a:rPr lang="en-US" smtClean="0"/>
              <a:t>1/10/aa</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4074887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417F79-46D6-423E-8024-544A5F3BF2A2}" type="datetimeFigureOut">
              <a:rPr lang="en-US" smtClean="0"/>
              <a:t>1/10/aa</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2983623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37000">
              <a:schemeClr val="tx1"/>
            </a:gs>
            <a:gs pos="95000">
              <a:schemeClr val="accent1">
                <a:lumMod val="45000"/>
                <a:lumOff val="55000"/>
              </a:schemeClr>
            </a:gs>
          </a:gsLst>
          <a:lin ang="186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33882" y="1"/>
            <a:ext cx="5683623" cy="1690688"/>
          </a:xfrm>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a:xfrm>
            <a:off x="838200" y="1825625"/>
            <a:ext cx="10515600" cy="4822920"/>
          </a:xfrm>
        </p:spPr>
        <p:txBody>
          <a:bodyPr/>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C417F79-46D6-423E-8024-544A5F3BF2A2}" type="datetimeFigureOut">
              <a:rPr lang="en-US" smtClean="0"/>
              <a:t>1/10/aa</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20002C-738A-40CE-933D-DE0AAE237CCB}" type="slidenum">
              <a:rPr lang="en-US" smtClean="0"/>
              <a:t>‹#›</a:t>
            </a:fld>
            <a:endParaRPr lang="en-US"/>
          </a:p>
        </p:txBody>
      </p:sp>
      <p:pic>
        <p:nvPicPr>
          <p:cNvPr id="1026" name="Picture 2" descr="Picture"/>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8551" b="27857"/>
          <a:stretch/>
        </p:blipFill>
        <p:spPr bwMode="auto">
          <a:xfrm>
            <a:off x="0" y="0"/>
            <a:ext cx="6633883" cy="139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676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C417F79-46D6-423E-8024-544A5F3BF2A2}" type="datetimeFigureOut">
              <a:rPr lang="en-US" smtClean="0"/>
              <a:t>1/10/aa</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2516706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417F79-46D6-423E-8024-544A5F3BF2A2}" type="datetimeFigureOut">
              <a:rPr lang="en-US" smtClean="0"/>
              <a:t>1/10/aa</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165679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417F79-46D6-423E-8024-544A5F3BF2A2}" type="datetimeFigureOut">
              <a:rPr lang="en-US" smtClean="0"/>
              <a:t>1/10/aa</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90844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417F79-46D6-423E-8024-544A5F3BF2A2}" type="datetimeFigureOut">
              <a:rPr lang="en-US" smtClean="0"/>
              <a:t>1/10/aa</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220550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417F79-46D6-423E-8024-544A5F3BF2A2}" type="datetimeFigureOut">
              <a:rPr lang="en-US" smtClean="0"/>
              <a:t>1/10/aa</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1684869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417F79-46D6-423E-8024-544A5F3BF2A2}" type="datetimeFigureOut">
              <a:rPr lang="en-US" smtClean="0"/>
              <a:t>1/10/aa</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3166554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417F79-46D6-423E-8024-544A5F3BF2A2}" type="datetimeFigureOut">
              <a:rPr lang="en-US" smtClean="0"/>
              <a:t>1/10/aa</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20002C-738A-40CE-933D-DE0AAE237CCB}" type="slidenum">
              <a:rPr lang="en-US" smtClean="0"/>
              <a:t>‹#›</a:t>
            </a:fld>
            <a:endParaRPr lang="en-US"/>
          </a:p>
        </p:txBody>
      </p:sp>
    </p:spTree>
    <p:extLst>
      <p:ext uri="{BB962C8B-B14F-4D97-AF65-F5344CB8AC3E}">
        <p14:creationId xmlns:p14="http://schemas.microsoft.com/office/powerpoint/2010/main" val="1693955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17F79-46D6-423E-8024-544A5F3BF2A2}" type="datetimeFigureOut">
              <a:rPr lang="en-US" smtClean="0"/>
              <a:t>1/10/aa</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20002C-738A-40CE-933D-DE0AAE237CCB}" type="slidenum">
              <a:rPr lang="en-US" smtClean="0"/>
              <a:t>‹#›</a:t>
            </a:fld>
            <a:endParaRPr lang="en-US"/>
          </a:p>
        </p:txBody>
      </p:sp>
    </p:spTree>
    <p:extLst>
      <p:ext uri="{BB962C8B-B14F-4D97-AF65-F5344CB8AC3E}">
        <p14:creationId xmlns:p14="http://schemas.microsoft.com/office/powerpoint/2010/main" val="3393438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224480" cy="6858000"/>
          </a:xfrm>
          <a:prstGeom prst="rect">
            <a:avLst/>
          </a:prstGeom>
        </p:spPr>
      </p:pic>
      <p:sp>
        <p:nvSpPr>
          <p:cNvPr id="3" name="Subtitle 2"/>
          <p:cNvSpPr>
            <a:spLocks noGrp="1"/>
          </p:cNvSpPr>
          <p:nvPr>
            <p:ph type="subTitle" idx="1"/>
          </p:nvPr>
        </p:nvSpPr>
        <p:spPr>
          <a:xfrm>
            <a:off x="8792514" y="1099335"/>
            <a:ext cx="2743597" cy="609600"/>
          </a:xfrm>
        </p:spPr>
        <p:txBody>
          <a:bodyPr>
            <a:noAutofit/>
          </a:bodyPr>
          <a:lstStyle/>
          <a:p>
            <a:r>
              <a:rPr lang="en-US" sz="4000" dirty="0" smtClean="0">
                <a:solidFill>
                  <a:schemeClr val="bg1"/>
                </a:solidFill>
              </a:rPr>
              <a:t>Hech 17</a:t>
            </a:r>
            <a:endParaRPr lang="en-US" sz="4000" dirty="0">
              <a:solidFill>
                <a:schemeClr val="bg1"/>
              </a:solidFill>
            </a:endParaRPr>
          </a:p>
        </p:txBody>
      </p:sp>
      <p:sp>
        <p:nvSpPr>
          <p:cNvPr id="5" name="TextBox 4"/>
          <p:cNvSpPr txBox="1"/>
          <p:nvPr/>
        </p:nvSpPr>
        <p:spPr>
          <a:xfrm>
            <a:off x="4387067" y="3129306"/>
            <a:ext cx="7335748" cy="769441"/>
          </a:xfrm>
          <a:prstGeom prst="rect">
            <a:avLst/>
          </a:prstGeom>
          <a:noFill/>
        </p:spPr>
        <p:txBody>
          <a:bodyPr wrap="square" rtlCol="0">
            <a:spAutoFit/>
          </a:bodyPr>
          <a:lstStyle/>
          <a:p>
            <a:r>
              <a:rPr lang="es-MX" sz="4400" b="1" dirty="0" smtClean="0">
                <a:solidFill>
                  <a:schemeClr val="bg1"/>
                </a:solidFill>
                <a:latin typeface="Baskerville Old Face" panose="02020602080505020303" pitchFamily="18" charset="0"/>
              </a:rPr>
              <a:t>AL DIOS NO CONOCIDO</a:t>
            </a:r>
            <a:endParaRPr lang="en-US" sz="4400" b="1"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319565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8376" y="1"/>
            <a:ext cx="5683623" cy="1690688"/>
          </a:xfrm>
        </p:spPr>
        <p:txBody>
          <a:bodyPr>
            <a:noAutofit/>
          </a:bodyPr>
          <a:lstStyle/>
          <a:p>
            <a:pPr algn="ctr"/>
            <a:r>
              <a:rPr lang="es-MX" sz="6600" dirty="0" smtClean="0"/>
              <a:t>Dios Está Cerca</a:t>
            </a:r>
            <a:endParaRPr lang="es-MX" sz="6600" dirty="0"/>
          </a:p>
        </p:txBody>
      </p:sp>
      <p:sp>
        <p:nvSpPr>
          <p:cNvPr id="3" name="Content Placeholder 2"/>
          <p:cNvSpPr>
            <a:spLocks noGrp="1"/>
          </p:cNvSpPr>
          <p:nvPr>
            <p:ph idx="1"/>
          </p:nvPr>
        </p:nvSpPr>
        <p:spPr>
          <a:xfrm>
            <a:off x="370114" y="1349829"/>
            <a:ext cx="11451772" cy="5298716"/>
          </a:xfrm>
        </p:spPr>
        <p:txBody>
          <a:bodyPr>
            <a:normAutofit fontScale="85000" lnSpcReduction="20000"/>
          </a:bodyPr>
          <a:lstStyle/>
          <a:p>
            <a:r>
              <a:rPr lang="es-ES" dirty="0"/>
              <a:t>Dios nos creó para buscarlo</a:t>
            </a:r>
          </a:p>
          <a:p>
            <a:pPr lvl="1"/>
            <a:r>
              <a:rPr lang="es-ES" dirty="0"/>
              <a:t>Eclesiastés 12:13</a:t>
            </a:r>
          </a:p>
          <a:p>
            <a:pPr lvl="1"/>
            <a:r>
              <a:rPr lang="es-ES" dirty="0"/>
              <a:t>No es para nuestro placer como los epicúreos creían</a:t>
            </a:r>
          </a:p>
          <a:p>
            <a:pPr lvl="1"/>
            <a:r>
              <a:rPr lang="es-ES" dirty="0"/>
              <a:t>Tampoco apatía como los estoicos </a:t>
            </a:r>
            <a:r>
              <a:rPr lang="es-ES" dirty="0" smtClean="0"/>
              <a:t>enseñan</a:t>
            </a:r>
            <a:endParaRPr lang="es-ES" dirty="0"/>
          </a:p>
          <a:p>
            <a:r>
              <a:rPr lang="es-ES" dirty="0"/>
              <a:t>Todos los hombres podían encontrarlo</a:t>
            </a:r>
          </a:p>
          <a:p>
            <a:pPr lvl="1"/>
            <a:r>
              <a:rPr lang="es-ES" dirty="0"/>
              <a:t>Romanos 1:20</a:t>
            </a:r>
          </a:p>
          <a:p>
            <a:pPr lvl="1"/>
            <a:r>
              <a:rPr lang="es-ES" dirty="0" smtClean="0"/>
              <a:t>Los epicúreos habían </a:t>
            </a:r>
            <a:r>
              <a:rPr lang="es-ES" dirty="0"/>
              <a:t>enseñado que los dioses en su tranquilidad estaban demasiado lejos </a:t>
            </a:r>
            <a:r>
              <a:rPr lang="es-ES" dirty="0" smtClean="0"/>
              <a:t>por problemas propios para tratar </a:t>
            </a:r>
            <a:r>
              <a:rPr lang="es-ES" dirty="0"/>
              <a:t>las necesidades de los hombres</a:t>
            </a:r>
          </a:p>
          <a:p>
            <a:r>
              <a:rPr lang="es-ES" dirty="0"/>
              <a:t>Dios está cerca</a:t>
            </a:r>
          </a:p>
          <a:p>
            <a:pPr lvl="1"/>
            <a:r>
              <a:rPr lang="es-ES" dirty="0" smtClean="0"/>
              <a:t>Bendiciones diarias -</a:t>
            </a:r>
            <a:r>
              <a:rPr lang="es-ES" dirty="0"/>
              <a:t>Mateo 5:45; Hechos 14:17</a:t>
            </a:r>
          </a:p>
          <a:p>
            <a:pPr lvl="1"/>
            <a:r>
              <a:rPr lang="es-ES" dirty="0" smtClean="0"/>
              <a:t>Creados </a:t>
            </a:r>
            <a:r>
              <a:rPr lang="es-ES" dirty="0"/>
              <a:t>a Su imagen-Génesis 1:26</a:t>
            </a:r>
          </a:p>
          <a:p>
            <a:pPr lvl="1"/>
            <a:r>
              <a:rPr lang="es-ES" dirty="0"/>
              <a:t>Evidencias de su existencia diaria-Romanos 1:20; Salmos 19: 1</a:t>
            </a:r>
          </a:p>
          <a:p>
            <a:pPr lvl="1"/>
            <a:r>
              <a:rPr lang="es-ES" dirty="0"/>
              <a:t>Verdad </a:t>
            </a:r>
            <a:r>
              <a:rPr lang="es-ES" dirty="0" smtClean="0"/>
              <a:t>enviada </a:t>
            </a:r>
            <a:r>
              <a:rPr lang="es-ES" dirty="0"/>
              <a:t>a todas las naciones Marcos 16:15</a:t>
            </a:r>
          </a:p>
          <a:p>
            <a:r>
              <a:rPr lang="es-ES" dirty="0"/>
              <a:t>Todas las naciones tienen igual acceso a Dios</a:t>
            </a:r>
          </a:p>
          <a:p>
            <a:pPr lvl="1"/>
            <a:r>
              <a:rPr lang="es-ES" dirty="0"/>
              <a:t>La creación entera es de Dios</a:t>
            </a:r>
          </a:p>
          <a:p>
            <a:pPr lvl="1"/>
            <a:r>
              <a:rPr lang="es-ES" dirty="0"/>
              <a:t>Cada nación desciende de Adán</a:t>
            </a:r>
          </a:p>
          <a:p>
            <a:pPr lvl="1"/>
            <a:r>
              <a:rPr lang="es-ES" dirty="0"/>
              <a:t>Dios está involucrado en el pasado y el futuro de todas las naciones</a:t>
            </a:r>
            <a:endParaRPr lang="en-US"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237919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fade">
                                      <p:cBhvr>
                                        <p:cTn id="49" dur="500"/>
                                        <p:tgtEl>
                                          <p:spTgt spid="3">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fade">
                                      <p:cBhvr>
                                        <p:cTn id="52" dur="500"/>
                                        <p:tgtEl>
                                          <p:spTgt spid="3">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fade">
                                      <p:cBhvr>
                                        <p:cTn id="55" dur="500"/>
                                        <p:tgtEl>
                                          <p:spTgt spid="3">
                                            <p:txEl>
                                              <p:pRg st="14" end="14"/>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
                                            <p:txEl>
                                              <p:pRg st="15" end="15"/>
                                            </p:txEl>
                                          </p:spTgt>
                                        </p:tgtEl>
                                        <p:attrNameLst>
                                          <p:attrName>style.visibility</p:attrName>
                                        </p:attrNameLst>
                                      </p:cBhvr>
                                      <p:to>
                                        <p:strVal val="visible"/>
                                      </p:to>
                                    </p:set>
                                    <p:animEffect transition="in" filter="fade">
                                      <p:cBhvr>
                                        <p:cTn id="58"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s-MX" sz="6600" dirty="0">
                <a:solidFill>
                  <a:prstClr val="black"/>
                </a:solidFill>
              </a:rPr>
              <a:t>Dios Está Cerca</a:t>
            </a:r>
            <a:endParaRPr lang="en-US" sz="8000" dirty="0"/>
          </a:p>
        </p:txBody>
      </p:sp>
      <p:sp>
        <p:nvSpPr>
          <p:cNvPr id="3" name="Content Placeholder 2"/>
          <p:cNvSpPr>
            <a:spLocks noGrp="1"/>
          </p:cNvSpPr>
          <p:nvPr>
            <p:ph idx="1"/>
          </p:nvPr>
        </p:nvSpPr>
        <p:spPr>
          <a:xfrm>
            <a:off x="370114" y="1349828"/>
            <a:ext cx="11451772" cy="5508171"/>
          </a:xfrm>
        </p:spPr>
        <p:txBody>
          <a:bodyPr>
            <a:normAutofit fontScale="92500" lnSpcReduction="10000"/>
          </a:bodyPr>
          <a:lstStyle/>
          <a:p>
            <a:r>
              <a:rPr lang="es-ES" dirty="0"/>
              <a:t>Dios nos creó para buscarlo</a:t>
            </a:r>
          </a:p>
          <a:p>
            <a:r>
              <a:rPr lang="es-ES" dirty="0"/>
              <a:t>Todos los hombres podían encontrarlo</a:t>
            </a:r>
          </a:p>
          <a:p>
            <a:r>
              <a:rPr lang="es-ES" dirty="0"/>
              <a:t>Dios está cerca</a:t>
            </a:r>
          </a:p>
          <a:p>
            <a:r>
              <a:rPr lang="es-ES" dirty="0"/>
              <a:t>Todas las naciones tienen igual acceso a Dios</a:t>
            </a:r>
          </a:p>
          <a:p>
            <a:r>
              <a:rPr lang="es-ES" dirty="0"/>
              <a:t>Todo el mundo depende de él para toda la vida</a:t>
            </a:r>
          </a:p>
          <a:p>
            <a:pPr lvl="1"/>
            <a:r>
              <a:rPr lang="es-ES" dirty="0"/>
              <a:t>2 Pedro 3: 9</a:t>
            </a:r>
          </a:p>
          <a:p>
            <a:pPr lvl="1"/>
            <a:r>
              <a:rPr lang="es-ES" dirty="0"/>
              <a:t>Nosotros dependemos de él por ser</a:t>
            </a:r>
          </a:p>
          <a:p>
            <a:pPr lvl="1"/>
            <a:r>
              <a:rPr lang="es-ES" dirty="0" smtClean="0"/>
              <a:t>Como sus propios </a:t>
            </a:r>
            <a:r>
              <a:rPr lang="es-ES" dirty="0"/>
              <a:t>poetas han dicho</a:t>
            </a:r>
          </a:p>
          <a:p>
            <a:pPr lvl="2"/>
            <a:r>
              <a:rPr lang="es-ES" dirty="0"/>
              <a:t>Arato en 270 </a:t>
            </a:r>
            <a:r>
              <a:rPr lang="es-ES" dirty="0" err="1"/>
              <a:t>aC</a:t>
            </a:r>
            <a:r>
              <a:rPr lang="es-ES" dirty="0"/>
              <a:t> de Tarso como Pablo, Ta </a:t>
            </a:r>
            <a:r>
              <a:rPr lang="es-ES" dirty="0" err="1"/>
              <a:t>phainomena</a:t>
            </a:r>
            <a:endParaRPr lang="es-ES" dirty="0"/>
          </a:p>
          <a:p>
            <a:pPr lvl="2"/>
            <a:r>
              <a:rPr lang="es-ES" dirty="0" err="1"/>
              <a:t>Cleantes</a:t>
            </a:r>
            <a:r>
              <a:rPr lang="es-ES" dirty="0"/>
              <a:t> (300-220 </a:t>
            </a:r>
            <a:r>
              <a:rPr lang="es-ES" dirty="0" err="1"/>
              <a:t>aC</a:t>
            </a:r>
            <a:r>
              <a:rPr lang="es-ES" dirty="0"/>
              <a:t>) Himno a Zeus</a:t>
            </a:r>
          </a:p>
          <a:p>
            <a:pPr lvl="3"/>
            <a:r>
              <a:rPr lang="es-ES" dirty="0"/>
              <a:t>Pablo también cita a </a:t>
            </a:r>
            <a:r>
              <a:rPr lang="es-ES" dirty="0" err="1"/>
              <a:t>Menandro</a:t>
            </a:r>
            <a:r>
              <a:rPr lang="es-ES" dirty="0"/>
              <a:t> en 1 Corintios 15:32</a:t>
            </a:r>
          </a:p>
          <a:p>
            <a:pPr lvl="3"/>
            <a:r>
              <a:rPr lang="es-ES" dirty="0" err="1"/>
              <a:t>Epiménides</a:t>
            </a:r>
            <a:r>
              <a:rPr lang="es-ES" dirty="0"/>
              <a:t> en Tito 1:12</a:t>
            </a:r>
          </a:p>
          <a:p>
            <a:pPr lvl="3"/>
            <a:r>
              <a:rPr lang="es-ES" dirty="0" smtClean="0"/>
              <a:t>Las </a:t>
            </a:r>
            <a:r>
              <a:rPr lang="es-ES" dirty="0"/>
              <a:t>alusiones a Píndaro, Aristófanes, Séneca y otros escritores griegos</a:t>
            </a:r>
          </a:p>
          <a:p>
            <a:pPr lvl="2"/>
            <a:r>
              <a:rPr lang="es-ES" dirty="0"/>
              <a:t>Pablo no era un </a:t>
            </a:r>
            <a:r>
              <a:rPr lang="es-ES" dirty="0" err="1"/>
              <a:t>Judio</a:t>
            </a:r>
            <a:r>
              <a:rPr lang="es-ES" dirty="0"/>
              <a:t> analfabeta, sino un hombre de la cultura familiarizado con la literatura griega</a:t>
            </a:r>
          </a:p>
          <a:p>
            <a:pPr lvl="2"/>
            <a:r>
              <a:rPr lang="es-ES" dirty="0"/>
              <a:t>Incluso los hombres no inspirados pueden descubrir la verdad</a:t>
            </a:r>
          </a:p>
          <a:p>
            <a:pPr lvl="2"/>
            <a:r>
              <a:rPr lang="es-ES" dirty="0"/>
              <a:t>El Espíritu Santo puede usar dicha cita de las mentes y los vocabularios </a:t>
            </a:r>
            <a:r>
              <a:rPr lang="es-ES" dirty="0" smtClean="0"/>
              <a:t>sujetos a inspiración</a:t>
            </a:r>
            <a:endParaRPr lang="es-ES" dirty="0"/>
          </a:p>
        </p:txBody>
      </p:sp>
      <p:sp>
        <p:nvSpPr>
          <p:cNvPr id="4" name="TextBox 3"/>
          <p:cNvSpPr txBox="1"/>
          <p:nvPr/>
        </p:nvSpPr>
        <p:spPr>
          <a:xfrm>
            <a:off x="7315199" y="1486244"/>
            <a:ext cx="4669487" cy="3970318"/>
          </a:xfrm>
          <a:prstGeom prst="rect">
            <a:avLst/>
          </a:prstGeom>
          <a:noFill/>
          <a:ln>
            <a:solidFill>
              <a:schemeClr val="accent4"/>
            </a:solidFill>
          </a:ln>
        </p:spPr>
        <p:txBody>
          <a:bodyPr wrap="square" rtlCol="0">
            <a:spAutoFit/>
          </a:bodyPr>
          <a:lstStyle/>
          <a:p>
            <a:pPr lvl="0"/>
            <a:r>
              <a:rPr lang="es-ES" sz="2800" b="1" kern="0" dirty="0">
                <a:solidFill>
                  <a:schemeClr val="accent4">
                    <a:lumMod val="40000"/>
                    <a:lumOff val="60000"/>
                  </a:schemeClr>
                </a:solidFill>
              </a:rPr>
              <a:t>Siendo el "linaje de Dios" por la creación no nos hace hijos de Dios en un sentido espiritual o </a:t>
            </a:r>
            <a:r>
              <a:rPr lang="es-ES" sz="2800" b="1" kern="0" dirty="0" smtClean="0">
                <a:solidFill>
                  <a:schemeClr val="accent4">
                    <a:lumMod val="40000"/>
                    <a:lumOff val="60000"/>
                  </a:schemeClr>
                </a:solidFill>
              </a:rPr>
              <a:t>salvos Algunos </a:t>
            </a:r>
            <a:r>
              <a:rPr lang="es-ES" sz="2800" b="1" kern="0" dirty="0">
                <a:solidFill>
                  <a:schemeClr val="accent4">
                    <a:lumMod val="40000"/>
                    <a:lumOff val="60000"/>
                  </a:schemeClr>
                </a:solidFill>
              </a:rPr>
              <a:t>tratan de reclamar </a:t>
            </a:r>
            <a:r>
              <a:rPr lang="es-ES" sz="2800" b="1" kern="0" dirty="0" smtClean="0">
                <a:solidFill>
                  <a:schemeClr val="accent4">
                    <a:lumMod val="40000"/>
                    <a:lumOff val="60000"/>
                  </a:schemeClr>
                </a:solidFill>
              </a:rPr>
              <a:t>que todos </a:t>
            </a:r>
            <a:r>
              <a:rPr lang="es-ES" sz="2800" b="1" kern="0" dirty="0">
                <a:solidFill>
                  <a:schemeClr val="accent4">
                    <a:lumMod val="40000"/>
                    <a:lumOff val="60000"/>
                  </a:schemeClr>
                </a:solidFill>
              </a:rPr>
              <a:t>somos hijos de Dios, pero Pablo les dice </a:t>
            </a:r>
            <a:r>
              <a:rPr lang="es-ES" sz="2800" b="1" kern="0" dirty="0" smtClean="0">
                <a:solidFill>
                  <a:schemeClr val="accent4">
                    <a:lumMod val="40000"/>
                    <a:lumOff val="60000"/>
                  </a:schemeClr>
                </a:solidFill>
              </a:rPr>
              <a:t>que se arrepientan a </a:t>
            </a:r>
            <a:r>
              <a:rPr lang="es-ES" sz="2800" b="1" kern="0" dirty="0">
                <a:solidFill>
                  <a:schemeClr val="accent4">
                    <a:lumMod val="40000"/>
                    <a:lumOff val="60000"/>
                  </a:schemeClr>
                </a:solidFill>
              </a:rPr>
              <a:t>estas personas creadas a imagen de </a:t>
            </a:r>
            <a:r>
              <a:rPr lang="es-ES" sz="2800" b="1" kern="0" dirty="0" smtClean="0">
                <a:solidFill>
                  <a:schemeClr val="accent4">
                    <a:lumMod val="40000"/>
                    <a:lumOff val="60000"/>
                  </a:schemeClr>
                </a:solidFill>
              </a:rPr>
              <a:t>Dios</a:t>
            </a:r>
            <a:endParaRPr kumimoji="0" lang="en-US" sz="2800" b="1" i="0" u="none" strike="noStrike" kern="0" cap="none" spc="0" normalizeH="0" baseline="0" noProof="0" dirty="0">
              <a:ln>
                <a:noFill/>
              </a:ln>
              <a:solidFill>
                <a:schemeClr val="accent4">
                  <a:lumMod val="40000"/>
                  <a:lumOff val="60000"/>
                </a:schemeClr>
              </a:solidFill>
              <a:effectLst/>
              <a:uLnTx/>
              <a:uFillTx/>
            </a:endParaRPr>
          </a:p>
        </p:txBody>
      </p:sp>
      <p:sp>
        <p:nvSpPr>
          <p:cNvPr id="5" name="TextBox 4"/>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305142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fade">
                                      <p:cBhvr>
                                        <p:cTn id="43" dur="500"/>
                                        <p:tgtEl>
                                          <p:spTgt spid="3">
                                            <p:txEl>
                                              <p:pRg st="12" end="12"/>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fade">
                                      <p:cBhvr>
                                        <p:cTn id="46" dur="500"/>
                                        <p:tgtEl>
                                          <p:spTgt spid="3">
                                            <p:txEl>
                                              <p:pRg st="13" end="13"/>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fade">
                                      <p:cBhvr>
                                        <p:cTn id="49" dur="500"/>
                                        <p:tgtEl>
                                          <p:spTgt spid="3">
                                            <p:txEl>
                                              <p:pRg st="14" end="14"/>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fade">
                                      <p:cBhvr>
                                        <p:cTn id="52" dur="500"/>
                                        <p:tgtEl>
                                          <p:spTgt spid="3">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6431" y="134937"/>
            <a:ext cx="5565570" cy="1337603"/>
          </a:xfrm>
        </p:spPr>
        <p:txBody>
          <a:bodyPr>
            <a:noAutofit/>
          </a:bodyPr>
          <a:lstStyle/>
          <a:p>
            <a:pPr algn="ctr"/>
            <a:r>
              <a:rPr lang="es-ES" dirty="0"/>
              <a:t>Dios no está </a:t>
            </a:r>
            <a:r>
              <a:rPr lang="es-ES" dirty="0" smtClean="0"/>
              <a:t>confinado </a:t>
            </a:r>
            <a:r>
              <a:rPr lang="es-ES" dirty="0"/>
              <a:t>en límites </a:t>
            </a:r>
            <a:r>
              <a:rPr lang="es-ES" dirty="0" smtClean="0"/>
              <a:t>Que Hagamos</a:t>
            </a:r>
            <a:endParaRPr lang="en-US" dirty="0"/>
          </a:p>
        </p:txBody>
      </p:sp>
      <p:sp>
        <p:nvSpPr>
          <p:cNvPr id="3" name="Content Placeholder 2"/>
          <p:cNvSpPr>
            <a:spLocks noGrp="1"/>
          </p:cNvSpPr>
          <p:nvPr>
            <p:ph idx="1"/>
          </p:nvPr>
        </p:nvSpPr>
        <p:spPr/>
        <p:txBody>
          <a:bodyPr>
            <a:normAutofit fontScale="92500" lnSpcReduction="10000"/>
          </a:bodyPr>
          <a:lstStyle/>
          <a:p>
            <a:r>
              <a:rPr lang="es-ES" dirty="0"/>
              <a:t>Puesto que somos linaje de Dios, es ridículo pensar que Dios es un palo o una piedra o que puede ser representado por este tipo de imágenes sin vida</a:t>
            </a:r>
          </a:p>
          <a:p>
            <a:r>
              <a:rPr lang="es-ES" dirty="0" smtClean="0"/>
              <a:t>Lo suyo </a:t>
            </a:r>
            <a:r>
              <a:rPr lang="es-ES" dirty="0"/>
              <a:t>era un intento de localizar a Dios dentro de los límites que </a:t>
            </a:r>
            <a:r>
              <a:rPr lang="es-ES" dirty="0" smtClean="0"/>
              <a:t>hicieron </a:t>
            </a:r>
            <a:r>
              <a:rPr lang="es-ES" dirty="0"/>
              <a:t>en un templo o en una estatua</a:t>
            </a:r>
          </a:p>
          <a:p>
            <a:r>
              <a:rPr lang="es-ES" dirty="0"/>
              <a:t>Ellos </a:t>
            </a:r>
            <a:r>
              <a:rPr lang="es-ES" dirty="0" smtClean="0"/>
              <a:t>lo domesticaban haciéndole </a:t>
            </a:r>
            <a:r>
              <a:rPr lang="es-ES" dirty="0"/>
              <a:t>depender de ellos</a:t>
            </a:r>
          </a:p>
          <a:p>
            <a:pPr lvl="1"/>
            <a:r>
              <a:rPr lang="es-ES" dirty="0"/>
              <a:t>Él era el sostén de la vida</a:t>
            </a:r>
          </a:p>
          <a:p>
            <a:r>
              <a:rPr lang="es-ES" dirty="0" smtClean="0"/>
              <a:t>Lo retiraban a </a:t>
            </a:r>
            <a:r>
              <a:rPr lang="es-ES" dirty="0"/>
              <a:t>él diciendo que era distante y silencioso</a:t>
            </a:r>
          </a:p>
          <a:p>
            <a:pPr lvl="1"/>
            <a:r>
              <a:rPr lang="es-ES" dirty="0"/>
              <a:t>Mientras que él no </a:t>
            </a:r>
            <a:r>
              <a:rPr lang="es-ES" dirty="0" smtClean="0"/>
              <a:t>estaba lejos </a:t>
            </a:r>
            <a:r>
              <a:rPr lang="es-ES" dirty="0"/>
              <a:t>y es la regla de las naciones</a:t>
            </a:r>
          </a:p>
          <a:p>
            <a:r>
              <a:rPr lang="es-ES" dirty="0"/>
              <a:t>Ellos lo estarían </a:t>
            </a:r>
            <a:r>
              <a:rPr lang="es-ES" dirty="0" smtClean="0"/>
              <a:t>alcanzando por medio de </a:t>
            </a:r>
            <a:r>
              <a:rPr lang="es-ES" dirty="0"/>
              <a:t>alguna imagen de su propia </a:t>
            </a:r>
            <a:r>
              <a:rPr lang="es-ES" dirty="0" smtClean="0"/>
              <a:t>imaginación </a:t>
            </a:r>
            <a:endParaRPr lang="es-ES" dirty="0"/>
          </a:p>
          <a:p>
            <a:pPr lvl="1"/>
            <a:r>
              <a:rPr lang="es-ES" dirty="0"/>
              <a:t>Mientras que Él es nuestro Padre, </a:t>
            </a:r>
            <a:r>
              <a:rPr lang="es-ES" dirty="0" smtClean="0"/>
              <a:t>es de </a:t>
            </a:r>
            <a:r>
              <a:rPr lang="es-ES" dirty="0"/>
              <a:t>quien </a:t>
            </a:r>
            <a:r>
              <a:rPr lang="es-ES" dirty="0" smtClean="0"/>
              <a:t>hemos sido</a:t>
            </a:r>
            <a:endParaRPr lang="en-US" dirty="0"/>
          </a:p>
        </p:txBody>
      </p:sp>
      <p:sp>
        <p:nvSpPr>
          <p:cNvPr id="4" name="TextBox 3"/>
          <p:cNvSpPr txBox="1"/>
          <p:nvPr/>
        </p:nvSpPr>
        <p:spPr>
          <a:xfrm>
            <a:off x="1" y="0"/>
            <a:ext cx="6626430"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235500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7200" dirty="0"/>
              <a:t>Dios </a:t>
            </a:r>
            <a:r>
              <a:rPr lang="en-US" sz="7200" dirty="0" err="1" smtClean="0"/>
              <a:t>Demanda</a:t>
            </a:r>
            <a:endParaRPr lang="en-US" sz="7200" dirty="0"/>
          </a:p>
        </p:txBody>
      </p:sp>
      <p:sp>
        <p:nvSpPr>
          <p:cNvPr id="3" name="Content Placeholder 2"/>
          <p:cNvSpPr>
            <a:spLocks noGrp="1"/>
          </p:cNvSpPr>
          <p:nvPr>
            <p:ph idx="1"/>
          </p:nvPr>
        </p:nvSpPr>
        <p:spPr>
          <a:xfrm>
            <a:off x="215153" y="1524000"/>
            <a:ext cx="11743765" cy="5333999"/>
          </a:xfrm>
        </p:spPr>
        <p:txBody>
          <a:bodyPr>
            <a:normAutofit fontScale="85000" lnSpcReduction="20000"/>
          </a:bodyPr>
          <a:lstStyle/>
          <a:p>
            <a:r>
              <a:rPr lang="es-ES" dirty="0"/>
              <a:t>La ignorancia no es una excusa</a:t>
            </a:r>
          </a:p>
          <a:p>
            <a:pPr lvl="1"/>
            <a:r>
              <a:rPr lang="es-ES" dirty="0"/>
              <a:t>Esto no quiere decir que ellos no eran responsables de sus pecados,</a:t>
            </a:r>
          </a:p>
          <a:p>
            <a:pPr lvl="1"/>
            <a:r>
              <a:rPr lang="es-ES" dirty="0"/>
              <a:t>Dios generalmente no trajo juicio inmediato sobre ellos como se merecían</a:t>
            </a:r>
          </a:p>
          <a:p>
            <a:pPr lvl="2"/>
            <a:r>
              <a:rPr lang="es-ES" dirty="0"/>
              <a:t>Lo hizo de vez en cuando</a:t>
            </a:r>
          </a:p>
          <a:p>
            <a:pPr lvl="2"/>
            <a:r>
              <a:rPr lang="es-ES" dirty="0"/>
              <a:t>El diluvio, Sodoma, cananeos, Babilonia, Nínive</a:t>
            </a:r>
          </a:p>
          <a:p>
            <a:pPr lvl="2"/>
            <a:r>
              <a:rPr lang="es-ES" dirty="0"/>
              <a:t>Hechos 14:16</a:t>
            </a:r>
          </a:p>
          <a:p>
            <a:r>
              <a:rPr lang="es-ES" dirty="0"/>
              <a:t>Predestinación, la depravación hereditaria, la gracia irresistible son falsas</a:t>
            </a:r>
          </a:p>
          <a:p>
            <a:pPr lvl="1"/>
            <a:r>
              <a:rPr lang="es-ES" dirty="0"/>
              <a:t>Los hombres pueden cambiar, se </a:t>
            </a:r>
            <a:r>
              <a:rPr lang="es-ES" dirty="0" smtClean="0"/>
              <a:t>arrepintiéndose: </a:t>
            </a:r>
            <a:r>
              <a:rPr lang="es-ES" dirty="0"/>
              <a:t>2 Pedro 3: 9</a:t>
            </a:r>
          </a:p>
          <a:p>
            <a:pPr lvl="1"/>
            <a:r>
              <a:rPr lang="es-ES" dirty="0"/>
              <a:t>Todos los pecados pueden ser </a:t>
            </a:r>
            <a:r>
              <a:rPr lang="es-ES" dirty="0" smtClean="0"/>
              <a:t>ahuyentados- </a:t>
            </a:r>
            <a:r>
              <a:rPr lang="es-ES" dirty="0"/>
              <a:t>2 Timoteo 2: 22</a:t>
            </a:r>
          </a:p>
          <a:p>
            <a:pPr lvl="1"/>
            <a:r>
              <a:rPr lang="es-ES" dirty="0"/>
              <a:t>El arrepentimiento no es una opción para salvación, Hechos 2:38</a:t>
            </a:r>
          </a:p>
          <a:p>
            <a:r>
              <a:rPr lang="es-ES" dirty="0"/>
              <a:t>No había opción para el arrepentimiento</a:t>
            </a:r>
          </a:p>
          <a:p>
            <a:pPr lvl="1"/>
            <a:r>
              <a:rPr lang="es-ES" dirty="0"/>
              <a:t>Los epicúreos no tenían lugar para la tristeza</a:t>
            </a:r>
          </a:p>
          <a:p>
            <a:pPr lvl="1"/>
            <a:r>
              <a:rPr lang="es-ES" dirty="0"/>
              <a:t>Los estoicos </a:t>
            </a:r>
            <a:r>
              <a:rPr lang="es-ES" dirty="0" smtClean="0"/>
              <a:t>veían </a:t>
            </a:r>
            <a:r>
              <a:rPr lang="es-ES" dirty="0"/>
              <a:t>el arrepentimiento </a:t>
            </a:r>
            <a:r>
              <a:rPr lang="es-ES" dirty="0" smtClean="0"/>
              <a:t>con </a:t>
            </a:r>
            <a:r>
              <a:rPr lang="es-ES" dirty="0"/>
              <a:t>apatía</a:t>
            </a:r>
          </a:p>
          <a:p>
            <a:pPr lvl="1"/>
            <a:r>
              <a:rPr lang="es-ES" dirty="0"/>
              <a:t>Muchos hoy en día quieren un sustituto para el arrepentimiento</a:t>
            </a:r>
          </a:p>
          <a:p>
            <a:pPr lvl="2"/>
            <a:r>
              <a:rPr lang="es-ES" dirty="0"/>
              <a:t>"Acepto las consecuencias físicas de mi pecado para dejarme solo"</a:t>
            </a:r>
          </a:p>
          <a:p>
            <a:pPr lvl="2"/>
            <a:r>
              <a:rPr lang="es-ES" dirty="0"/>
              <a:t>"No </a:t>
            </a:r>
            <a:r>
              <a:rPr lang="es-ES" dirty="0" smtClean="0"/>
              <a:t>me estoy </a:t>
            </a:r>
            <a:r>
              <a:rPr lang="es-ES" dirty="0"/>
              <a:t>quejando o </a:t>
            </a:r>
            <a:r>
              <a:rPr lang="es-ES" dirty="0" smtClean="0"/>
              <a:t>limpiando </a:t>
            </a:r>
            <a:r>
              <a:rPr lang="es-ES" dirty="0"/>
              <a:t>debido a mi problema, así que debería obtener algún crédito por eso"</a:t>
            </a:r>
          </a:p>
          <a:p>
            <a:pPr lvl="1"/>
            <a:r>
              <a:rPr lang="es-ES" dirty="0"/>
              <a:t>2 Corintios 7: 10-11</a:t>
            </a:r>
          </a:p>
          <a:p>
            <a:pPr lvl="1"/>
            <a:r>
              <a:rPr lang="es-ES" dirty="0"/>
              <a:t>Salmos 51:17</a:t>
            </a:r>
            <a:endParaRPr lang="en-US"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213744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13" end="13"/>
                                            </p:txEl>
                                          </p:spTgt>
                                        </p:tgtEl>
                                        <p:attrNameLst>
                                          <p:attrName>style.visibility</p:attrName>
                                        </p:attrNameLst>
                                      </p:cBhvr>
                                      <p:to>
                                        <p:strVal val="visible"/>
                                      </p:to>
                                    </p:set>
                                    <p:animEffect transition="in" filter="fade">
                                      <p:cBhvr>
                                        <p:cTn id="50" dur="500"/>
                                        <p:tgtEl>
                                          <p:spTgt spid="3">
                                            <p:txEl>
                                              <p:pRg st="13" end="13"/>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animEffect transition="in" filter="fade">
                                      <p:cBhvr>
                                        <p:cTn id="53" dur="500"/>
                                        <p:tgtEl>
                                          <p:spTgt spid="3">
                                            <p:txEl>
                                              <p:pRg st="14" end="14"/>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
                                            <p:txEl>
                                              <p:pRg st="15" end="15"/>
                                            </p:txEl>
                                          </p:spTgt>
                                        </p:tgtEl>
                                        <p:attrNameLst>
                                          <p:attrName>style.visibility</p:attrName>
                                        </p:attrNameLst>
                                      </p:cBhvr>
                                      <p:to>
                                        <p:strVal val="visible"/>
                                      </p:to>
                                    </p:set>
                                    <p:animEffect transition="in" filter="fade">
                                      <p:cBhvr>
                                        <p:cTn id="56" dur="500"/>
                                        <p:tgtEl>
                                          <p:spTgt spid="3">
                                            <p:txEl>
                                              <p:pRg st="15" end="15"/>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
                                            <p:txEl>
                                              <p:pRg st="16" end="16"/>
                                            </p:txEl>
                                          </p:spTgt>
                                        </p:tgtEl>
                                        <p:attrNameLst>
                                          <p:attrName>style.visibility</p:attrName>
                                        </p:attrNameLst>
                                      </p:cBhvr>
                                      <p:to>
                                        <p:strVal val="visible"/>
                                      </p:to>
                                    </p:set>
                                    <p:animEffect transition="in" filter="fade">
                                      <p:cBhvr>
                                        <p:cTn id="59" dur="500"/>
                                        <p:tgtEl>
                                          <p:spTgt spid="3">
                                            <p:txEl>
                                              <p:pRg st="16" end="16"/>
                                            </p:tx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
                                            <p:txEl>
                                              <p:pRg st="17" end="17"/>
                                            </p:txEl>
                                          </p:spTgt>
                                        </p:tgtEl>
                                        <p:attrNameLst>
                                          <p:attrName>style.visibility</p:attrName>
                                        </p:attrNameLst>
                                      </p:cBhvr>
                                      <p:to>
                                        <p:strVal val="visible"/>
                                      </p:to>
                                    </p:set>
                                    <p:animEffect transition="in" filter="fade">
                                      <p:cBhvr>
                                        <p:cTn id="62"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3883" y="1"/>
            <a:ext cx="5558118" cy="1690688"/>
          </a:xfrm>
        </p:spPr>
        <p:txBody>
          <a:bodyPr>
            <a:noAutofit/>
          </a:bodyPr>
          <a:lstStyle/>
          <a:p>
            <a:pPr algn="ctr"/>
            <a:r>
              <a:rPr lang="en-US" sz="7200" dirty="0">
                <a:solidFill>
                  <a:prstClr val="black"/>
                </a:solidFill>
              </a:rPr>
              <a:t>Dios </a:t>
            </a:r>
            <a:r>
              <a:rPr lang="en-US" sz="7200" dirty="0" err="1">
                <a:solidFill>
                  <a:prstClr val="black"/>
                </a:solidFill>
              </a:rPr>
              <a:t>Demanda</a:t>
            </a:r>
            <a:endParaRPr lang="en-US" sz="7200" dirty="0"/>
          </a:p>
        </p:txBody>
      </p:sp>
      <p:sp>
        <p:nvSpPr>
          <p:cNvPr id="3" name="Content Placeholder 2"/>
          <p:cNvSpPr>
            <a:spLocks noGrp="1"/>
          </p:cNvSpPr>
          <p:nvPr>
            <p:ph idx="1"/>
          </p:nvPr>
        </p:nvSpPr>
        <p:spPr>
          <a:xfrm>
            <a:off x="412376" y="1524000"/>
            <a:ext cx="11403106" cy="5124545"/>
          </a:xfrm>
        </p:spPr>
        <p:txBody>
          <a:bodyPr>
            <a:normAutofit fontScale="92500" lnSpcReduction="20000"/>
          </a:bodyPr>
          <a:lstStyle/>
          <a:p>
            <a:r>
              <a:rPr lang="es-ES" dirty="0"/>
              <a:t>La ignorancia no es una excusa</a:t>
            </a:r>
          </a:p>
          <a:p>
            <a:r>
              <a:rPr lang="es-ES" dirty="0"/>
              <a:t>Predestinación, la depravación hereditaria, la gracia irresistible son falsas</a:t>
            </a:r>
          </a:p>
          <a:p>
            <a:r>
              <a:rPr lang="es-ES" dirty="0"/>
              <a:t>No había opción para el arrepentimiento</a:t>
            </a:r>
          </a:p>
          <a:p>
            <a:r>
              <a:rPr lang="es-ES" dirty="0" smtClean="0"/>
              <a:t>El </a:t>
            </a:r>
            <a:r>
              <a:rPr lang="es-ES" dirty="0"/>
              <a:t>juicio viene</a:t>
            </a:r>
          </a:p>
          <a:p>
            <a:pPr lvl="1"/>
            <a:r>
              <a:rPr lang="es-ES" dirty="0"/>
              <a:t>No habrá </a:t>
            </a:r>
            <a:r>
              <a:rPr lang="es-ES" dirty="0" smtClean="0"/>
              <a:t>ninguna pregunta de </a:t>
            </a:r>
            <a:r>
              <a:rPr lang="es-ES" dirty="0"/>
              <a:t>la injusticia</a:t>
            </a:r>
          </a:p>
          <a:p>
            <a:pPr lvl="1"/>
            <a:r>
              <a:rPr lang="es-ES" dirty="0"/>
              <a:t>2 Pedro 3: 4-9</a:t>
            </a:r>
          </a:p>
          <a:p>
            <a:pPr lvl="1"/>
            <a:r>
              <a:rPr lang="es-ES" dirty="0"/>
              <a:t>2 Corintios 5:10</a:t>
            </a:r>
          </a:p>
          <a:p>
            <a:r>
              <a:rPr lang="es-ES" dirty="0"/>
              <a:t>El juez </a:t>
            </a:r>
            <a:r>
              <a:rPr lang="es-ES" dirty="0" smtClean="0"/>
              <a:t>esta designado</a:t>
            </a:r>
            <a:endParaRPr lang="es-ES" dirty="0"/>
          </a:p>
          <a:p>
            <a:pPr lvl="1"/>
            <a:r>
              <a:rPr lang="es-ES" dirty="0"/>
              <a:t>Juan 5:27</a:t>
            </a:r>
          </a:p>
          <a:p>
            <a:pPr lvl="1"/>
            <a:r>
              <a:rPr lang="es-ES" dirty="0"/>
              <a:t>Mateo 25:31</a:t>
            </a:r>
          </a:p>
          <a:p>
            <a:pPr lvl="1"/>
            <a:r>
              <a:rPr lang="es-ES" dirty="0"/>
              <a:t>Romanos 2:16</a:t>
            </a:r>
          </a:p>
          <a:p>
            <a:r>
              <a:rPr lang="es-ES" dirty="0"/>
              <a:t>La prueba de esto se encuentra en la resurrección</a:t>
            </a:r>
          </a:p>
          <a:p>
            <a:pPr lvl="1"/>
            <a:r>
              <a:rPr lang="es-ES" dirty="0"/>
              <a:t>La prueba de que Él será el juez</a:t>
            </a:r>
          </a:p>
          <a:p>
            <a:pPr lvl="1"/>
            <a:r>
              <a:rPr lang="es-ES" dirty="0" smtClean="0"/>
              <a:t>La </a:t>
            </a:r>
            <a:r>
              <a:rPr lang="es-ES" dirty="0"/>
              <a:t>prueba de que seremos resucitados </a:t>
            </a:r>
            <a:r>
              <a:rPr lang="es-ES" dirty="0" smtClean="0"/>
              <a:t>ser juzgados</a:t>
            </a:r>
            <a:endParaRPr lang="es-ES" dirty="0"/>
          </a:p>
          <a:p>
            <a:endParaRPr lang="en-US" dirty="0" smtClean="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267684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500"/>
                                        <p:tgtEl>
                                          <p:spTgt spid="3">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13" end="13"/>
                                            </p:txEl>
                                          </p:spTgt>
                                        </p:tgtEl>
                                        <p:attrNameLst>
                                          <p:attrName>style.visibility</p:attrName>
                                        </p:attrNameLst>
                                      </p:cBhvr>
                                      <p:to>
                                        <p:strVal val="visible"/>
                                      </p:to>
                                    </p:set>
                                    <p:animEffect transition="in" filter="fade">
                                      <p:cBhvr>
                                        <p:cTn id="50"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5267" y="1"/>
            <a:ext cx="5886734" cy="1690688"/>
          </a:xfrm>
        </p:spPr>
        <p:txBody>
          <a:bodyPr>
            <a:normAutofit/>
          </a:bodyPr>
          <a:lstStyle/>
          <a:p>
            <a:pPr algn="ctr"/>
            <a:r>
              <a:rPr lang="en-US" sz="9600" dirty="0" smtClean="0"/>
              <a:t>Reacciones</a:t>
            </a:r>
            <a:endParaRPr lang="en-US" sz="9600" dirty="0"/>
          </a:p>
        </p:txBody>
      </p:sp>
      <p:sp>
        <p:nvSpPr>
          <p:cNvPr id="3" name="Content Placeholder 2"/>
          <p:cNvSpPr>
            <a:spLocks noGrp="1"/>
          </p:cNvSpPr>
          <p:nvPr>
            <p:ph idx="1"/>
          </p:nvPr>
        </p:nvSpPr>
        <p:spPr>
          <a:xfrm>
            <a:off x="138023" y="1466492"/>
            <a:ext cx="12053977" cy="5391508"/>
          </a:xfrm>
        </p:spPr>
        <p:txBody>
          <a:bodyPr>
            <a:normAutofit fontScale="92500" lnSpcReduction="20000"/>
          </a:bodyPr>
          <a:lstStyle/>
          <a:p>
            <a:r>
              <a:rPr lang="es-ES" dirty="0"/>
              <a:t>Para los griegos el cuerpo era una prisión de la que esperaban con interés </a:t>
            </a:r>
            <a:r>
              <a:rPr lang="es-ES" dirty="0" smtClean="0"/>
              <a:t>ser arrojados</a:t>
            </a:r>
          </a:p>
          <a:p>
            <a:pPr lvl="1"/>
            <a:r>
              <a:rPr lang="es-ES" dirty="0" smtClean="0"/>
              <a:t>La resurrección del cuerpo era extraño para ellos</a:t>
            </a:r>
          </a:p>
          <a:p>
            <a:r>
              <a:rPr lang="es-ES" dirty="0" smtClean="0"/>
              <a:t>Otros </a:t>
            </a:r>
            <a:r>
              <a:rPr lang="es-ES" dirty="0"/>
              <a:t>escucharon </a:t>
            </a:r>
            <a:r>
              <a:rPr lang="es-ES" dirty="0" smtClean="0"/>
              <a:t>poco </a:t>
            </a:r>
            <a:r>
              <a:rPr lang="es-ES" dirty="0"/>
              <a:t>más</a:t>
            </a:r>
          </a:p>
          <a:p>
            <a:pPr lvl="1"/>
            <a:r>
              <a:rPr lang="es-ES" dirty="0"/>
              <a:t>Tal vez ellos estaban siendo educados</a:t>
            </a:r>
          </a:p>
          <a:p>
            <a:r>
              <a:rPr lang="es-ES" dirty="0"/>
              <a:t>Estos son dos ejemplos clásicos de cómo las personas reaccionan mal al Evangelio</a:t>
            </a:r>
          </a:p>
          <a:p>
            <a:pPr lvl="1"/>
            <a:r>
              <a:rPr lang="es-ES" dirty="0"/>
              <a:t>Algunos tratan de ignorar el Evangelio por </a:t>
            </a:r>
            <a:r>
              <a:rPr lang="es-ES" dirty="0" smtClean="0"/>
              <a:t>ridiculizar al </a:t>
            </a:r>
            <a:r>
              <a:rPr lang="es-ES" dirty="0"/>
              <a:t>mensajero</a:t>
            </a:r>
          </a:p>
          <a:p>
            <a:pPr lvl="1"/>
            <a:r>
              <a:rPr lang="es-ES" dirty="0"/>
              <a:t>Otros tratan de convencerse a sí mismos de que </a:t>
            </a:r>
            <a:r>
              <a:rPr lang="es-ES" dirty="0" smtClean="0"/>
              <a:t>no es tiempo</a:t>
            </a:r>
            <a:endParaRPr lang="es-ES" dirty="0"/>
          </a:p>
          <a:p>
            <a:r>
              <a:rPr lang="es-ES" dirty="0"/>
              <a:t>Algunas clave para el Señor </a:t>
            </a:r>
            <a:r>
              <a:rPr lang="es-ES" dirty="0" smtClean="0"/>
              <a:t>ya creído</a:t>
            </a:r>
          </a:p>
          <a:p>
            <a:pPr lvl="1"/>
            <a:r>
              <a:rPr lang="es-ES" dirty="0" smtClean="0"/>
              <a:t>Esto no fue un fracaso, Pablo convierte realmente a uno de los jueces que le oían</a:t>
            </a:r>
          </a:p>
          <a:p>
            <a:pPr lvl="2"/>
            <a:r>
              <a:rPr lang="es-ES" dirty="0" smtClean="0"/>
              <a:t>Un Areopagita </a:t>
            </a:r>
            <a:r>
              <a:rPr lang="es-ES" dirty="0"/>
              <a:t>era un alto magistrado (uno de los doce) y tuvo que ser mayor de 60 años.</a:t>
            </a:r>
          </a:p>
          <a:p>
            <a:pPr lvl="3"/>
            <a:r>
              <a:rPr lang="es-ES" dirty="0"/>
              <a:t>Eusebio dice que él era más adelante un obispo de la iglesia y </a:t>
            </a:r>
            <a:r>
              <a:rPr lang="es-ES" dirty="0" smtClean="0"/>
              <a:t>fue martirizado</a:t>
            </a:r>
            <a:endParaRPr lang="es-ES" dirty="0"/>
          </a:p>
          <a:p>
            <a:pPr lvl="1"/>
            <a:r>
              <a:rPr lang="es-ES" dirty="0"/>
              <a:t>Cuando el evangelio es predicado el único fracaso es a aquellos que se niegan a responder</a:t>
            </a:r>
          </a:p>
          <a:p>
            <a:pPr lvl="2"/>
            <a:r>
              <a:rPr lang="es-ES" dirty="0"/>
              <a:t>Nunca oímos hablar de una iglesia en Atenas</a:t>
            </a:r>
          </a:p>
          <a:p>
            <a:pPr lvl="3"/>
            <a:r>
              <a:rPr lang="es-ES" dirty="0"/>
              <a:t>Nunca oímos hablar de una en </a:t>
            </a:r>
            <a:r>
              <a:rPr lang="es-ES" dirty="0" err="1"/>
              <a:t>Berea</a:t>
            </a:r>
            <a:r>
              <a:rPr lang="es-ES" dirty="0"/>
              <a:t> </a:t>
            </a:r>
            <a:r>
              <a:rPr lang="es-ES" dirty="0" smtClean="0"/>
              <a:t>tampoco</a:t>
            </a:r>
            <a:endParaRPr lang="es-ES" dirty="0"/>
          </a:p>
          <a:p>
            <a:pPr lvl="2"/>
            <a:r>
              <a:rPr lang="es-ES" dirty="0"/>
              <a:t>Sabemos que había una iglesia en Atenas después</a:t>
            </a:r>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408755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fade">
                                      <p:cBhvr>
                                        <p:cTn id="49" dur="500"/>
                                        <p:tgtEl>
                                          <p:spTgt spid="3">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fade">
                                      <p:cBhvr>
                                        <p:cTn id="52" dur="500"/>
                                        <p:tgtEl>
                                          <p:spTgt spid="3">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fade">
                                      <p:cBhvr>
                                        <p:cTn id="55"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224480" cy="6858000"/>
          </a:xfrm>
          <a:prstGeom prst="rect">
            <a:avLst/>
          </a:prstGeom>
        </p:spPr>
      </p:pic>
      <p:sp>
        <p:nvSpPr>
          <p:cNvPr id="2" name="Rectangle 1"/>
          <p:cNvSpPr/>
          <p:nvPr/>
        </p:nvSpPr>
        <p:spPr>
          <a:xfrm>
            <a:off x="4903430" y="3244334"/>
            <a:ext cx="2385140" cy="369332"/>
          </a:xfrm>
          <a:prstGeom prst="rect">
            <a:avLst/>
          </a:prstGeom>
        </p:spPr>
        <p:txBody>
          <a:bodyPr wrap="none">
            <a:spAutoFit/>
          </a:bodyPr>
          <a:lstStyle/>
          <a:p>
            <a:r>
              <a:rPr lang="en-US" dirty="0"/>
              <a:t>AL DIOS NO CONOCIDO</a:t>
            </a:r>
          </a:p>
        </p:txBody>
      </p:sp>
      <p:pic>
        <p:nvPicPr>
          <p:cNvPr id="5" name="Picture 4"/>
          <p:cNvPicPr>
            <a:picLocks noChangeAspect="1"/>
          </p:cNvPicPr>
          <p:nvPr/>
        </p:nvPicPr>
        <p:blipFill>
          <a:blip r:embed="rId4"/>
          <a:stretch>
            <a:fillRect/>
          </a:stretch>
        </p:blipFill>
        <p:spPr>
          <a:xfrm>
            <a:off x="4235720" y="3025351"/>
            <a:ext cx="7254869" cy="1176630"/>
          </a:xfrm>
          <a:prstGeom prst="rect">
            <a:avLst/>
          </a:prstGeom>
        </p:spPr>
      </p:pic>
      <p:sp>
        <p:nvSpPr>
          <p:cNvPr id="6" name="Rectangle 5"/>
          <p:cNvSpPr/>
          <p:nvPr/>
        </p:nvSpPr>
        <p:spPr>
          <a:xfrm>
            <a:off x="8973641" y="866344"/>
            <a:ext cx="1879040" cy="646331"/>
          </a:xfrm>
          <a:prstGeom prst="rect">
            <a:avLst/>
          </a:prstGeom>
        </p:spPr>
        <p:txBody>
          <a:bodyPr wrap="none">
            <a:spAutoFit/>
          </a:bodyPr>
          <a:lstStyle/>
          <a:p>
            <a:pPr lvl="0" algn="ctr">
              <a:lnSpc>
                <a:spcPct val="90000"/>
              </a:lnSpc>
              <a:spcBef>
                <a:spcPts val="1000"/>
              </a:spcBef>
            </a:pPr>
            <a:r>
              <a:rPr lang="en-US" sz="4000" dirty="0">
                <a:solidFill>
                  <a:prstClr val="white"/>
                </a:solidFill>
              </a:rPr>
              <a:t>Hech 17</a:t>
            </a:r>
          </a:p>
        </p:txBody>
      </p:sp>
    </p:spTree>
    <p:extLst>
      <p:ext uri="{BB962C8B-B14F-4D97-AF65-F5344CB8AC3E}">
        <p14:creationId xmlns:p14="http://schemas.microsoft.com/office/powerpoint/2010/main" val="2788999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2.bp.blogspot.com/-tbVFin8_9do/Tnc5VQpQQ3I/AAAAAAAAM1w/FM9UzU6AG6Q/s1600/DSC_3680+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6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251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8"/>
            <a:ext cx="12192000" cy="6891208"/>
          </a:xfrm>
          <a:prstGeom prst="rect">
            <a:avLst/>
          </a:prstGeom>
        </p:spPr>
      </p:pic>
    </p:spTree>
    <p:extLst>
      <p:ext uri="{BB962C8B-B14F-4D97-AF65-F5344CB8AC3E}">
        <p14:creationId xmlns:p14="http://schemas.microsoft.com/office/powerpoint/2010/main" val="583067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3882" y="1"/>
            <a:ext cx="4801255" cy="1415142"/>
          </a:xfrm>
        </p:spPr>
        <p:txBody>
          <a:bodyPr>
            <a:normAutofit fontScale="90000"/>
          </a:bodyPr>
          <a:lstStyle/>
          <a:p>
            <a:r>
              <a:rPr lang="en-US" sz="5400" dirty="0" smtClean="0"/>
              <a:t>Un </a:t>
            </a:r>
            <a:r>
              <a:rPr lang="en-US" sz="5400" dirty="0" err="1" smtClean="0"/>
              <a:t>Problema</a:t>
            </a:r>
            <a:r>
              <a:rPr lang="en-US" sz="5400" dirty="0" smtClean="0"/>
              <a:t> </a:t>
            </a:r>
            <a:r>
              <a:rPr lang="en-US" sz="5400" dirty="0" err="1" smtClean="0"/>
              <a:t>Moderno</a:t>
            </a:r>
            <a:endParaRPr lang="en-US" sz="5400" dirty="0"/>
          </a:p>
        </p:txBody>
      </p:sp>
      <p:sp>
        <p:nvSpPr>
          <p:cNvPr id="3" name="Content Placeholder 2"/>
          <p:cNvSpPr>
            <a:spLocks noGrp="1"/>
          </p:cNvSpPr>
          <p:nvPr>
            <p:ph idx="1"/>
          </p:nvPr>
        </p:nvSpPr>
        <p:spPr>
          <a:xfrm>
            <a:off x="517622" y="1624598"/>
            <a:ext cx="11321141" cy="5104975"/>
          </a:xfrm>
        </p:spPr>
        <p:txBody>
          <a:bodyPr>
            <a:normAutofit fontScale="85000" lnSpcReduction="20000"/>
          </a:bodyPr>
          <a:lstStyle/>
          <a:p>
            <a:r>
              <a:rPr lang="es-ES" dirty="0"/>
              <a:t>Esto se hizo común entre los griegos</a:t>
            </a:r>
          </a:p>
          <a:p>
            <a:pPr lvl="1"/>
            <a:r>
              <a:rPr lang="es-ES" dirty="0"/>
              <a:t>Tenían altares a cerca de 30 mil dioses.</a:t>
            </a:r>
          </a:p>
          <a:p>
            <a:pPr lvl="1"/>
            <a:r>
              <a:rPr lang="es-ES" dirty="0"/>
              <a:t>No quisieron omitir un solo no sea que sea la fuente de desastre o plaga.</a:t>
            </a:r>
          </a:p>
          <a:p>
            <a:r>
              <a:rPr lang="es-ES" dirty="0"/>
              <a:t>Muchas personas en nuestra sociedad iluminada "moderna" tratan a Dios de la misma manera.</a:t>
            </a:r>
          </a:p>
          <a:p>
            <a:pPr lvl="1"/>
            <a:r>
              <a:rPr lang="es-ES" dirty="0"/>
              <a:t>"Dios, si existes, si estás allí, nunca </a:t>
            </a:r>
            <a:r>
              <a:rPr lang="es-ES" dirty="0" smtClean="0"/>
              <a:t>he sido </a:t>
            </a:r>
            <a:r>
              <a:rPr lang="es-ES" dirty="0" smtClean="0"/>
              <a:t>persona muy religiosa</a:t>
            </a:r>
            <a:r>
              <a:rPr lang="es-ES" dirty="0"/>
              <a:t>, pero si existes, sólo quiero que sepas que yo creo - si </a:t>
            </a:r>
            <a:r>
              <a:rPr lang="es-ES" dirty="0" smtClean="0"/>
              <a:t>es que estás </a:t>
            </a:r>
            <a:r>
              <a:rPr lang="es-ES" dirty="0"/>
              <a:t>allí".</a:t>
            </a:r>
          </a:p>
          <a:p>
            <a:r>
              <a:rPr lang="es-ES" dirty="0"/>
              <a:t>Un buen número de personas que siempre han profesado la fe en Dios, no por convicción, pero su </a:t>
            </a:r>
            <a:r>
              <a:rPr lang="es-ES" dirty="0" smtClean="0"/>
              <a:t>servicio de boca </a:t>
            </a:r>
            <a:r>
              <a:rPr lang="es-ES" dirty="0"/>
              <a:t>a Dios es más bien una especie de seguro de vida espiritual -</a:t>
            </a:r>
          </a:p>
          <a:p>
            <a:pPr lvl="1"/>
            <a:r>
              <a:rPr lang="es-ES" dirty="0" smtClean="0"/>
              <a:t>"</a:t>
            </a:r>
            <a:r>
              <a:rPr lang="es-ES" dirty="0"/>
              <a:t>Sólo en caso de que Dios realmente existe, quiero </a:t>
            </a:r>
            <a:r>
              <a:rPr lang="es-ES" dirty="0" smtClean="0"/>
              <a:t>asegurarme que conste que  yo creería en </a:t>
            </a:r>
            <a:r>
              <a:rPr lang="es-ES" dirty="0"/>
              <a:t>Él".</a:t>
            </a:r>
          </a:p>
          <a:p>
            <a:r>
              <a:rPr lang="es-ES" dirty="0"/>
              <a:t>Este altar al "Dios desconocido" no </a:t>
            </a:r>
            <a:r>
              <a:rPr lang="es-ES" dirty="0" smtClean="0"/>
              <a:t>le hace acepto a </a:t>
            </a:r>
            <a:r>
              <a:rPr lang="es-ES" dirty="0"/>
              <a:t>Dios.</a:t>
            </a:r>
          </a:p>
          <a:p>
            <a:pPr lvl="1"/>
            <a:r>
              <a:rPr lang="es-ES" dirty="0" smtClean="0"/>
              <a:t>La </a:t>
            </a:r>
            <a:r>
              <a:rPr lang="es-ES" dirty="0"/>
              <a:t>adoración que se ofrece en la ignorancia no es un sustituto de la verdadera adoración.</a:t>
            </a:r>
          </a:p>
          <a:p>
            <a:r>
              <a:rPr lang="es-ES" dirty="0"/>
              <a:t>No podemos decir que las acciones religiosas sinceras de los hindúes, budistas, musulmanes, nativo americano, protestantes o católicos les </a:t>
            </a:r>
            <a:r>
              <a:rPr lang="es-ES" dirty="0" smtClean="0"/>
              <a:t>excusa </a:t>
            </a:r>
            <a:r>
              <a:rPr lang="es-ES" dirty="0"/>
              <a:t>de creer y practicar la verdad.</a:t>
            </a:r>
          </a:p>
          <a:p>
            <a:pPr lvl="1"/>
            <a:endParaRPr lang="en-US" dirty="0" smtClean="0"/>
          </a:p>
          <a:p>
            <a:endParaRPr lang="en-US" dirty="0"/>
          </a:p>
        </p:txBody>
      </p:sp>
      <p:sp>
        <p:nvSpPr>
          <p:cNvPr id="5"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mn-ea"/>
                <a:cs typeface="+mn-cs"/>
              </a:rPr>
              <a:t>Many people in our "modern" enlightened society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r>
              <a:rPr lang="es-MX" sz="2800" dirty="0" smtClean="0">
                <a:solidFill>
                  <a:schemeClr val="bg1"/>
                </a:solidFill>
              </a:rPr>
              <a:t>Descubriendo al </a:t>
            </a:r>
          </a:p>
          <a:p>
            <a:r>
              <a:rPr lang="es-MX" sz="4800" dirty="0" smtClean="0">
                <a:solidFill>
                  <a:schemeClr val="bg1"/>
                </a:solidFill>
              </a:rPr>
              <a:t>Dios no conocido</a:t>
            </a:r>
            <a:endParaRPr lang="en-US" sz="4800" dirty="0">
              <a:solidFill>
                <a:schemeClr val="bg1"/>
              </a:solidFill>
            </a:endParaRPr>
          </a:p>
        </p:txBody>
      </p:sp>
    </p:spTree>
    <p:extLst>
      <p:ext uri="{BB962C8B-B14F-4D97-AF65-F5344CB8AC3E}">
        <p14:creationId xmlns:p14="http://schemas.microsoft.com/office/powerpoint/2010/main" val="619050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600" dirty="0"/>
              <a:t>Un </a:t>
            </a:r>
            <a:r>
              <a:rPr lang="en-US" sz="6600" dirty="0" err="1"/>
              <a:t>testimonio</a:t>
            </a:r>
            <a:r>
              <a:rPr lang="en-US" sz="6600" dirty="0"/>
              <a:t> de la </a:t>
            </a:r>
            <a:r>
              <a:rPr lang="en-US" sz="6600" dirty="0" err="1"/>
              <a:t>Ignorancia</a:t>
            </a:r>
            <a:endParaRPr lang="en-US" sz="6600" dirty="0"/>
          </a:p>
        </p:txBody>
      </p:sp>
      <p:sp>
        <p:nvSpPr>
          <p:cNvPr id="3" name="Content Placeholder 2"/>
          <p:cNvSpPr>
            <a:spLocks noGrp="1"/>
          </p:cNvSpPr>
          <p:nvPr>
            <p:ph idx="1"/>
          </p:nvPr>
        </p:nvSpPr>
        <p:spPr>
          <a:xfrm>
            <a:off x="322729" y="1825625"/>
            <a:ext cx="11618259" cy="4821756"/>
          </a:xfrm>
        </p:spPr>
        <p:txBody>
          <a:bodyPr>
            <a:normAutofit fontScale="77500" lnSpcReduction="20000"/>
          </a:bodyPr>
          <a:lstStyle/>
          <a:p>
            <a:r>
              <a:rPr lang="es-ES" dirty="0"/>
              <a:t>El mismo hecho de que un altar como se había erigido en Atenas era una concesión por los atenienses que ellos no saben toda la verdad.</a:t>
            </a:r>
          </a:p>
          <a:p>
            <a:pPr lvl="1"/>
            <a:r>
              <a:rPr lang="es-ES" dirty="0"/>
              <a:t>La presencia del altar admitió que los atenienses no estaban seguros de si habían encontrado todos los dioses o al Dios verdadero por el momento.</a:t>
            </a:r>
          </a:p>
          <a:p>
            <a:pPr lvl="1"/>
            <a:r>
              <a:rPr lang="es-ES" dirty="0"/>
              <a:t>El altar admitió </a:t>
            </a:r>
            <a:r>
              <a:rPr lang="es-ES" dirty="0" smtClean="0"/>
              <a:t>venidas cortas de sus </a:t>
            </a:r>
            <a:r>
              <a:rPr lang="es-ES" dirty="0"/>
              <a:t>propios sistemas religiosos - porque no había revelado toda la verdad a ellos.</a:t>
            </a:r>
          </a:p>
          <a:p>
            <a:pPr lvl="1"/>
            <a:r>
              <a:rPr lang="es-ES" dirty="0"/>
              <a:t>Sus propios dioses no podían decir si existían otros dioses</a:t>
            </a:r>
          </a:p>
          <a:p>
            <a:r>
              <a:rPr lang="es-ES" dirty="0"/>
              <a:t>Si Pablo estaba explicando algo que ellos admitieron que no sabían </a:t>
            </a:r>
            <a:r>
              <a:rPr lang="es-ES" dirty="0" smtClean="0"/>
              <a:t>no </a:t>
            </a:r>
            <a:r>
              <a:rPr lang="es-ES" dirty="0"/>
              <a:t>podía ser acusado de ser un charlatán </a:t>
            </a:r>
            <a:r>
              <a:rPr lang="es-ES" dirty="0" smtClean="0"/>
              <a:t>(levantador de semilla)</a:t>
            </a:r>
            <a:endParaRPr lang="es-ES" dirty="0"/>
          </a:p>
          <a:p>
            <a:r>
              <a:rPr lang="es-ES" dirty="0"/>
              <a:t>Pablo no podría ser acusado de la introducción de una "nueva religión", pues sólo se les estaba diciendo acerca del Dios que ya habían estado adorando en la ignorancia.</a:t>
            </a:r>
          </a:p>
          <a:p>
            <a:r>
              <a:rPr lang="es-ES" dirty="0"/>
              <a:t>  Pablo no tiene la actitud de denominaciones liberales de la línea principal de que la persona religiosa sincera fuera de </a:t>
            </a:r>
            <a:r>
              <a:rPr lang="es-ES" dirty="0" smtClean="0"/>
              <a:t>Jesucristo.</a:t>
            </a:r>
            <a:endParaRPr lang="es-ES" dirty="0"/>
          </a:p>
          <a:p>
            <a:r>
              <a:rPr lang="es-ES" dirty="0"/>
              <a:t>Pablo no dejó a estas personas en su ignorancia</a:t>
            </a:r>
          </a:p>
          <a:p>
            <a:r>
              <a:rPr lang="es-ES" dirty="0"/>
              <a:t>Pablo no </a:t>
            </a:r>
            <a:r>
              <a:rPr lang="es-ES" dirty="0" smtClean="0"/>
              <a:t>los veía como salvos </a:t>
            </a:r>
            <a:r>
              <a:rPr lang="es-ES" dirty="0"/>
              <a:t>tampoco.</a:t>
            </a:r>
          </a:p>
          <a:p>
            <a:r>
              <a:rPr lang="es-ES" dirty="0"/>
              <a:t>Marcos 16: 15-16</a:t>
            </a:r>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r>
              <a:rPr lang="es-MX" sz="2800" dirty="0" smtClean="0">
                <a:solidFill>
                  <a:schemeClr val="bg1"/>
                </a:solidFill>
              </a:rPr>
              <a:t>Descubriendo al </a:t>
            </a:r>
          </a:p>
          <a:p>
            <a:r>
              <a:rPr lang="es-MX" sz="4800" dirty="0" smtClean="0">
                <a:solidFill>
                  <a:schemeClr val="bg1"/>
                </a:solidFill>
              </a:rPr>
              <a:t>Dios no conocido</a:t>
            </a:r>
            <a:endParaRPr lang="en-US" sz="4800" dirty="0">
              <a:solidFill>
                <a:schemeClr val="bg1"/>
              </a:solidFill>
            </a:endParaRPr>
          </a:p>
        </p:txBody>
      </p:sp>
    </p:spTree>
    <p:extLst>
      <p:ext uri="{BB962C8B-B14F-4D97-AF65-F5344CB8AC3E}">
        <p14:creationId xmlns:p14="http://schemas.microsoft.com/office/powerpoint/2010/main" val="314657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smtClean="0"/>
              <a:t>El Dios Que </a:t>
            </a:r>
            <a:r>
              <a:rPr lang="en-US" sz="6000" dirty="0" err="1" smtClean="0"/>
              <a:t>Hizo</a:t>
            </a:r>
            <a:r>
              <a:rPr lang="en-US" sz="6000" dirty="0" smtClean="0"/>
              <a:t> El </a:t>
            </a:r>
            <a:r>
              <a:rPr lang="en-US" sz="6000" dirty="0" err="1" smtClean="0"/>
              <a:t>Mundo</a:t>
            </a:r>
            <a:endParaRPr lang="en-US" sz="6000" dirty="0"/>
          </a:p>
        </p:txBody>
      </p:sp>
      <p:sp>
        <p:nvSpPr>
          <p:cNvPr id="3" name="Content Placeholder 2"/>
          <p:cNvSpPr>
            <a:spLocks noGrp="1"/>
          </p:cNvSpPr>
          <p:nvPr>
            <p:ph idx="1"/>
          </p:nvPr>
        </p:nvSpPr>
        <p:spPr>
          <a:xfrm>
            <a:off x="391886" y="1458686"/>
            <a:ext cx="11408228" cy="5191496"/>
          </a:xfrm>
        </p:spPr>
        <p:txBody>
          <a:bodyPr>
            <a:normAutofit/>
          </a:bodyPr>
          <a:lstStyle/>
          <a:p>
            <a:pPr lvl="0"/>
            <a:r>
              <a:rPr lang="es-ES" sz="2600" dirty="0">
                <a:solidFill>
                  <a:prstClr val="white"/>
                </a:solidFill>
              </a:rPr>
              <a:t>Dios (singular) es el Creador del Universo</a:t>
            </a:r>
          </a:p>
          <a:p>
            <a:pPr lvl="1"/>
            <a:r>
              <a:rPr lang="es-ES" sz="2200" dirty="0">
                <a:solidFill>
                  <a:prstClr val="white"/>
                </a:solidFill>
              </a:rPr>
              <a:t>No es un dios de las montañas al mar, bosque, o el cielo</a:t>
            </a:r>
          </a:p>
          <a:p>
            <a:pPr lvl="1"/>
            <a:r>
              <a:rPr lang="es-ES" sz="2200" dirty="0">
                <a:solidFill>
                  <a:prstClr val="white"/>
                </a:solidFill>
              </a:rPr>
              <a:t>Dios es separable del mundo que contradiciendo los estoicos, el budismo, el hinduismo</a:t>
            </a:r>
          </a:p>
          <a:p>
            <a:pPr lvl="2"/>
            <a:r>
              <a:rPr lang="es-ES" sz="1900" dirty="0">
                <a:solidFill>
                  <a:prstClr val="white"/>
                </a:solidFill>
              </a:rPr>
              <a:t>"Dios es el árbol, roca, soy dios"</a:t>
            </a:r>
          </a:p>
          <a:p>
            <a:pPr lvl="2"/>
            <a:r>
              <a:rPr lang="es-ES" sz="1900" dirty="0">
                <a:solidFill>
                  <a:prstClr val="white"/>
                </a:solidFill>
              </a:rPr>
              <a:t>Dios está separado de su creación</a:t>
            </a:r>
          </a:p>
          <a:p>
            <a:pPr lvl="1"/>
            <a:r>
              <a:rPr lang="es-ES" sz="2200" dirty="0">
                <a:solidFill>
                  <a:prstClr val="white"/>
                </a:solidFill>
              </a:rPr>
              <a:t>La materia no es eterna</a:t>
            </a:r>
          </a:p>
          <a:p>
            <a:pPr lvl="2"/>
            <a:r>
              <a:rPr lang="es-ES" sz="1900" dirty="0">
                <a:solidFill>
                  <a:prstClr val="white"/>
                </a:solidFill>
              </a:rPr>
              <a:t>Tuvo un comienzo (Dios la hizo)</a:t>
            </a:r>
          </a:p>
          <a:p>
            <a:pPr lvl="2"/>
            <a:r>
              <a:rPr lang="es-ES" sz="1900" dirty="0">
                <a:solidFill>
                  <a:prstClr val="white"/>
                </a:solidFill>
              </a:rPr>
              <a:t>Contará con un fin</a:t>
            </a:r>
          </a:p>
          <a:p>
            <a:pPr lvl="3"/>
            <a:r>
              <a:rPr lang="es-ES" sz="1700" dirty="0">
                <a:solidFill>
                  <a:prstClr val="white"/>
                </a:solidFill>
              </a:rPr>
              <a:t>2 Pedro 3: 10-12</a:t>
            </a:r>
          </a:p>
          <a:p>
            <a:pPr lvl="3"/>
            <a:r>
              <a:rPr lang="es-ES" sz="1700" dirty="0">
                <a:solidFill>
                  <a:prstClr val="white"/>
                </a:solidFill>
              </a:rPr>
              <a:t>Hebreos 1: 10-12</a:t>
            </a:r>
          </a:p>
          <a:p>
            <a:pPr lvl="0"/>
            <a:r>
              <a:rPr lang="es-ES" sz="2600" dirty="0">
                <a:solidFill>
                  <a:prstClr val="white"/>
                </a:solidFill>
              </a:rPr>
              <a:t>Él no sólo creó el mundo, sino "Todas las cosas de Ahí"</a:t>
            </a:r>
          </a:p>
          <a:p>
            <a:pPr lvl="1"/>
            <a:r>
              <a:rPr lang="es-ES" sz="2200" dirty="0">
                <a:solidFill>
                  <a:prstClr val="white"/>
                </a:solidFill>
              </a:rPr>
              <a:t>Negando uno de los conceptos de la evolución teísta</a:t>
            </a:r>
          </a:p>
          <a:p>
            <a:pPr lvl="1"/>
            <a:r>
              <a:rPr lang="es-ES" sz="2200" dirty="0">
                <a:solidFill>
                  <a:prstClr val="white"/>
                </a:solidFill>
              </a:rPr>
              <a:t>Jesús creía que Dios había "creado" el primer hombre y la mujer</a:t>
            </a:r>
          </a:p>
          <a:p>
            <a:pPr lvl="2"/>
            <a:r>
              <a:rPr lang="es-ES" sz="1900" dirty="0">
                <a:solidFill>
                  <a:prstClr val="white"/>
                </a:solidFill>
              </a:rPr>
              <a:t>Mateo 19: </a:t>
            </a:r>
            <a:r>
              <a:rPr lang="es-ES" sz="1900" dirty="0" smtClean="0">
                <a:solidFill>
                  <a:prstClr val="white"/>
                </a:solidFill>
              </a:rPr>
              <a:t>4</a:t>
            </a:r>
            <a:endParaRPr lang="en-US"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r>
              <a:rPr lang="es-MX" sz="2800" dirty="0" smtClean="0">
                <a:solidFill>
                  <a:schemeClr val="bg1"/>
                </a:solidFill>
              </a:rPr>
              <a:t>Descubriendo al </a:t>
            </a:r>
          </a:p>
          <a:p>
            <a:r>
              <a:rPr lang="es-MX" sz="4800" dirty="0" smtClean="0">
                <a:solidFill>
                  <a:schemeClr val="bg1"/>
                </a:solidFill>
              </a:rPr>
              <a:t>Dios no conocido</a:t>
            </a:r>
            <a:endParaRPr lang="en-US" sz="4800" dirty="0">
              <a:solidFill>
                <a:schemeClr val="bg1"/>
              </a:solidFill>
            </a:endParaRPr>
          </a:p>
        </p:txBody>
      </p:sp>
    </p:spTree>
    <p:extLst>
      <p:ext uri="{BB962C8B-B14F-4D97-AF65-F5344CB8AC3E}">
        <p14:creationId xmlns:p14="http://schemas.microsoft.com/office/powerpoint/2010/main" val="424052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500"/>
                                        <p:tgtEl>
                                          <p:spTgt spid="3">
                                            <p:txEl>
                                              <p:pRg st="10" end="1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500"/>
                                        <p:tgtEl>
                                          <p:spTgt spid="3">
                                            <p:txEl>
                                              <p:pRg st="11" end="1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fade">
                                      <p:cBhvr>
                                        <p:cTn id="45" dur="500"/>
                                        <p:tgtEl>
                                          <p:spTgt spid="3">
                                            <p:txEl>
                                              <p:pRg st="12" end="12"/>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
                                            <p:txEl>
                                              <p:pRg st="13" end="13"/>
                                            </p:txEl>
                                          </p:spTgt>
                                        </p:tgtEl>
                                        <p:attrNameLst>
                                          <p:attrName>style.visibility</p:attrName>
                                        </p:attrNameLst>
                                      </p:cBhvr>
                                      <p:to>
                                        <p:strVal val="visible"/>
                                      </p:to>
                                    </p:set>
                                    <p:animEffect transition="in" filter="fade">
                                      <p:cBhvr>
                                        <p:cTn id="48"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a:solidFill>
                  <a:prstClr val="black"/>
                </a:solidFill>
              </a:rPr>
              <a:t>El Dios Que </a:t>
            </a:r>
            <a:r>
              <a:rPr lang="en-US" sz="6000" dirty="0" err="1">
                <a:solidFill>
                  <a:prstClr val="black"/>
                </a:solidFill>
              </a:rPr>
              <a:t>Hizo</a:t>
            </a:r>
            <a:r>
              <a:rPr lang="en-US" sz="6000" dirty="0">
                <a:solidFill>
                  <a:prstClr val="black"/>
                </a:solidFill>
              </a:rPr>
              <a:t> El </a:t>
            </a:r>
            <a:r>
              <a:rPr lang="en-US" sz="6000" dirty="0" err="1">
                <a:solidFill>
                  <a:prstClr val="black"/>
                </a:solidFill>
              </a:rPr>
              <a:t>Mundo</a:t>
            </a:r>
            <a:endParaRPr lang="en-US" sz="6000" dirty="0"/>
          </a:p>
        </p:txBody>
      </p:sp>
      <p:sp>
        <p:nvSpPr>
          <p:cNvPr id="3" name="Content Placeholder 2"/>
          <p:cNvSpPr>
            <a:spLocks noGrp="1"/>
          </p:cNvSpPr>
          <p:nvPr>
            <p:ph idx="1"/>
          </p:nvPr>
        </p:nvSpPr>
        <p:spPr>
          <a:xfrm>
            <a:off x="391886" y="1458686"/>
            <a:ext cx="11408228" cy="5399314"/>
          </a:xfrm>
        </p:spPr>
        <p:txBody>
          <a:bodyPr>
            <a:normAutofit lnSpcReduction="10000"/>
          </a:bodyPr>
          <a:lstStyle/>
          <a:p>
            <a:r>
              <a:rPr lang="es-ES" sz="3200" dirty="0"/>
              <a:t>Dios (singular) es el Creador del Universo</a:t>
            </a:r>
          </a:p>
          <a:p>
            <a:pPr lvl="1"/>
            <a:r>
              <a:rPr lang="es-ES" sz="2800" dirty="0"/>
              <a:t>Él no sólo creó el mundo, </a:t>
            </a:r>
            <a:r>
              <a:rPr lang="es-ES" sz="2800" dirty="0" smtClean="0"/>
              <a:t>sino </a:t>
            </a:r>
            <a:r>
              <a:rPr lang="es-ES" sz="2800" dirty="0"/>
              <a:t>"Todas las </a:t>
            </a:r>
            <a:r>
              <a:rPr lang="es-ES" sz="2800" dirty="0" smtClean="0"/>
              <a:t>cosas de </a:t>
            </a:r>
            <a:r>
              <a:rPr lang="es-ES" sz="2800" dirty="0"/>
              <a:t>Ahí"</a:t>
            </a:r>
          </a:p>
          <a:p>
            <a:pPr lvl="1"/>
            <a:r>
              <a:rPr lang="es-ES" sz="2800" dirty="0"/>
              <a:t>"Él" no es una fuerza impersonal </a:t>
            </a:r>
            <a:r>
              <a:rPr lang="es-ES" sz="2800" dirty="0" smtClean="0"/>
              <a:t>femenina.</a:t>
            </a:r>
            <a:endParaRPr lang="es-ES" sz="2800" dirty="0"/>
          </a:p>
          <a:p>
            <a:r>
              <a:rPr lang="es-ES" sz="3200" dirty="0"/>
              <a:t>Él es Señor del cielo y de la tierra, no como los estoicos que creían que las </a:t>
            </a:r>
            <a:r>
              <a:rPr lang="es-ES" sz="3200" dirty="0" smtClean="0"/>
              <a:t>hadas </a:t>
            </a:r>
            <a:r>
              <a:rPr lang="es-ES" sz="3200" dirty="0"/>
              <a:t>controlan todo</a:t>
            </a:r>
          </a:p>
          <a:p>
            <a:r>
              <a:rPr lang="es-ES" sz="3200" dirty="0"/>
              <a:t>No habita en templos hechos por manos</a:t>
            </a:r>
          </a:p>
          <a:p>
            <a:r>
              <a:rPr lang="es-ES" sz="3200" dirty="0"/>
              <a:t>Pablo no </a:t>
            </a:r>
            <a:r>
              <a:rPr lang="es-ES" sz="3200" dirty="0" smtClean="0"/>
              <a:t>se acomodaba </a:t>
            </a:r>
            <a:r>
              <a:rPr lang="es-ES" sz="3200" dirty="0"/>
              <a:t>a la gente</a:t>
            </a:r>
          </a:p>
          <a:p>
            <a:r>
              <a:rPr lang="es-ES" sz="3200" dirty="0"/>
              <a:t>Estaba a la vista del Partenón, el orgullo y la gloria de los atenienses</a:t>
            </a:r>
          </a:p>
          <a:p>
            <a:r>
              <a:rPr lang="es-ES" sz="3200" dirty="0"/>
              <a:t>Cualquier intento de limitar o localizar a Dios </a:t>
            </a:r>
            <a:r>
              <a:rPr lang="es-ES" sz="3200" dirty="0" smtClean="0"/>
              <a:t>encarcelándolo </a:t>
            </a:r>
            <a:r>
              <a:rPr lang="es-ES" sz="3200" dirty="0"/>
              <a:t>en un edificio es una tontería</a:t>
            </a:r>
            <a:endParaRPr lang="en-US" sz="2000"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r>
              <a:rPr lang="es-MX" sz="2800" dirty="0" smtClean="0">
                <a:solidFill>
                  <a:schemeClr val="bg1"/>
                </a:solidFill>
              </a:rPr>
              <a:t>Descubriendo al </a:t>
            </a:r>
          </a:p>
          <a:p>
            <a:r>
              <a:rPr lang="es-MX" sz="4800" dirty="0" smtClean="0">
                <a:solidFill>
                  <a:schemeClr val="bg1"/>
                </a:solidFill>
              </a:rPr>
              <a:t>Dios no conocido</a:t>
            </a:r>
            <a:endParaRPr lang="en-US" sz="4800" dirty="0">
              <a:solidFill>
                <a:schemeClr val="bg1"/>
              </a:solidFill>
            </a:endParaRPr>
          </a:p>
        </p:txBody>
      </p:sp>
    </p:spTree>
    <p:extLst>
      <p:ext uri="{BB962C8B-B14F-4D97-AF65-F5344CB8AC3E}">
        <p14:creationId xmlns:p14="http://schemas.microsoft.com/office/powerpoint/2010/main" val="312755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7200" dirty="0" smtClean="0"/>
              <a:t>Dios No Necesita Nada</a:t>
            </a:r>
            <a:endParaRPr lang="es-MX" sz="7200" dirty="0"/>
          </a:p>
        </p:txBody>
      </p:sp>
      <p:sp>
        <p:nvSpPr>
          <p:cNvPr id="3" name="Content Placeholder 2"/>
          <p:cNvSpPr>
            <a:spLocks noGrp="1"/>
          </p:cNvSpPr>
          <p:nvPr>
            <p:ph idx="1"/>
          </p:nvPr>
        </p:nvSpPr>
        <p:spPr/>
        <p:txBody>
          <a:bodyPr>
            <a:noAutofit/>
          </a:bodyPr>
          <a:lstStyle/>
          <a:p>
            <a:r>
              <a:rPr lang="es-ES" sz="3200" dirty="0"/>
              <a:t>Pablo no está diciendo que Dios no quiere que los hombres le </a:t>
            </a:r>
            <a:r>
              <a:rPr lang="es-ES" sz="3200" dirty="0" smtClean="0"/>
              <a:t>sirvan</a:t>
            </a:r>
            <a:endParaRPr lang="es-ES" sz="3200" dirty="0"/>
          </a:p>
          <a:p>
            <a:pPr lvl="1"/>
            <a:r>
              <a:rPr lang="es-ES" sz="2800" dirty="0"/>
              <a:t>Gálatas 2:20</a:t>
            </a:r>
          </a:p>
          <a:p>
            <a:r>
              <a:rPr lang="es-ES" sz="3200" dirty="0"/>
              <a:t>Dios no </a:t>
            </a:r>
            <a:r>
              <a:rPr lang="es-ES" sz="3200" dirty="0" smtClean="0"/>
              <a:t>es dependiente</a:t>
            </a:r>
            <a:endParaRPr lang="es-ES" sz="3200" dirty="0"/>
          </a:p>
          <a:p>
            <a:pPr lvl="1"/>
            <a:r>
              <a:rPr lang="es-ES" sz="2800" dirty="0"/>
              <a:t>Él no puede ser domesticado con nuestro servicio</a:t>
            </a:r>
          </a:p>
          <a:p>
            <a:pPr lvl="1"/>
            <a:r>
              <a:rPr lang="es-ES" sz="2800" dirty="0"/>
              <a:t>Él no depende de nuestra fidelidad por su significado y felicidad</a:t>
            </a:r>
          </a:p>
          <a:p>
            <a:pPr lvl="2"/>
            <a:r>
              <a:rPr lang="es-ES" dirty="0"/>
              <a:t>Proverbios 50: 7-13</a:t>
            </a:r>
          </a:p>
          <a:p>
            <a:r>
              <a:rPr lang="es-ES" sz="3200" dirty="0"/>
              <a:t>Dios es eterno, porque Él es autosuficiente y auto-existente</a:t>
            </a:r>
          </a:p>
          <a:p>
            <a:pPr lvl="1"/>
            <a:r>
              <a:rPr lang="es-ES" sz="2800" dirty="0"/>
              <a:t>Él no sólo da vida, pero Él permite y sostiene la vida</a:t>
            </a:r>
          </a:p>
          <a:p>
            <a:pPr lvl="2"/>
            <a:r>
              <a:rPr lang="es-ES" dirty="0"/>
              <a:t>Hechos 14:17</a:t>
            </a:r>
            <a:endParaRPr lang="en-US"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79579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a:t>Dios </a:t>
            </a:r>
            <a:r>
              <a:rPr lang="en-US" sz="6000" dirty="0" err="1"/>
              <a:t>establece</a:t>
            </a:r>
            <a:r>
              <a:rPr lang="en-US" sz="6000" dirty="0"/>
              <a:t> </a:t>
            </a:r>
            <a:r>
              <a:rPr lang="en-US" sz="6000" dirty="0" err="1"/>
              <a:t>los</a:t>
            </a:r>
            <a:r>
              <a:rPr lang="en-US" sz="6000" dirty="0"/>
              <a:t> </a:t>
            </a:r>
            <a:r>
              <a:rPr lang="en-US" sz="6000" dirty="0" err="1"/>
              <a:t>Límites</a:t>
            </a:r>
            <a:endParaRPr lang="en-US" sz="6000" dirty="0"/>
          </a:p>
        </p:txBody>
      </p:sp>
      <p:sp>
        <p:nvSpPr>
          <p:cNvPr id="3" name="Content Placeholder 2"/>
          <p:cNvSpPr>
            <a:spLocks noGrp="1"/>
          </p:cNvSpPr>
          <p:nvPr>
            <p:ph idx="1"/>
          </p:nvPr>
        </p:nvSpPr>
        <p:spPr/>
        <p:txBody>
          <a:bodyPr>
            <a:normAutofit/>
          </a:bodyPr>
          <a:lstStyle/>
          <a:p>
            <a:r>
              <a:rPr lang="es-ES" dirty="0" smtClean="0"/>
              <a:t>Una Contradicción De La Evolución</a:t>
            </a:r>
            <a:endParaRPr lang="es-ES" dirty="0"/>
          </a:p>
          <a:p>
            <a:pPr lvl="1"/>
            <a:r>
              <a:rPr lang="es-ES" dirty="0"/>
              <a:t>Adán fue el primer hombre-1 Corintios 15:45</a:t>
            </a:r>
          </a:p>
          <a:p>
            <a:pPr lvl="1"/>
            <a:r>
              <a:rPr lang="es-ES" dirty="0"/>
              <a:t>Se necesita mucho valor </a:t>
            </a:r>
            <a:r>
              <a:rPr lang="es-ES" dirty="0" smtClean="0"/>
              <a:t>afirmar </a:t>
            </a:r>
            <a:r>
              <a:rPr lang="es-ES" dirty="0"/>
              <a:t>que los primeros capítulos del Génesis son </a:t>
            </a:r>
            <a:r>
              <a:rPr lang="es-ES" dirty="0" smtClean="0"/>
              <a:t>mito</a:t>
            </a:r>
            <a:endParaRPr lang="es-ES" dirty="0"/>
          </a:p>
          <a:p>
            <a:r>
              <a:rPr lang="es-ES" dirty="0"/>
              <a:t>Todas las Naciones</a:t>
            </a:r>
          </a:p>
          <a:p>
            <a:pPr lvl="1"/>
            <a:r>
              <a:rPr lang="es-ES" dirty="0"/>
              <a:t>¡Qué golpe para el orgullo nacional</a:t>
            </a:r>
          </a:p>
          <a:p>
            <a:pPr lvl="1"/>
            <a:r>
              <a:rPr lang="es-ES" dirty="0" smtClean="0"/>
              <a:t>Ninguna carrera </a:t>
            </a:r>
            <a:r>
              <a:rPr lang="es-ES" dirty="0"/>
              <a:t>es moralmente superior</a:t>
            </a:r>
          </a:p>
          <a:p>
            <a:pPr lvl="1"/>
            <a:r>
              <a:rPr lang="es-ES" dirty="0"/>
              <a:t>Los griegos no eran superiores</a:t>
            </a:r>
          </a:p>
          <a:p>
            <a:r>
              <a:rPr lang="es-ES" dirty="0"/>
              <a:t>Determinado sus solemnidades</a:t>
            </a:r>
          </a:p>
          <a:p>
            <a:pPr lvl="1"/>
            <a:r>
              <a:rPr lang="es-ES" dirty="0"/>
              <a:t>La historia y la geografía o todas las naciones están bajo su control</a:t>
            </a:r>
            <a:endParaRPr lang="en-US" dirty="0"/>
          </a:p>
        </p:txBody>
      </p:sp>
      <p:sp>
        <p:nvSpPr>
          <p:cNvPr id="4" name="TextBox 3"/>
          <p:cNvSpPr txBox="1"/>
          <p:nvPr/>
        </p:nvSpPr>
        <p:spPr>
          <a:xfrm>
            <a:off x="0" y="0"/>
            <a:ext cx="6508377" cy="1261884"/>
          </a:xfrm>
          <a:prstGeom prst="rect">
            <a:avLst/>
          </a:prstGeom>
          <a:solidFill>
            <a:srgbClr val="473319"/>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smtClean="0">
                <a:ln>
                  <a:noFill/>
                </a:ln>
                <a:solidFill>
                  <a:schemeClr val="bg1"/>
                </a:solidFill>
                <a:effectLst/>
                <a:uLnTx/>
                <a:uFillTx/>
              </a:rPr>
              <a:t>Descubriendo al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4800" b="0" i="0" u="none" strike="noStrike" kern="0" cap="none" spc="0" normalizeH="0" baseline="0" noProof="0" dirty="0" smtClean="0">
                <a:ln>
                  <a:noFill/>
                </a:ln>
                <a:solidFill>
                  <a:schemeClr val="bg1"/>
                </a:solidFill>
                <a:effectLst/>
                <a:uLnTx/>
                <a:uFillTx/>
              </a:rPr>
              <a:t>Dios no conocido</a:t>
            </a:r>
            <a:endParaRPr kumimoji="0" lang="en-US" sz="4800" b="0"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199116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TotalTime>
  <Words>4885</Words>
  <Application>Microsoft Office PowerPoint</Application>
  <PresentationFormat>Widescreen</PresentationFormat>
  <Paragraphs>372</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Baskerville Old Face</vt:lpstr>
      <vt:lpstr>Calibri</vt:lpstr>
      <vt:lpstr>Calibri Light</vt:lpstr>
      <vt:lpstr>Georgia</vt:lpstr>
      <vt:lpstr>Office Theme</vt:lpstr>
      <vt:lpstr>PowerPoint Presentation</vt:lpstr>
      <vt:lpstr>PowerPoint Presentation</vt:lpstr>
      <vt:lpstr>PowerPoint Presentation</vt:lpstr>
      <vt:lpstr>Un Problema Moderno</vt:lpstr>
      <vt:lpstr>Un testimonio de la Ignorancia</vt:lpstr>
      <vt:lpstr>El Dios Que Hizo El Mundo</vt:lpstr>
      <vt:lpstr>El Dios Que Hizo El Mundo</vt:lpstr>
      <vt:lpstr>Dios No Necesita Nada</vt:lpstr>
      <vt:lpstr>Dios establece los Límites</vt:lpstr>
      <vt:lpstr>Dios Está Cerca</vt:lpstr>
      <vt:lpstr>Dios Está Cerca</vt:lpstr>
      <vt:lpstr>Dios no está confinado en límites Que Hagamos</vt:lpstr>
      <vt:lpstr>Dios Demanda</vt:lpstr>
      <vt:lpstr>Dios Demanda</vt:lpstr>
      <vt:lpstr>Reacciones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Welch</dc:creator>
  <cp:lastModifiedBy>ADMINISTRADOR MTZ</cp:lastModifiedBy>
  <cp:revision>44</cp:revision>
  <cp:lastPrinted>2016-01-09T21:16:11Z</cp:lastPrinted>
  <dcterms:created xsi:type="dcterms:W3CDTF">2016-01-09T16:07:50Z</dcterms:created>
  <dcterms:modified xsi:type="dcterms:W3CDTF">2016-01-10T05:54:37Z</dcterms:modified>
</cp:coreProperties>
</file>