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41" autoAdjust="0"/>
    <p:restoredTop sz="77733" autoAdjust="0"/>
  </p:normalViewPr>
  <p:slideViewPr>
    <p:cSldViewPr snapToGrid="0">
      <p:cViewPr varScale="1">
        <p:scale>
          <a:sx n="89" d="100"/>
          <a:sy n="89" d="100"/>
        </p:scale>
        <p:origin x="18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8" d="100"/>
          <a:sy n="48" d="100"/>
        </p:scale>
        <p:origin x="2676" y="-49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3709177-670D-44A4-96EF-DA47B0A0AE3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A75D8D7-DCDF-4E9B-A190-67F948CE05E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615C4F3A-0328-45AA-961E-905658D00C81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F7B059-0686-4BEA-90FC-1304D5BCB81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A933BBE-3266-4759-99D9-DB58E8DD5FD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3C9127A4-E4D9-49C1-B1BA-4EA1A9FF0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374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5378DBB2-6ABB-4655-8753-4B22E0B00C29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AF987D2A-F5C9-4FB4-8802-57029F6E15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5519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400" b="1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400" b="1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400" b="1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400" b="1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400" b="1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987D2A-F5C9-4FB4-8802-57029F6E159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88938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987D2A-F5C9-4FB4-8802-57029F6E159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3167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710248" y="4653417"/>
            <a:ext cx="5681980" cy="356149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987D2A-F5C9-4FB4-8802-57029F6E159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39111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987D2A-F5C9-4FB4-8802-57029F6E159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56576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987D2A-F5C9-4FB4-8802-57029F6E159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2158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endParaRPr lang="en-US" b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987D2A-F5C9-4FB4-8802-57029F6E159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7450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987D2A-F5C9-4FB4-8802-57029F6E159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512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187508-4703-41E2-816C-B3753AF59E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0DC666-9289-44CF-B03A-153BB912EE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4F9FE5-28AA-431B-9B61-DABEB090B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5FA96-9828-4834-9F2A-A8D1E5E52E45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61A9AE-3C2C-49E2-83C8-36C5A1EBD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5CA64C-47E3-4912-8580-EFD3E67B2F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2301A-B948-4EB5-9186-6B29E427C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640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FEC17-52BC-4164-9258-02381DAECF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CC39C1-B5BB-465C-BD99-31CAEC61EC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C7020A-A1F1-4D79-ABA0-A8091CAB36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5FA96-9828-4834-9F2A-A8D1E5E52E45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FEC2E2-7A2C-4DDC-9A95-C9C51C550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BE9406-DE04-4CD9-9175-578DC28679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2301A-B948-4EB5-9186-6B29E427C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356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3918D9D-E1CE-408C-80A8-8F6D1D1282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2F4AC95-2B47-4E8A-946E-6E02C50192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D6AB58-4A08-4932-B4D2-E8E0613A6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5FA96-9828-4834-9F2A-A8D1E5E52E45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F6E6E0-FD00-4AB1-85AD-8B9D88B7DE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740E61-DF22-4F29-9694-400872820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2301A-B948-4EB5-9186-6B29E427C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4157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093121-19D8-4F36-A24C-3966112F8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C47244-79B7-45C7-84C0-8E9E331F95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/>
            </a:lvl1pPr>
            <a:lvl2pPr>
              <a:defRPr b="1"/>
            </a:lvl2pPr>
            <a:lvl3pPr>
              <a:defRPr b="1"/>
            </a:lvl3pPr>
            <a:lvl4pPr>
              <a:defRPr b="1"/>
            </a:lvl4pPr>
            <a:lvl5pPr>
              <a:defRPr b="1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5A3206-9085-41B6-B304-C37E9EA870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5FA96-9828-4834-9F2A-A8D1E5E52E45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CAD7DE-25F4-4BB6-9746-1B141829D4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CEA415-40C1-433A-A91D-44BFDD5334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2301A-B948-4EB5-9186-6B29E427C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8453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77B390-965F-4D9E-8F38-53580ED292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9CE241-32E7-4777-BFCD-0210B68434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242D7C-1099-4B69-BD1F-BF46578948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5FA96-9828-4834-9F2A-A8D1E5E52E45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5118A9E-2B79-4ABB-AB3C-216747693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E888BA-1191-40E5-9FFB-5570A3FF7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2301A-B948-4EB5-9186-6B29E427C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878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F1EFF9-0FC3-4C0E-90BA-8834DC3D9B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27194D-E79C-4FEA-B7FD-A18FED525D2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F803A7F-2A43-4E34-ACE6-B138FFC6C2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77B8BB-CE37-4DB8-809A-CCFB09436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5FA96-9828-4834-9F2A-A8D1E5E52E45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086FEB-B5C7-4583-BBC8-2417610AB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EF53D5-E323-4B88-861F-8428ED681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2301A-B948-4EB5-9186-6B29E427C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23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6B055E-857A-49FA-9907-9EA333409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DD69AC-D998-4A29-A3B9-AB3DCFA285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C20AB7-A7B4-4407-B2D7-94F5BE7D74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4076D43-2BE7-48C8-86CD-11CC0E6435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00170C-E8CE-423E-A65D-E0D5354598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CEE14F5-5EB8-461B-A0F3-97EFC47E9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5FA96-9828-4834-9F2A-A8D1E5E52E45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F3241B-3F4D-49CE-ABDD-2915B12C61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BD31C4F-3563-4F02-9FB5-B8EF074EB5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2301A-B948-4EB5-9186-6B29E427C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1597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A5FEB-9706-4A2E-B28D-759C08C5EF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FF38740-B3BE-4758-8493-2CE1594CE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5FA96-9828-4834-9F2A-A8D1E5E52E45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9C64D0-6E67-4989-85CB-61DC78CC6D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7BF951-C85A-43D2-B861-F9378ABE0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2301A-B948-4EB5-9186-6B29E427C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988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A211137-E245-48C0-872F-BEE031DE01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5FA96-9828-4834-9F2A-A8D1E5E52E45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48B6BFC-BB76-4515-BA6E-6FA2A9738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2D468B-8F15-42B8-8EB3-177A5520E4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2301A-B948-4EB5-9186-6B29E427C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782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900D84-E79F-4632-B245-DD03A641B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404A0B-5EF2-4A41-8850-1FE326393A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B22425-3A7A-4F86-8B5B-75207DEA5F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561E71-F767-4916-ACA4-4B1DA9C0E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5FA96-9828-4834-9F2A-A8D1E5E52E45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4694E1-DBAB-4668-B578-7AE3688C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C9A126-AFBE-49F4-84CA-FD23B805B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2301A-B948-4EB5-9186-6B29E427C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15082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D2C5E2-BF2B-4B3C-99E3-31466E2B97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1DD0072-9A01-43F1-B06F-EAD317AABF2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40A332-4E42-4026-80C3-5720B275AF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AF48F9-891E-4F20-B287-31D1658877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5FA96-9828-4834-9F2A-A8D1E5E52E45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102F55-C181-4B9B-BB4A-9AF42B715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816A4B4-32AE-4A85-8862-8A5FB95A6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2301A-B948-4EB5-9186-6B29E427C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544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1E16F7-4389-406E-9042-A9332EA91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D6EEB7-A66A-4A48-8928-246523B93B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24F9D6-55B0-43EA-9788-77496FBEAC5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55FA96-9828-4834-9F2A-A8D1E5E52E45}" type="datetimeFigureOut">
              <a:rPr lang="en-US" smtClean="0"/>
              <a:t>2/28/2018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06FB6D-CE33-4F51-9C38-91F85E9720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1ABCFF-D264-4E1A-A3E5-4E7A82EB6E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D2301A-B948-4EB5-9186-6B29E427C7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9722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duty">
            <a:extLst>
              <a:ext uri="{FF2B5EF4-FFF2-40B4-BE49-F238E27FC236}">
                <a16:creationId xmlns:a16="http://schemas.microsoft.com/office/drawing/2014/main" id="{8F70917E-BD3B-4026-A20C-5EB4941475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37"/>
          <a:stretch/>
        </p:blipFill>
        <p:spPr bwMode="auto">
          <a:xfrm>
            <a:off x="-148857" y="62577"/>
            <a:ext cx="12192001" cy="6795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B037E972-19FD-43EF-8ABE-15B0CC5852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16948" y="561126"/>
            <a:ext cx="4026195" cy="650986"/>
          </a:xfrm>
        </p:spPr>
        <p:txBody>
          <a:bodyPr>
            <a:normAutofit/>
          </a:bodyPr>
          <a:lstStyle/>
          <a:p>
            <a:r>
              <a:rPr lang="en-US" sz="4000" b="1" dirty="0"/>
              <a:t>Lucas 17:10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EAEC760-09F8-4419-AEAA-9812637BC07B}"/>
              </a:ext>
            </a:extLst>
          </p:cNvPr>
          <p:cNvSpPr txBox="1"/>
          <p:nvPr/>
        </p:nvSpPr>
        <p:spPr>
          <a:xfrm>
            <a:off x="4581728" y="2684834"/>
            <a:ext cx="430935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dirty="0"/>
              <a:t>DEBER</a:t>
            </a:r>
          </a:p>
        </p:txBody>
      </p:sp>
    </p:spTree>
    <p:extLst>
      <p:ext uri="{BB962C8B-B14F-4D97-AF65-F5344CB8AC3E}">
        <p14:creationId xmlns:p14="http://schemas.microsoft.com/office/powerpoint/2010/main" val="18221628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duty">
            <a:extLst>
              <a:ext uri="{FF2B5EF4-FFF2-40B4-BE49-F238E27FC236}">
                <a16:creationId xmlns:a16="http://schemas.microsoft.com/office/drawing/2014/main" id="{893F7B9B-1B09-4EFE-9157-4B59F30AE7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2" r="3" b="3"/>
          <a:stretch/>
        </p:blipFill>
        <p:spPr bwMode="auto">
          <a:xfrm>
            <a:off x="6090613" y="640082"/>
            <a:ext cx="5461724" cy="557783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D85EEE5-9A0D-4A8F-836F-461E5A2DA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5127031" cy="1442725"/>
          </a:xfrm>
        </p:spPr>
        <p:txBody>
          <a:bodyPr>
            <a:normAutofit/>
          </a:bodyPr>
          <a:lstStyle/>
          <a:p>
            <a:r>
              <a:rPr lang="en-US" dirty="0" err="1"/>
              <a:t>Introducción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5BFCF1-0C4F-4734-986E-4F0524D95B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5127029" cy="3785419"/>
          </a:xfrm>
        </p:spPr>
        <p:txBody>
          <a:bodyPr>
            <a:normAutofit fontScale="85000" lnSpcReduction="10000"/>
          </a:bodyPr>
          <a:lstStyle/>
          <a:p>
            <a:r>
              <a:rPr lang="es-ES" sz="4400" dirty="0"/>
              <a:t>Las demandas de autoridad no cuestionadas</a:t>
            </a:r>
          </a:p>
          <a:p>
            <a:r>
              <a:rPr lang="es-ES" sz="4400" dirty="0"/>
              <a:t>Presentación completa</a:t>
            </a:r>
          </a:p>
          <a:p>
            <a:r>
              <a:rPr lang="es-ES" sz="4400" dirty="0"/>
              <a:t>Cumplimiento del deber</a:t>
            </a:r>
          </a:p>
          <a:p>
            <a:r>
              <a:rPr lang="es-ES" sz="4400" dirty="0"/>
              <a:t>Requiere: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116254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1" name="Straight Arrow Connector 70">
            <a:extLst/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55320" y="2316480"/>
            <a:ext cx="4937760" cy="0"/>
          </a:xfrm>
          <a:prstGeom prst="straightConnector1">
            <a:avLst/>
          </a:prstGeom>
          <a:ln w="19050" cap="sq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 descr="Image result for duty">
            <a:extLst>
              <a:ext uri="{FF2B5EF4-FFF2-40B4-BE49-F238E27FC236}">
                <a16:creationId xmlns:a16="http://schemas.microsoft.com/office/drawing/2014/main" id="{8D68400A-B0BA-4BF2-BFD4-2A359E17EB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94" r="2" b="5357"/>
          <a:stretch/>
        </p:blipFill>
        <p:spPr bwMode="auto">
          <a:xfrm>
            <a:off x="5878849" y="10"/>
            <a:ext cx="6313150" cy="6857987"/>
          </a:xfrm>
          <a:custGeom>
            <a:avLst/>
            <a:gdLst>
              <a:gd name="connsiteX0" fmla="*/ 65565 w 6313150"/>
              <a:gd name="connsiteY0" fmla="*/ 0 h 6857997"/>
              <a:gd name="connsiteX1" fmla="*/ 6313150 w 6313150"/>
              <a:gd name="connsiteY1" fmla="*/ 0 h 6857997"/>
              <a:gd name="connsiteX2" fmla="*/ 6313150 w 6313150"/>
              <a:gd name="connsiteY2" fmla="*/ 6857997 h 6857997"/>
              <a:gd name="connsiteX3" fmla="*/ 3293946 w 6313150"/>
              <a:gd name="connsiteY3" fmla="*/ 6857997 h 6857997"/>
              <a:gd name="connsiteX4" fmla="*/ 3235857 w 6313150"/>
              <a:gd name="connsiteY4" fmla="*/ 6823061 h 6857997"/>
              <a:gd name="connsiteX5" fmla="*/ 0 w 6313150"/>
              <a:gd name="connsiteY5" fmla="*/ 951803 h 6857997"/>
              <a:gd name="connsiteX6" fmla="*/ 31536 w 6313150"/>
              <a:gd name="connsiteY6" fmla="*/ 285771 h 685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1F7A4A-D56D-427A-94F9-4A1443CBB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320" y="365125"/>
            <a:ext cx="5120114" cy="1692794"/>
          </a:xfrm>
        </p:spPr>
        <p:txBody>
          <a:bodyPr>
            <a:normAutofit fontScale="90000"/>
          </a:bodyPr>
          <a:lstStyle/>
          <a:p>
            <a:r>
              <a:rPr lang="es-ES" dirty="0"/>
              <a:t>Cristo santificado como Señor de tu Corazón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48AC6E-82C7-4DA4-8499-E266CB95E9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1" y="2575034"/>
            <a:ext cx="5120113" cy="3462228"/>
          </a:xfrm>
        </p:spPr>
        <p:txBody>
          <a:bodyPr>
            <a:normAutofit lnSpcReduction="10000"/>
          </a:bodyPr>
          <a:lstStyle/>
          <a:p>
            <a:r>
              <a:rPr lang="es-ES" dirty="0"/>
              <a:t>1 Pedro 3:15</a:t>
            </a:r>
          </a:p>
          <a:p>
            <a:r>
              <a:rPr lang="es-ES" dirty="0"/>
              <a:t>Capaz de mostrar que Cristo ha gobernado</a:t>
            </a:r>
          </a:p>
          <a:p>
            <a:r>
              <a:rPr lang="es-ES" dirty="0"/>
              <a:t>Habla como los oráculos de Dios</a:t>
            </a:r>
          </a:p>
          <a:p>
            <a:pPr lvl="1"/>
            <a:r>
              <a:rPr lang="es-ES" dirty="0"/>
              <a:t>1 Pedro 4:11</a:t>
            </a:r>
          </a:p>
          <a:p>
            <a:r>
              <a:rPr lang="es-ES" dirty="0"/>
              <a:t>Ministro como Dios provee fuerza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AD07F06-7296-4BEB-A6F0-741CB939870D}"/>
              </a:ext>
            </a:extLst>
          </p:cNvPr>
          <p:cNvSpPr txBox="1"/>
          <p:nvPr/>
        </p:nvSpPr>
        <p:spPr>
          <a:xfrm>
            <a:off x="7354110" y="1138137"/>
            <a:ext cx="3842425" cy="397031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s-ES" sz="3600" dirty="0" err="1"/>
              <a:t>Ecc</a:t>
            </a:r>
            <a:r>
              <a:rPr lang="es-ES" sz="3600" dirty="0"/>
              <a:t> 12:13  El fin de todo el discurso oído es este: Teme a Dios, y guarda sus mandamientos; porque esto es el todo del hombre. </a:t>
            </a:r>
          </a:p>
        </p:txBody>
      </p:sp>
    </p:spTree>
    <p:extLst>
      <p:ext uri="{BB962C8B-B14F-4D97-AF65-F5344CB8AC3E}">
        <p14:creationId xmlns:p14="http://schemas.microsoft.com/office/powerpoint/2010/main" val="21401901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Freeform: Shape 70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31955" y="5346696"/>
            <a:ext cx="5360045" cy="1511304"/>
          </a:xfrm>
          <a:custGeom>
            <a:avLst/>
            <a:gdLst>
              <a:gd name="connsiteX0" fmla="*/ 4545473 w 5360045"/>
              <a:gd name="connsiteY0" fmla="*/ 0 h 1511304"/>
              <a:gd name="connsiteX1" fmla="*/ 5360045 w 5360045"/>
              <a:gd name="connsiteY1" fmla="*/ 0 h 1511304"/>
              <a:gd name="connsiteX2" fmla="*/ 5360045 w 5360045"/>
              <a:gd name="connsiteY2" fmla="*/ 1046730 h 1511304"/>
              <a:gd name="connsiteX3" fmla="*/ 5360045 w 5360045"/>
              <a:gd name="connsiteY3" fmla="*/ 1508760 h 1511304"/>
              <a:gd name="connsiteX4" fmla="*/ 5360045 w 5360045"/>
              <a:gd name="connsiteY4" fmla="*/ 1511304 h 1511304"/>
              <a:gd name="connsiteX5" fmla="*/ 4545474 w 5360045"/>
              <a:gd name="connsiteY5" fmla="*/ 1511304 h 1511304"/>
              <a:gd name="connsiteX6" fmla="*/ 2525897 w 5360045"/>
              <a:gd name="connsiteY6" fmla="*/ 1511304 h 1511304"/>
              <a:gd name="connsiteX7" fmla="*/ 0 w 5360045"/>
              <a:gd name="connsiteY7" fmla="*/ 1511304 h 1511304"/>
              <a:gd name="connsiteX8" fmla="*/ 697617 w 5360045"/>
              <a:gd name="connsiteY8" fmla="*/ 3 h 1511304"/>
              <a:gd name="connsiteX9" fmla="*/ 4545473 w 5360045"/>
              <a:gd name="connsiteY9" fmla="*/ 3 h 1511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360045" h="1511304">
                <a:moveTo>
                  <a:pt x="4545473" y="0"/>
                </a:moveTo>
                <a:lnTo>
                  <a:pt x="5360045" y="0"/>
                </a:lnTo>
                <a:lnTo>
                  <a:pt x="5360045" y="1046730"/>
                </a:lnTo>
                <a:lnTo>
                  <a:pt x="5360045" y="1508760"/>
                </a:lnTo>
                <a:lnTo>
                  <a:pt x="5360045" y="1511304"/>
                </a:lnTo>
                <a:lnTo>
                  <a:pt x="4545474" y="1511304"/>
                </a:lnTo>
                <a:lnTo>
                  <a:pt x="2525897" y="1511304"/>
                </a:lnTo>
                <a:lnTo>
                  <a:pt x="0" y="1511304"/>
                </a:lnTo>
                <a:lnTo>
                  <a:pt x="697617" y="3"/>
                </a:lnTo>
                <a:lnTo>
                  <a:pt x="4545473" y="3"/>
                </a:lnTo>
                <a:close/>
              </a:path>
            </a:pathLst>
          </a:custGeom>
          <a:solidFill>
            <a:schemeClr val="tx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73" name="Freeform: Shape 72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346694"/>
            <a:ext cx="7346605" cy="1511306"/>
          </a:xfrm>
          <a:custGeom>
            <a:avLst/>
            <a:gdLst>
              <a:gd name="connsiteX0" fmla="*/ 0 w 7346605"/>
              <a:gd name="connsiteY0" fmla="*/ 0 h 1511306"/>
              <a:gd name="connsiteX1" fmla="*/ 239486 w 7346605"/>
              <a:gd name="connsiteY1" fmla="*/ 0 h 1511306"/>
              <a:gd name="connsiteX2" fmla="*/ 1209568 w 7346605"/>
              <a:gd name="connsiteY2" fmla="*/ 0 h 1511306"/>
              <a:gd name="connsiteX3" fmla="*/ 2405743 w 7346605"/>
              <a:gd name="connsiteY3" fmla="*/ 0 h 1511306"/>
              <a:gd name="connsiteX4" fmla="*/ 2405743 w 7346605"/>
              <a:gd name="connsiteY4" fmla="*/ 2544 h 1511306"/>
              <a:gd name="connsiteX5" fmla="*/ 2801131 w 7346605"/>
              <a:gd name="connsiteY5" fmla="*/ 2544 h 1511306"/>
              <a:gd name="connsiteX6" fmla="*/ 2801131 w 7346605"/>
              <a:gd name="connsiteY6" fmla="*/ 0 h 1511306"/>
              <a:gd name="connsiteX7" fmla="*/ 7346605 w 7346605"/>
              <a:gd name="connsiteY7" fmla="*/ 0 h 1511306"/>
              <a:gd name="connsiteX8" fmla="*/ 6648988 w 7346605"/>
              <a:gd name="connsiteY8" fmla="*/ 1511301 h 1511306"/>
              <a:gd name="connsiteX9" fmla="*/ 2801132 w 7346605"/>
              <a:gd name="connsiteY9" fmla="*/ 1511301 h 1511306"/>
              <a:gd name="connsiteX10" fmla="*/ 2801132 w 7346605"/>
              <a:gd name="connsiteY10" fmla="*/ 1511304 h 1511306"/>
              <a:gd name="connsiteX11" fmla="*/ 2405743 w 7346605"/>
              <a:gd name="connsiteY11" fmla="*/ 1511304 h 1511306"/>
              <a:gd name="connsiteX12" fmla="*/ 2405743 w 7346605"/>
              <a:gd name="connsiteY12" fmla="*/ 1511306 h 1511306"/>
              <a:gd name="connsiteX13" fmla="*/ 1333411 w 7346605"/>
              <a:gd name="connsiteY13" fmla="*/ 1511306 h 1511306"/>
              <a:gd name="connsiteX14" fmla="*/ 1219208 w 7346605"/>
              <a:gd name="connsiteY14" fmla="*/ 1511306 h 1511306"/>
              <a:gd name="connsiteX15" fmla="*/ 1209568 w 7346605"/>
              <a:gd name="connsiteY15" fmla="*/ 1511306 h 1511306"/>
              <a:gd name="connsiteX16" fmla="*/ 239486 w 7346605"/>
              <a:gd name="connsiteY16" fmla="*/ 1511306 h 1511306"/>
              <a:gd name="connsiteX17" fmla="*/ 0 w 7346605"/>
              <a:gd name="connsiteY17" fmla="*/ 1511306 h 1511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7346605" h="1511306">
                <a:moveTo>
                  <a:pt x="0" y="0"/>
                </a:moveTo>
                <a:lnTo>
                  <a:pt x="239486" y="0"/>
                </a:lnTo>
                <a:lnTo>
                  <a:pt x="1209568" y="0"/>
                </a:lnTo>
                <a:lnTo>
                  <a:pt x="2405743" y="0"/>
                </a:lnTo>
                <a:lnTo>
                  <a:pt x="2405743" y="2544"/>
                </a:lnTo>
                <a:lnTo>
                  <a:pt x="2801131" y="2544"/>
                </a:lnTo>
                <a:lnTo>
                  <a:pt x="2801131" y="0"/>
                </a:lnTo>
                <a:lnTo>
                  <a:pt x="7346605" y="0"/>
                </a:lnTo>
                <a:lnTo>
                  <a:pt x="6648988" y="1511301"/>
                </a:lnTo>
                <a:lnTo>
                  <a:pt x="2801132" y="1511301"/>
                </a:lnTo>
                <a:lnTo>
                  <a:pt x="2801132" y="1511304"/>
                </a:lnTo>
                <a:lnTo>
                  <a:pt x="2405743" y="1511304"/>
                </a:lnTo>
                <a:lnTo>
                  <a:pt x="2405743" y="1511306"/>
                </a:lnTo>
                <a:lnTo>
                  <a:pt x="1333411" y="1511306"/>
                </a:lnTo>
                <a:lnTo>
                  <a:pt x="1219208" y="1511306"/>
                </a:lnTo>
                <a:lnTo>
                  <a:pt x="1209568" y="1511306"/>
                </a:lnTo>
                <a:lnTo>
                  <a:pt x="239486" y="1511306"/>
                </a:lnTo>
                <a:lnTo>
                  <a:pt x="0" y="1511306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 descr="Image result for duty">
            <a:extLst>
              <a:ext uri="{FF2B5EF4-FFF2-40B4-BE49-F238E27FC236}">
                <a16:creationId xmlns:a16="http://schemas.microsoft.com/office/drawing/2014/main" id="{9201412F-F5FC-4780-9049-4253B90E1E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121" y="976902"/>
            <a:ext cx="5941068" cy="3965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4F0DB50-F987-4FF3-AE60-98ACDDB68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0121" y="5529884"/>
            <a:ext cx="5693783" cy="1096331"/>
          </a:xfrm>
        </p:spPr>
        <p:txBody>
          <a:bodyPr>
            <a:normAutofit/>
          </a:bodyPr>
          <a:lstStyle/>
          <a:p>
            <a:r>
              <a:rPr lang="en-US" sz="4000" dirty="0" err="1"/>
              <a:t>Obediencia</a:t>
            </a:r>
            <a:r>
              <a:rPr lang="en-US" sz="4000" dirty="0"/>
              <a:t> del </a:t>
            </a:r>
            <a:r>
              <a:rPr lang="en-US" sz="4000" dirty="0" err="1"/>
              <a:t>corazón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08F223-1606-493D-8A85-AB0A08FD5E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34655" y="467832"/>
            <a:ext cx="4331280" cy="4878861"/>
          </a:xfrm>
        </p:spPr>
        <p:txBody>
          <a:bodyPr anchor="ctr">
            <a:normAutofit lnSpcReduction="10000"/>
          </a:bodyPr>
          <a:lstStyle/>
          <a:p>
            <a:r>
              <a:rPr lang="es-ES" dirty="0"/>
              <a:t>Romanos 6:17</a:t>
            </a:r>
          </a:p>
          <a:p>
            <a:r>
              <a:rPr lang="es-ES" dirty="0"/>
              <a:t>Que entiende</a:t>
            </a:r>
          </a:p>
          <a:p>
            <a:pPr lvl="1"/>
            <a:r>
              <a:rPr lang="es-ES" dirty="0"/>
              <a:t>Mateo 13:15</a:t>
            </a:r>
          </a:p>
          <a:p>
            <a:pPr lvl="1"/>
            <a:r>
              <a:rPr lang="es-ES" dirty="0"/>
              <a:t>Efesios 5:17</a:t>
            </a:r>
          </a:p>
          <a:p>
            <a:r>
              <a:rPr lang="es-ES" dirty="0"/>
              <a:t>Que cree</a:t>
            </a:r>
          </a:p>
          <a:p>
            <a:pPr lvl="1"/>
            <a:r>
              <a:rPr lang="es-ES" dirty="0"/>
              <a:t> Romanos 10: 9-10</a:t>
            </a:r>
          </a:p>
          <a:p>
            <a:r>
              <a:rPr lang="es-ES" dirty="0"/>
              <a:t>Que ama</a:t>
            </a:r>
          </a:p>
          <a:p>
            <a:pPr lvl="1"/>
            <a:r>
              <a:rPr lang="es-ES" dirty="0"/>
              <a:t>Lucas 10:27</a:t>
            </a:r>
          </a:p>
          <a:p>
            <a:r>
              <a:rPr lang="es-ES" dirty="0"/>
              <a:t>El propósito de la voluntad</a:t>
            </a:r>
          </a:p>
          <a:p>
            <a:pPr lvl="1"/>
            <a:r>
              <a:rPr lang="es-ES" dirty="0"/>
              <a:t>Lucas 15:18</a:t>
            </a:r>
          </a:p>
          <a:p>
            <a:pPr lvl="1"/>
            <a:r>
              <a:rPr lang="es-ES" dirty="0"/>
              <a:t>Hechos 11:23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322198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Image result for tomb of the unknown soldier hurricane sandy">
            <a:extLst>
              <a:ext uri="{FF2B5EF4-FFF2-40B4-BE49-F238E27FC236}">
                <a16:creationId xmlns:a16="http://schemas.microsoft.com/office/drawing/2014/main" id="{E0DC8BD3-E2D5-4468-9041-7519C81337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0" r="6781"/>
          <a:stretch/>
        </p:blipFill>
        <p:spPr bwMode="auto">
          <a:xfrm>
            <a:off x="6090613" y="640082"/>
            <a:ext cx="5461724" cy="557783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9FB9E00-7ECE-45AF-9665-8BE92543E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5127031" cy="1676603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Servicio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Circunstancias</a:t>
            </a:r>
            <a:r>
              <a:rPr lang="en-US" dirty="0"/>
              <a:t> </a:t>
            </a:r>
            <a:r>
              <a:rPr lang="en-US" dirty="0" err="1"/>
              <a:t>Adversas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165805-95C2-42E9-93BB-ED778D47C8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5127029" cy="3785419"/>
          </a:xfrm>
        </p:spPr>
        <p:txBody>
          <a:bodyPr>
            <a:normAutofit lnSpcReduction="10000"/>
          </a:bodyPr>
          <a:lstStyle/>
          <a:p>
            <a:r>
              <a:rPr lang="es-ES" dirty="0"/>
              <a:t>2 Timoteo 4: 1-5</a:t>
            </a:r>
          </a:p>
          <a:p>
            <a:pPr lvl="1"/>
            <a:r>
              <a:rPr lang="es-ES" dirty="0"/>
              <a:t>Nos guste o no</a:t>
            </a:r>
          </a:p>
          <a:p>
            <a:pPr lvl="1"/>
            <a:r>
              <a:rPr lang="es-ES" dirty="0"/>
              <a:t>Hechos 16: 6-8</a:t>
            </a:r>
          </a:p>
          <a:p>
            <a:pPr lvl="1"/>
            <a:r>
              <a:rPr lang="es-ES" dirty="0"/>
              <a:t>Romanos 1:13</a:t>
            </a:r>
          </a:p>
          <a:p>
            <a:r>
              <a:rPr lang="es-ES" dirty="0"/>
              <a:t>Mateo 26: 36-42</a:t>
            </a:r>
          </a:p>
          <a:p>
            <a:pPr lvl="1"/>
            <a:r>
              <a:rPr lang="es-ES" dirty="0"/>
              <a:t>Cuando el tiempo parece mal</a:t>
            </a:r>
          </a:p>
          <a:p>
            <a:r>
              <a:rPr lang="es-ES" dirty="0"/>
              <a:t>Hechos 21:13</a:t>
            </a:r>
          </a:p>
          <a:p>
            <a:pPr lvl="1"/>
            <a:r>
              <a:rPr lang="es-ES" dirty="0"/>
              <a:t>Donde el resultado sea aflicción</a:t>
            </a:r>
          </a:p>
          <a:p>
            <a:r>
              <a:rPr lang="es-ES" dirty="0"/>
              <a:t>1 Pedro 4: 16-17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3287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Image result for duty">
            <a:extLst>
              <a:ext uri="{FF2B5EF4-FFF2-40B4-BE49-F238E27FC236}">
                <a16:creationId xmlns:a16="http://schemas.microsoft.com/office/drawing/2014/main" id="{03FDE216-8EA6-4BC3-BF8D-A959C76369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5" r="1" b="1045"/>
          <a:stretch/>
        </p:blipFill>
        <p:spPr bwMode="auto">
          <a:xfrm>
            <a:off x="7556408" y="10"/>
            <a:ext cx="4635591" cy="685799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17294C8-2786-42B1-886F-D3359E30BF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6586491" cy="1676603"/>
          </a:xfrm>
        </p:spPr>
        <p:txBody>
          <a:bodyPr>
            <a:normAutofit/>
          </a:bodyPr>
          <a:lstStyle/>
          <a:p>
            <a:r>
              <a:rPr lang="es-ES" dirty="0"/>
              <a:t>Continuando sin tener en cuenta la recompensa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4441A7-4E63-4C13-B8F6-C8AAC388ED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8930" y="2438400"/>
            <a:ext cx="6586489" cy="4004930"/>
          </a:xfrm>
        </p:spPr>
        <p:txBody>
          <a:bodyPr>
            <a:normAutofit/>
          </a:bodyPr>
          <a:lstStyle/>
          <a:p>
            <a:r>
              <a:rPr lang="es-ES" sz="3600" dirty="0"/>
              <a:t>Esto no minimiza la importancia de la recompensa, o de usarla como un incentivo</a:t>
            </a:r>
          </a:p>
          <a:p>
            <a:r>
              <a:rPr lang="es-ES" sz="3600" dirty="0"/>
              <a:t>No puedo sino hablar</a:t>
            </a:r>
          </a:p>
          <a:p>
            <a:pPr lvl="1"/>
            <a:r>
              <a:rPr lang="es-ES" sz="3200" dirty="0"/>
              <a:t>Hechos 4: 19-20</a:t>
            </a:r>
          </a:p>
          <a:p>
            <a:r>
              <a:rPr lang="es-ES" sz="3600" dirty="0"/>
              <a:t>El amor de Cristo restringe</a:t>
            </a:r>
          </a:p>
          <a:p>
            <a:pPr lvl="1"/>
            <a:r>
              <a:rPr lang="es-ES" sz="3200" dirty="0"/>
              <a:t>2 Corintios 5:14</a:t>
            </a:r>
            <a:endParaRPr lang="en-US" sz="28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63DDDD-8FF5-4A76-BC49-1FB2076ADA88}"/>
              </a:ext>
            </a:extLst>
          </p:cNvPr>
          <p:cNvSpPr txBox="1"/>
          <p:nvPr/>
        </p:nvSpPr>
        <p:spPr>
          <a:xfrm>
            <a:off x="8078994" y="477190"/>
            <a:ext cx="3743660" cy="544764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4400" dirty="0"/>
              <a:t>Cada derecho  es una </a:t>
            </a:r>
            <a:r>
              <a:rPr lang="es-MX" sz="4000" dirty="0"/>
              <a:t>responsabilidad;</a:t>
            </a:r>
            <a:endParaRPr lang="es-MX" sz="4400" dirty="0"/>
          </a:p>
          <a:p>
            <a:pPr algn="ctr"/>
            <a:r>
              <a:rPr lang="es-MX" sz="4400" dirty="0"/>
              <a:t>Cada oportunidad una obligación;</a:t>
            </a:r>
          </a:p>
          <a:p>
            <a:pPr algn="ctr"/>
            <a:r>
              <a:rPr lang="es-MX" sz="4400" dirty="0"/>
              <a:t>Cada posesión un deber</a:t>
            </a:r>
          </a:p>
        </p:txBody>
      </p:sp>
    </p:spTree>
    <p:extLst>
      <p:ext uri="{BB962C8B-B14F-4D97-AF65-F5344CB8AC3E}">
        <p14:creationId xmlns:p14="http://schemas.microsoft.com/office/powerpoint/2010/main" val="268487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duty">
            <a:extLst>
              <a:ext uri="{FF2B5EF4-FFF2-40B4-BE49-F238E27FC236}">
                <a16:creationId xmlns:a16="http://schemas.microsoft.com/office/drawing/2014/main" id="{8F70917E-BD3B-4026-A20C-5EB4941475F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37"/>
          <a:stretch/>
        </p:blipFill>
        <p:spPr bwMode="auto">
          <a:xfrm>
            <a:off x="-148857" y="62577"/>
            <a:ext cx="12192001" cy="67954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B037E972-19FD-43EF-8ABE-15B0CC58523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016948" y="561126"/>
            <a:ext cx="4026195" cy="650986"/>
          </a:xfrm>
        </p:spPr>
        <p:txBody>
          <a:bodyPr>
            <a:normAutofit/>
          </a:bodyPr>
          <a:lstStyle/>
          <a:p>
            <a:r>
              <a:rPr lang="en-US" sz="4000" b="1"/>
              <a:t>Lucas </a:t>
            </a:r>
            <a:r>
              <a:rPr lang="en-US" sz="4000" b="1" dirty="0"/>
              <a:t>17:10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142BA1-A945-4F3E-8E19-347FBCB481F6}"/>
              </a:ext>
            </a:extLst>
          </p:cNvPr>
          <p:cNvSpPr txBox="1"/>
          <p:nvPr/>
        </p:nvSpPr>
        <p:spPr>
          <a:xfrm>
            <a:off x="4581728" y="2684834"/>
            <a:ext cx="430935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dirty="0"/>
              <a:t>DEBER</a:t>
            </a:r>
          </a:p>
        </p:txBody>
      </p:sp>
    </p:spTree>
    <p:extLst>
      <p:ext uri="{BB962C8B-B14F-4D97-AF65-F5344CB8AC3E}">
        <p14:creationId xmlns:p14="http://schemas.microsoft.com/office/powerpoint/2010/main" val="720395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179</TotalTime>
  <Words>211</Words>
  <Application>Microsoft Office PowerPoint</Application>
  <PresentationFormat>Widescreen</PresentationFormat>
  <Paragraphs>54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Presentation</vt:lpstr>
      <vt:lpstr>Introducción</vt:lpstr>
      <vt:lpstr>Cristo santificado como Señor de tu Corazón</vt:lpstr>
      <vt:lpstr>Obediencia del corazón</vt:lpstr>
      <vt:lpstr>Servicio en Circunstancias Adversas</vt:lpstr>
      <vt:lpstr>Continuando sin tener en cuenta la recompensa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John Welch</dc:creator>
  <cp:lastModifiedBy>Andres Pong</cp:lastModifiedBy>
  <cp:revision>11</cp:revision>
  <cp:lastPrinted>2017-09-02T20:18:47Z</cp:lastPrinted>
  <dcterms:created xsi:type="dcterms:W3CDTF">2017-09-02T17:48:32Z</dcterms:created>
  <dcterms:modified xsi:type="dcterms:W3CDTF">2018-03-01T03:38:38Z</dcterms:modified>
</cp:coreProperties>
</file>