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97" autoAdjust="0"/>
    <p:restoredTop sz="55855" autoAdjust="0"/>
  </p:normalViewPr>
  <p:slideViewPr>
    <p:cSldViewPr snapToGrid="0">
      <p:cViewPr varScale="1">
        <p:scale>
          <a:sx n="64" d="100"/>
          <a:sy n="64" d="100"/>
        </p:scale>
        <p:origin x="28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037B68-D084-42AE-8665-AA54B63B7440}" type="datetimeFigureOut">
              <a:rPr lang="en-US" smtClean="0"/>
              <a:t>2/28/2018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C99649-4674-4474-B621-B2390FE2FE73}" type="slidenum">
              <a:rPr lang="en-US" smtClean="0"/>
              <a:t>‹#›</a:t>
            </a:fld>
            <a:endParaRPr lang="en-US"/>
          </a:p>
        </p:txBody>
      </p:sp>
    </p:spTree>
    <p:extLst>
      <p:ext uri="{BB962C8B-B14F-4D97-AF65-F5344CB8AC3E}">
        <p14:creationId xmlns:p14="http://schemas.microsoft.com/office/powerpoint/2010/main" val="3030247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C99649-4674-4474-B621-B2390FE2FE73}" type="slidenum">
              <a:rPr lang="en-US" smtClean="0"/>
              <a:t>1</a:t>
            </a:fld>
            <a:endParaRPr lang="en-US"/>
          </a:p>
        </p:txBody>
      </p:sp>
    </p:spTree>
    <p:extLst>
      <p:ext uri="{BB962C8B-B14F-4D97-AF65-F5344CB8AC3E}">
        <p14:creationId xmlns:p14="http://schemas.microsoft.com/office/powerpoint/2010/main" val="1274009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C99649-4674-4474-B621-B2390FE2FE73}" type="slidenum">
              <a:rPr lang="en-US" smtClean="0"/>
              <a:t>8</a:t>
            </a:fld>
            <a:endParaRPr lang="en-US"/>
          </a:p>
        </p:txBody>
      </p:sp>
    </p:spTree>
    <p:extLst>
      <p:ext uri="{BB962C8B-B14F-4D97-AF65-F5344CB8AC3E}">
        <p14:creationId xmlns:p14="http://schemas.microsoft.com/office/powerpoint/2010/main" val="1934765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C99649-4674-4474-B621-B2390FE2FE73}" type="slidenum">
              <a:rPr lang="en-US" smtClean="0"/>
              <a:t>10</a:t>
            </a:fld>
            <a:endParaRPr lang="en-US"/>
          </a:p>
        </p:txBody>
      </p:sp>
    </p:spTree>
    <p:extLst>
      <p:ext uri="{BB962C8B-B14F-4D97-AF65-F5344CB8AC3E}">
        <p14:creationId xmlns:p14="http://schemas.microsoft.com/office/powerpoint/2010/main" val="284717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B99EBA1-FA41-4DBC-9522-12267905BA50}"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1245950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99EBA1-FA41-4DBC-9522-12267905BA50}"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691774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99EBA1-FA41-4DBC-9522-12267905BA50}"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4056659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99EBA1-FA41-4DBC-9522-12267905BA50}"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925779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B99EBA1-FA41-4DBC-9522-12267905BA50}" type="datetimeFigureOut">
              <a:rPr lang="en-US" smtClean="0"/>
              <a:t>2/28/2018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1768719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B99EBA1-FA41-4DBC-9522-12267905BA50}"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393939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99EBA1-FA41-4DBC-9522-12267905BA50}" type="datetimeFigureOut">
              <a:rPr lang="en-US" smtClean="0"/>
              <a:t>2/28/2018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206092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B99EBA1-FA41-4DBC-9522-12267905BA50}" type="datetimeFigureOut">
              <a:rPr lang="en-US" smtClean="0"/>
              <a:t>2/28/2018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2440391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99EBA1-FA41-4DBC-9522-12267905BA50}" type="datetimeFigureOut">
              <a:rPr lang="en-US" smtClean="0"/>
              <a:t>2/28/2018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79344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B99EBA1-FA41-4DBC-9522-12267905BA50}"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976939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B99EBA1-FA41-4DBC-9522-12267905BA50}" type="datetimeFigureOut">
              <a:rPr lang="en-US" smtClean="0"/>
              <a:t>2/28/2018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2280D5-CAE0-4EC0-80AC-80AC4A2C316F}" type="slidenum">
              <a:rPr lang="en-US" smtClean="0"/>
              <a:t>‹#›</a:t>
            </a:fld>
            <a:endParaRPr lang="en-US"/>
          </a:p>
        </p:txBody>
      </p:sp>
    </p:spTree>
    <p:extLst>
      <p:ext uri="{BB962C8B-B14F-4D97-AF65-F5344CB8AC3E}">
        <p14:creationId xmlns:p14="http://schemas.microsoft.com/office/powerpoint/2010/main" val="1756887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9EBA1-FA41-4DBC-9522-12267905BA50}" type="datetimeFigureOut">
              <a:rPr lang="en-US" smtClean="0"/>
              <a:t>2/28/2018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2280D5-CAE0-4EC0-80AC-80AC4A2C316F}" type="slidenum">
              <a:rPr lang="en-US" smtClean="0"/>
              <a:t>‹#›</a:t>
            </a:fld>
            <a:endParaRPr lang="en-US"/>
          </a:p>
        </p:txBody>
      </p:sp>
    </p:spTree>
    <p:extLst>
      <p:ext uri="{BB962C8B-B14F-4D97-AF65-F5344CB8AC3E}">
        <p14:creationId xmlns:p14="http://schemas.microsoft.com/office/powerpoint/2010/main" val="1360777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8215"/>
            <a:ext cx="12192000" cy="6866215"/>
          </a:xfrm>
          <a:prstGeom prst="rect">
            <a:avLst/>
          </a:prstGeom>
        </p:spPr>
      </p:pic>
      <p:sp>
        <p:nvSpPr>
          <p:cNvPr id="2" name="Title 1"/>
          <p:cNvSpPr>
            <a:spLocks noGrp="1"/>
          </p:cNvSpPr>
          <p:nvPr>
            <p:ph type="ctrTitle"/>
          </p:nvPr>
        </p:nvSpPr>
        <p:spPr>
          <a:xfrm>
            <a:off x="-1" y="277673"/>
            <a:ext cx="4742481" cy="3612401"/>
          </a:xfrm>
        </p:spPr>
        <p:txBody>
          <a:bodyPr>
            <a:normAutofit/>
          </a:bodyPr>
          <a:lstStyle/>
          <a:p>
            <a:r>
              <a:rPr lang="en-US" b="1" dirty="0"/>
              <a:t>La </a:t>
            </a:r>
            <a:r>
              <a:rPr lang="es-MX" b="1" dirty="0"/>
              <a:t>Compasión </a:t>
            </a:r>
            <a:r>
              <a:rPr lang="en-US" b="1" dirty="0"/>
              <a:t> De Cristo</a:t>
            </a:r>
          </a:p>
        </p:txBody>
      </p:sp>
      <p:sp>
        <p:nvSpPr>
          <p:cNvPr id="3" name="Subtitle 2"/>
          <p:cNvSpPr>
            <a:spLocks noGrp="1"/>
          </p:cNvSpPr>
          <p:nvPr>
            <p:ph type="subTitle" idx="1"/>
          </p:nvPr>
        </p:nvSpPr>
        <p:spPr/>
        <p:txBody>
          <a:bodyPr/>
          <a:lstStyle/>
          <a:p>
            <a:endParaRPr lang="en-US"/>
          </a:p>
        </p:txBody>
      </p:sp>
      <p:sp>
        <p:nvSpPr>
          <p:cNvPr id="5" name="AutoShape 4" descr="Image result for the widow of nain"/>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35789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naaman leper"/>
          <p:cNvPicPr>
            <a:picLocks noChangeAspect="1" noChangeArrowheads="1"/>
          </p:cNvPicPr>
          <p:nvPr/>
        </p:nvPicPr>
        <p:blipFill rotWithShape="1">
          <a:blip r:embed="rId3">
            <a:extLst>
              <a:ext uri="{28A0092B-C50C-407E-A947-70E740481C1C}">
                <a14:useLocalDpi xmlns:a14="http://schemas.microsoft.com/office/drawing/2010/main" val="0"/>
              </a:ext>
            </a:extLst>
          </a:blip>
          <a:srcRect t="2842" r="9091" b="2897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6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4805" y="640263"/>
            <a:ext cx="3759240" cy="1344975"/>
          </a:xfrm>
        </p:spPr>
        <p:txBody>
          <a:bodyPr>
            <a:normAutofit fontScale="90000"/>
          </a:bodyPr>
          <a:lstStyle/>
          <a:p>
            <a:r>
              <a:rPr lang="en-US" sz="4000" b="1" dirty="0" err="1"/>
              <a:t>Circunstancias</a:t>
            </a:r>
            <a:r>
              <a:rPr lang="en-US" sz="4000" b="1" dirty="0"/>
              <a:t> Que No </a:t>
            </a:r>
            <a:r>
              <a:rPr lang="en-US" sz="4000" b="1" dirty="0" err="1"/>
              <a:t>Puedo</a:t>
            </a:r>
            <a:r>
              <a:rPr lang="en-US" sz="4000" b="1" dirty="0"/>
              <a:t> </a:t>
            </a:r>
            <a:r>
              <a:rPr lang="en-US" sz="4000" b="1" dirty="0" err="1"/>
              <a:t>Controlar</a:t>
            </a:r>
            <a:endParaRPr lang="en-US" sz="4000" b="1" dirty="0"/>
          </a:p>
        </p:txBody>
      </p:sp>
      <p:sp>
        <p:nvSpPr>
          <p:cNvPr id="3" name="Content Placeholder 2"/>
          <p:cNvSpPr>
            <a:spLocks noGrp="1"/>
          </p:cNvSpPr>
          <p:nvPr>
            <p:ph idx="1"/>
          </p:nvPr>
        </p:nvSpPr>
        <p:spPr>
          <a:xfrm>
            <a:off x="594110" y="2121763"/>
            <a:ext cx="3764826" cy="3773010"/>
          </a:xfrm>
        </p:spPr>
        <p:txBody>
          <a:bodyPr>
            <a:normAutofit lnSpcReduction="10000"/>
          </a:bodyPr>
          <a:lstStyle/>
          <a:p>
            <a:r>
              <a:rPr lang="es-ES" sz="3600" dirty="0"/>
              <a:t>Naamán estaba bajo el control del rey</a:t>
            </a:r>
          </a:p>
          <a:p>
            <a:r>
              <a:rPr lang="es-ES" sz="3600" dirty="0"/>
              <a:t>Había poco que pudiera hacer al respecto</a:t>
            </a:r>
          </a:p>
          <a:p>
            <a:r>
              <a:rPr lang="es-ES" sz="3600" dirty="0"/>
              <a:t>El Señor entiende</a:t>
            </a:r>
            <a:endParaRPr lang="en-US" sz="3600" dirty="0"/>
          </a:p>
        </p:txBody>
      </p:sp>
    </p:spTree>
    <p:extLst>
      <p:ext uri="{BB962C8B-B14F-4D97-AF65-F5344CB8AC3E}">
        <p14:creationId xmlns:p14="http://schemas.microsoft.com/office/powerpoint/2010/main" val="1650022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age result for dumpster diving"/>
          <p:cNvPicPr>
            <a:picLocks noChangeAspect="1" noChangeArrowheads="1"/>
          </p:cNvPicPr>
          <p:nvPr/>
        </p:nvPicPr>
        <p:blipFill rotWithShape="1">
          <a:blip r:embed="rId2">
            <a:extLst>
              <a:ext uri="{28A0092B-C50C-407E-A947-70E740481C1C}">
                <a14:useLocalDpi xmlns:a14="http://schemas.microsoft.com/office/drawing/2010/main" val="0"/>
              </a:ext>
            </a:extLst>
          </a:blip>
          <a:srcRect l="15873" r="11163" b="-1"/>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3651467" cy="1676603"/>
          </a:xfrm>
        </p:spPr>
        <p:txBody>
          <a:bodyPr>
            <a:normAutofit/>
          </a:bodyPr>
          <a:lstStyle/>
          <a:p>
            <a:pPr>
              <a:lnSpc>
                <a:spcPct val="80000"/>
              </a:lnSpc>
            </a:pPr>
            <a:r>
              <a:rPr lang="es-ES" sz="4100" dirty="0"/>
              <a:t>El Señor Reconoce la Intención</a:t>
            </a:r>
            <a:endParaRPr lang="en-US" sz="4100" dirty="0"/>
          </a:p>
        </p:txBody>
      </p:sp>
      <p:sp>
        <p:nvSpPr>
          <p:cNvPr id="3" name="Content Placeholder 2"/>
          <p:cNvSpPr>
            <a:spLocks noGrp="1"/>
          </p:cNvSpPr>
          <p:nvPr>
            <p:ph idx="1"/>
          </p:nvPr>
        </p:nvSpPr>
        <p:spPr>
          <a:xfrm>
            <a:off x="146304" y="2438400"/>
            <a:ext cx="4406241" cy="4291584"/>
          </a:xfrm>
        </p:spPr>
        <p:txBody>
          <a:bodyPr>
            <a:normAutofit/>
          </a:bodyPr>
          <a:lstStyle/>
          <a:p>
            <a:r>
              <a:rPr lang="es-ES" sz="2400" dirty="0"/>
              <a:t>Él sabe cuando algo es accidental</a:t>
            </a:r>
          </a:p>
          <a:p>
            <a:r>
              <a:rPr lang="es-ES" sz="2400" dirty="0"/>
              <a:t>Él sabe cuándo estamos haciendo lo mejor posible</a:t>
            </a:r>
          </a:p>
          <a:p>
            <a:r>
              <a:rPr lang="es-ES" sz="2400" dirty="0"/>
              <a:t>Él sabe cuando hemos premeditado un acto</a:t>
            </a:r>
          </a:p>
          <a:p>
            <a:r>
              <a:rPr lang="es-ES" sz="2400" dirty="0"/>
              <a:t>Proverbios 6: 30-31 KJV</a:t>
            </a:r>
          </a:p>
          <a:p>
            <a:pPr lvl="1"/>
            <a:r>
              <a:rPr lang="es-ES" sz="1800" dirty="0"/>
              <a:t>Los hombres no desprecian a un ladrón, si roba para satisfacer su alma cuando tiene hambre; (31) Pero si es hallado, restaurará siete veces; Él dará toda la sustancia de su casa.</a:t>
            </a:r>
            <a:endParaRPr lang="en-US" sz="2800" dirty="0"/>
          </a:p>
          <a:p>
            <a:endParaRPr lang="en-US" sz="1800" dirty="0"/>
          </a:p>
        </p:txBody>
      </p:sp>
    </p:spTree>
    <p:extLst>
      <p:ext uri="{BB962C8B-B14F-4D97-AF65-F5344CB8AC3E}">
        <p14:creationId xmlns:p14="http://schemas.microsoft.com/office/powerpoint/2010/main" val="1752849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8215"/>
            <a:ext cx="12192000" cy="6866215"/>
          </a:xfrm>
          <a:prstGeom prst="rect">
            <a:avLst/>
          </a:prstGeom>
        </p:spPr>
      </p:pic>
      <p:sp>
        <p:nvSpPr>
          <p:cNvPr id="2" name="Title 1"/>
          <p:cNvSpPr>
            <a:spLocks noGrp="1"/>
          </p:cNvSpPr>
          <p:nvPr>
            <p:ph type="ctrTitle"/>
          </p:nvPr>
        </p:nvSpPr>
        <p:spPr>
          <a:xfrm>
            <a:off x="-1" y="277673"/>
            <a:ext cx="4742481" cy="3612401"/>
          </a:xfrm>
        </p:spPr>
        <p:txBody>
          <a:bodyPr>
            <a:normAutofit/>
          </a:bodyPr>
          <a:lstStyle/>
          <a:p>
            <a:r>
              <a:rPr lang="es-MX" b="1" dirty="0"/>
              <a:t>La Compasión  De Cristo</a:t>
            </a:r>
          </a:p>
        </p:txBody>
      </p:sp>
      <p:sp>
        <p:nvSpPr>
          <p:cNvPr id="3" name="Subtitle 2"/>
          <p:cNvSpPr>
            <a:spLocks noGrp="1"/>
          </p:cNvSpPr>
          <p:nvPr>
            <p:ph type="subTitle" idx="1"/>
          </p:nvPr>
        </p:nvSpPr>
        <p:spPr/>
        <p:txBody>
          <a:bodyPr/>
          <a:lstStyle/>
          <a:p>
            <a:endParaRPr lang="en-US"/>
          </a:p>
        </p:txBody>
      </p:sp>
      <p:sp>
        <p:nvSpPr>
          <p:cNvPr id="5" name="AutoShape 4" descr="Image result for the widow of nain"/>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92367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the widow of nain"/>
          <p:cNvPicPr>
            <a:picLocks noChangeAspect="1" noChangeArrowheads="1"/>
          </p:cNvPicPr>
          <p:nvPr/>
        </p:nvPicPr>
        <p:blipFill rotWithShape="1">
          <a:blip r:embed="rId2">
            <a:extLst>
              <a:ext uri="{28A0092B-C50C-407E-A947-70E740481C1C}">
                <a14:useLocalDpi xmlns:a14="http://schemas.microsoft.com/office/drawing/2010/main" val="0"/>
              </a:ext>
            </a:extLst>
          </a:blip>
          <a:srcRect l="27582" r="23368" b="-1"/>
          <a:stretch/>
        </p:blipFill>
        <p:spPr bwMode="auto">
          <a:xfrm>
            <a:off x="20" y="10"/>
            <a:ext cx="4639713" cy="6857990"/>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6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9733" y="0"/>
            <a:ext cx="755226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069940" y="365124"/>
            <a:ext cx="6172200" cy="1230212"/>
          </a:xfrm>
        </p:spPr>
        <p:txBody>
          <a:bodyPr>
            <a:normAutofit/>
          </a:bodyPr>
          <a:lstStyle/>
          <a:p>
            <a:r>
              <a:rPr lang="en-US" dirty="0">
                <a:solidFill>
                  <a:schemeClr val="bg1"/>
                </a:solidFill>
              </a:rPr>
              <a:t>La </a:t>
            </a:r>
            <a:r>
              <a:rPr lang="en-US" dirty="0" err="1">
                <a:solidFill>
                  <a:schemeClr val="bg1"/>
                </a:solidFill>
              </a:rPr>
              <a:t>Viuda</a:t>
            </a:r>
            <a:r>
              <a:rPr lang="en-US" dirty="0">
                <a:solidFill>
                  <a:schemeClr val="bg1"/>
                </a:solidFill>
              </a:rPr>
              <a:t> De Nain</a:t>
            </a:r>
          </a:p>
        </p:txBody>
      </p:sp>
      <p:sp>
        <p:nvSpPr>
          <p:cNvPr id="3" name="Content Placeholder 2"/>
          <p:cNvSpPr>
            <a:spLocks noGrp="1"/>
          </p:cNvSpPr>
          <p:nvPr>
            <p:ph idx="1"/>
          </p:nvPr>
        </p:nvSpPr>
        <p:spPr>
          <a:xfrm>
            <a:off x="5069939" y="1595336"/>
            <a:ext cx="6836715" cy="4786009"/>
          </a:xfrm>
        </p:spPr>
        <p:txBody>
          <a:bodyPr>
            <a:normAutofit fontScale="85000" lnSpcReduction="10000"/>
          </a:bodyPr>
          <a:lstStyle/>
          <a:p>
            <a:r>
              <a:rPr lang="es-ES" dirty="0" err="1">
                <a:solidFill>
                  <a:schemeClr val="bg1"/>
                </a:solidFill>
              </a:rPr>
              <a:t>Luc</a:t>
            </a:r>
            <a:r>
              <a:rPr lang="es-ES" dirty="0">
                <a:solidFill>
                  <a:schemeClr val="bg1"/>
                </a:solidFill>
              </a:rPr>
              <a:t> 7:11</a:t>
            </a:r>
            <a:r>
              <a:rPr lang="en-US" dirty="0">
                <a:solidFill>
                  <a:schemeClr val="bg1"/>
                </a:solidFill>
              </a:rPr>
              <a:t>-17</a:t>
            </a:r>
            <a:r>
              <a:rPr lang="es-ES" dirty="0">
                <a:solidFill>
                  <a:schemeClr val="bg1"/>
                </a:solidFill>
              </a:rPr>
              <a:t>  Aconteció después, que él iba a la ciudad que se llama </a:t>
            </a:r>
            <a:r>
              <a:rPr lang="es-ES" dirty="0" err="1">
                <a:solidFill>
                  <a:schemeClr val="bg1"/>
                </a:solidFill>
              </a:rPr>
              <a:t>Naín</a:t>
            </a:r>
            <a:r>
              <a:rPr lang="es-ES" dirty="0">
                <a:solidFill>
                  <a:schemeClr val="bg1"/>
                </a:solidFill>
              </a:rPr>
              <a:t>, e iban con él muchos de sus discípulos, y una gran multitud. 12  Cuando llegó cerca de la puerta de la ciudad, he aquí que llevaban a enterrar a un difunto, hijo único de su madre, la cual era viuda; y había con ella mucha gente de la ciudad. 13  Y cuando el Señor la vio, se compadeció de ella, y le dijo: No llores. 14  Y acercándose, tocó el féretro; y los que lo llevaban se detuvieron. Y dijo: Joven, a ti te digo, levántate. 15  Entonces se incorporó el que había muerto, y comenzó a hablar. Y lo dio a su madre. 16  Y todos tuvieron miedo, y glorificaban a Dios, diciendo: Un gran profeta se ha levantado entre nosotros; y: Dios ha visitado a su pueblo. 17  Y se extendió la fama de él por toda Judea, y por toda la región de alrededor. </a:t>
            </a:r>
            <a:endParaRPr lang="en-US" sz="2400" dirty="0">
              <a:solidFill>
                <a:schemeClr val="bg1"/>
              </a:solidFill>
            </a:endParaRPr>
          </a:p>
        </p:txBody>
      </p:sp>
    </p:spTree>
    <p:extLst>
      <p:ext uri="{BB962C8B-B14F-4D97-AF65-F5344CB8AC3E}">
        <p14:creationId xmlns:p14="http://schemas.microsoft.com/office/powerpoint/2010/main" val="2434541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ealing the blind"/>
          <p:cNvPicPr>
            <a:picLocks noChangeAspect="1" noChangeArrowheads="1"/>
          </p:cNvPicPr>
          <p:nvPr/>
        </p:nvPicPr>
        <p:blipFill rotWithShape="1">
          <a:blip r:embed="rId2">
            <a:extLst>
              <a:ext uri="{28A0092B-C50C-407E-A947-70E740481C1C}">
                <a14:useLocalDpi xmlns:a14="http://schemas.microsoft.com/office/drawing/2010/main" val="0"/>
              </a:ext>
            </a:extLst>
          </a:blip>
          <a:srcRect l="7581" r="15850" b="-1"/>
          <a:stretch/>
        </p:blipFill>
        <p:spPr bwMode="auto">
          <a:xfrm>
            <a:off x="4636008" y="640082"/>
            <a:ext cx="6916329" cy="5577837"/>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7"/>
            <a:ext cx="3667039" cy="859066"/>
          </a:xfrm>
        </p:spPr>
        <p:txBody>
          <a:bodyPr>
            <a:normAutofit/>
          </a:bodyPr>
          <a:lstStyle/>
          <a:p>
            <a:r>
              <a:rPr lang="en-US" dirty="0" err="1"/>
              <a:t>Bartimeo</a:t>
            </a:r>
            <a:endParaRPr lang="en-US" dirty="0"/>
          </a:p>
        </p:txBody>
      </p:sp>
      <p:sp>
        <p:nvSpPr>
          <p:cNvPr id="3" name="Content Placeholder 2"/>
          <p:cNvSpPr>
            <a:spLocks noGrp="1"/>
          </p:cNvSpPr>
          <p:nvPr>
            <p:ph idx="1"/>
          </p:nvPr>
        </p:nvSpPr>
        <p:spPr>
          <a:xfrm>
            <a:off x="139486" y="1828800"/>
            <a:ext cx="4496522" cy="4389119"/>
          </a:xfrm>
        </p:spPr>
        <p:txBody>
          <a:bodyPr>
            <a:normAutofit fontScale="77500" lnSpcReduction="20000"/>
          </a:bodyPr>
          <a:lstStyle/>
          <a:p>
            <a:r>
              <a:rPr lang="es-ES" dirty="0"/>
              <a:t>Mat 20:29-34  Al salir ellos de Jericó, le seguía una gran multitud. 30  Y dos ciegos que estaban sentados junto al camino, cuando oyeron que Jesús pasaba, clamaron, diciendo: ¡Señor, Hijo de David, ten misericordia de nosotros! 31  Y la gente les reprendió para que callasen; pero ellos clamaban más, diciendo: ¡Señor, Hijo de David, ten misericordia de nosotros! 32  Y deteniéndose Jesús, los llamó, y les dijo: ¿Qué queréis que os haga? 33  Ellos le dijeron: Señor, que sean abiertos nuestros ojos. 34  Entonces Jesús, compadecido, les tocó los ojos, y en seguida recibieron la vista; y le siguieron.</a:t>
            </a:r>
          </a:p>
          <a:p>
            <a:endParaRPr lang="es-ES" dirty="0"/>
          </a:p>
          <a:p>
            <a:endParaRPr lang="en-US" dirty="0"/>
          </a:p>
          <a:p>
            <a:endParaRPr lang="en-US" sz="1800" dirty="0"/>
          </a:p>
        </p:txBody>
      </p:sp>
    </p:spTree>
    <p:extLst>
      <p:ext uri="{BB962C8B-B14F-4D97-AF65-F5344CB8AC3E}">
        <p14:creationId xmlns:p14="http://schemas.microsoft.com/office/powerpoint/2010/main" val="897148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gadara demoniac"/>
          <p:cNvPicPr>
            <a:picLocks noChangeAspect="1" noChangeArrowheads="1"/>
          </p:cNvPicPr>
          <p:nvPr/>
        </p:nvPicPr>
        <p:blipFill rotWithShape="1">
          <a:blip r:embed="rId2">
            <a:extLst>
              <a:ext uri="{28A0092B-C50C-407E-A947-70E740481C1C}">
                <a14:useLocalDpi xmlns:a14="http://schemas.microsoft.com/office/drawing/2010/main" val="0"/>
              </a:ext>
            </a:extLst>
          </a:blip>
          <a:srcRect l="7607" r="1" b="1"/>
          <a:stretch/>
        </p:blipFill>
        <p:spPr bwMode="auto">
          <a:xfrm>
            <a:off x="838200" y="1904281"/>
            <a:ext cx="6233160" cy="42726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838200" y="365125"/>
            <a:ext cx="10515600" cy="1325563"/>
          </a:xfrm>
        </p:spPr>
        <p:txBody>
          <a:bodyPr>
            <a:normAutofit/>
          </a:bodyPr>
          <a:lstStyle/>
          <a:p>
            <a:r>
              <a:rPr lang="es-ES" dirty="0"/>
              <a:t>El Hombre Cuyo Nombre Era Legión</a:t>
            </a:r>
            <a:endParaRPr lang="en-US" dirty="0"/>
          </a:p>
        </p:txBody>
      </p:sp>
      <p:sp>
        <p:nvSpPr>
          <p:cNvPr id="3" name="Content Placeholder 2"/>
          <p:cNvSpPr>
            <a:spLocks noGrp="1"/>
          </p:cNvSpPr>
          <p:nvPr>
            <p:ph idx="1"/>
          </p:nvPr>
        </p:nvSpPr>
        <p:spPr>
          <a:xfrm>
            <a:off x="7552944" y="1825625"/>
            <a:ext cx="4210270" cy="4351338"/>
          </a:xfrm>
        </p:spPr>
        <p:txBody>
          <a:bodyPr>
            <a:normAutofit fontScale="92500" lnSpcReduction="20000"/>
          </a:bodyPr>
          <a:lstStyle/>
          <a:p>
            <a:r>
              <a:rPr lang="en-US" dirty="0"/>
              <a:t>Mar 5:18-20 </a:t>
            </a:r>
            <a:r>
              <a:rPr lang="es-ES" dirty="0"/>
              <a:t>Al entrar él en la barca, el que había estado endemoniado le rogaba que le dejase estar con él. 19  Mas Jesús no se lo permitió, sino que le dijo: Vete a tu casa, a los tuyos, y cuéntales cuán grandes cosas el Señor ha hecho contigo, y cómo ha tenido misericordia de ti. 20  Y se fue, y comenzó a publicar en </a:t>
            </a:r>
            <a:r>
              <a:rPr lang="es-ES" dirty="0" err="1"/>
              <a:t>Decápolis</a:t>
            </a:r>
            <a:r>
              <a:rPr lang="es-ES" dirty="0"/>
              <a:t> cuán grandes cosas había hecho Jesús con él; y todos se maravillaban. </a:t>
            </a:r>
          </a:p>
          <a:p>
            <a:endParaRPr lang="en-US" dirty="0"/>
          </a:p>
          <a:p>
            <a:endParaRPr lang="en-US" sz="2000" dirty="0"/>
          </a:p>
        </p:txBody>
      </p:sp>
    </p:spTree>
    <p:extLst>
      <p:ext uri="{BB962C8B-B14F-4D97-AF65-F5344CB8AC3E}">
        <p14:creationId xmlns:p14="http://schemas.microsoft.com/office/powerpoint/2010/main" val="378972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feeding the five thousand"/>
          <p:cNvPicPr>
            <a:picLocks noChangeAspect="1" noChangeArrowheads="1"/>
          </p:cNvPicPr>
          <p:nvPr/>
        </p:nvPicPr>
        <p:blipFill rotWithShape="1">
          <a:blip r:embed="rId2">
            <a:extLst>
              <a:ext uri="{28A0092B-C50C-407E-A947-70E740481C1C}">
                <a14:useLocalDpi xmlns:a14="http://schemas.microsoft.com/office/drawing/2010/main" val="0"/>
              </a:ext>
            </a:extLst>
          </a:blip>
          <a:srcRect l="10793" r="4269"/>
          <a:stretch/>
        </p:blipFill>
        <p:spPr bwMode="auto">
          <a:xfrm>
            <a:off x="4636008" y="640082"/>
            <a:ext cx="6916329" cy="5577837"/>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3667039" cy="1676603"/>
          </a:xfrm>
        </p:spPr>
        <p:txBody>
          <a:bodyPr>
            <a:normAutofit/>
          </a:bodyPr>
          <a:lstStyle/>
          <a:p>
            <a:r>
              <a:rPr lang="es-MX" dirty="0"/>
              <a:t>Alimentación</a:t>
            </a:r>
            <a:r>
              <a:rPr lang="en-US" dirty="0"/>
              <a:t> De Miles</a:t>
            </a:r>
          </a:p>
        </p:txBody>
      </p:sp>
      <p:sp>
        <p:nvSpPr>
          <p:cNvPr id="3" name="Content Placeholder 2"/>
          <p:cNvSpPr>
            <a:spLocks noGrp="1"/>
          </p:cNvSpPr>
          <p:nvPr>
            <p:ph idx="1"/>
          </p:nvPr>
        </p:nvSpPr>
        <p:spPr>
          <a:xfrm>
            <a:off x="648930" y="2305870"/>
            <a:ext cx="3667037" cy="3917950"/>
          </a:xfrm>
        </p:spPr>
        <p:txBody>
          <a:bodyPr>
            <a:normAutofit fontScale="92500"/>
          </a:bodyPr>
          <a:lstStyle/>
          <a:p>
            <a:r>
              <a:rPr lang="es-ES" dirty="0"/>
              <a:t>Mat 15:32  Y Jesús, llamando a sus discípulos, dijo: Tengo compasión de la gente, porque ya hace tres días que están conmigo, y no tienen qué comer; y enviarlos en ayunas no quiero, no sea que desmayen en el camino. </a:t>
            </a:r>
          </a:p>
          <a:p>
            <a:endParaRPr lang="en-US" sz="1800" dirty="0"/>
          </a:p>
        </p:txBody>
      </p:sp>
    </p:spTree>
    <p:extLst>
      <p:ext uri="{BB962C8B-B14F-4D97-AF65-F5344CB8AC3E}">
        <p14:creationId xmlns:p14="http://schemas.microsoft.com/office/powerpoint/2010/main" val="774297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zeus"/>
          <p:cNvPicPr>
            <a:picLocks noChangeAspect="1" noChangeArrowheads="1"/>
          </p:cNvPicPr>
          <p:nvPr/>
        </p:nvPicPr>
        <p:blipFill rotWithShape="1">
          <a:blip r:embed="rId2">
            <a:extLst>
              <a:ext uri="{28A0092B-C50C-407E-A947-70E740481C1C}">
                <a14:useLocalDpi xmlns:a14="http://schemas.microsoft.com/office/drawing/2010/main" val="0"/>
              </a:ext>
            </a:extLst>
          </a:blip>
          <a:srcRect l="2082" r="3" b="3"/>
          <a:stretch/>
        </p:blipFill>
        <p:spPr bwMode="auto">
          <a:xfrm>
            <a:off x="6090613" y="640082"/>
            <a:ext cx="5461724" cy="5577837"/>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5127031" cy="1676603"/>
          </a:xfrm>
        </p:spPr>
        <p:txBody>
          <a:bodyPr>
            <a:normAutofit/>
          </a:bodyPr>
          <a:lstStyle/>
          <a:p>
            <a:r>
              <a:rPr lang="en-US" dirty="0"/>
              <a:t>¿</a:t>
            </a:r>
            <a:r>
              <a:rPr lang="en-US" dirty="0" err="1"/>
              <a:t>Es</a:t>
            </a:r>
            <a:r>
              <a:rPr lang="en-US" dirty="0"/>
              <a:t> Dios Un </a:t>
            </a:r>
            <a:r>
              <a:rPr lang="en-US" dirty="0" err="1"/>
              <a:t>Montruo</a:t>
            </a:r>
            <a:r>
              <a:rPr lang="en-US" dirty="0"/>
              <a:t>?</a:t>
            </a:r>
          </a:p>
        </p:txBody>
      </p:sp>
      <p:sp>
        <p:nvSpPr>
          <p:cNvPr id="3" name="Content Placeholder 2"/>
          <p:cNvSpPr>
            <a:spLocks noGrp="1"/>
          </p:cNvSpPr>
          <p:nvPr>
            <p:ph idx="1"/>
          </p:nvPr>
        </p:nvSpPr>
        <p:spPr>
          <a:xfrm>
            <a:off x="648930" y="2438400"/>
            <a:ext cx="5127029" cy="3785419"/>
          </a:xfrm>
        </p:spPr>
        <p:txBody>
          <a:bodyPr>
            <a:normAutofit/>
          </a:bodyPr>
          <a:lstStyle/>
          <a:p>
            <a:r>
              <a:rPr lang="es-ES" dirty="0"/>
              <a:t>Los antiguos griegos veían a sus dioses como poco que perfectos</a:t>
            </a:r>
          </a:p>
          <a:p>
            <a:pPr lvl="1"/>
            <a:r>
              <a:rPr lang="es-ES" dirty="0"/>
              <a:t>Sólo esperando a que el hombre se salga de la línea</a:t>
            </a:r>
          </a:p>
          <a:p>
            <a:r>
              <a:rPr lang="es-ES" dirty="0"/>
              <a:t>Dios es nuestro Padre Celestial</a:t>
            </a:r>
          </a:p>
          <a:p>
            <a:r>
              <a:rPr lang="es-ES" dirty="0"/>
              <a:t>Sí, nos disciplina, pero eso es para nuestro beneficio</a:t>
            </a:r>
          </a:p>
          <a:p>
            <a:pPr lvl="1"/>
            <a:r>
              <a:rPr lang="es-ES" dirty="0"/>
              <a:t>Hebreos 12:10</a:t>
            </a:r>
            <a:endParaRPr lang="en-US" dirty="0"/>
          </a:p>
        </p:txBody>
      </p:sp>
    </p:spTree>
    <p:extLst>
      <p:ext uri="{BB962C8B-B14F-4D97-AF65-F5344CB8AC3E}">
        <p14:creationId xmlns:p14="http://schemas.microsoft.com/office/powerpoint/2010/main" val="4165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compassionate hands"/>
          <p:cNvPicPr>
            <a:picLocks noChangeAspect="1" noChangeArrowheads="1"/>
          </p:cNvPicPr>
          <p:nvPr/>
        </p:nvPicPr>
        <p:blipFill rotWithShape="1">
          <a:blip r:embed="rId2">
            <a:extLst>
              <a:ext uri="{28A0092B-C50C-407E-A947-70E740481C1C}">
                <a14:useLocalDpi xmlns:a14="http://schemas.microsoft.com/office/drawing/2010/main" val="0"/>
              </a:ext>
            </a:extLst>
          </a:blip>
          <a:srcRect t="23391" r="9091"/>
          <a:stretch/>
        </p:blipFill>
        <p:spPr bwMode="auto">
          <a:xfrm>
            <a:off x="20" y="7985"/>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6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6983" y="402500"/>
            <a:ext cx="3759240" cy="1344975"/>
          </a:xfrm>
        </p:spPr>
        <p:txBody>
          <a:bodyPr>
            <a:normAutofit/>
          </a:bodyPr>
          <a:lstStyle/>
          <a:p>
            <a:r>
              <a:rPr lang="en-US" sz="4000" dirty="0"/>
              <a:t>Jesus Nos </a:t>
            </a:r>
            <a:r>
              <a:rPr lang="en-US" sz="4000" dirty="0" err="1"/>
              <a:t>Entiende</a:t>
            </a:r>
            <a:endParaRPr lang="en-US" sz="4000" dirty="0"/>
          </a:p>
        </p:txBody>
      </p:sp>
      <p:sp>
        <p:nvSpPr>
          <p:cNvPr id="3" name="Content Placeholder 2"/>
          <p:cNvSpPr>
            <a:spLocks noGrp="1"/>
          </p:cNvSpPr>
          <p:nvPr>
            <p:ph idx="1"/>
          </p:nvPr>
        </p:nvSpPr>
        <p:spPr>
          <a:xfrm>
            <a:off x="372400" y="1653700"/>
            <a:ext cx="4298208" cy="4389119"/>
          </a:xfrm>
        </p:spPr>
        <p:txBody>
          <a:bodyPr>
            <a:normAutofit fontScale="77500" lnSpcReduction="20000"/>
          </a:bodyPr>
          <a:lstStyle/>
          <a:p>
            <a:r>
              <a:rPr lang="es-ES" dirty="0" err="1"/>
              <a:t>Heb</a:t>
            </a:r>
            <a:r>
              <a:rPr lang="es-ES" dirty="0"/>
              <a:t> 4:14-16  Por tanto, teniendo un gran sumo sacerdote que traspasó los cielos, Jesús el Hijo de Dios, retengamos nuestra profesión. 15  Porque no tenemos un sumo sacerdote que no pueda compadecerse de nuestras debilidades, sino uno que fue tentado en todo según nuestra semejanza, pero sin pecado. 16  Acerquémonos, pues, confiadamente al trono de la gracia, para alcanzar misericordia y hallar gracia para el oportuno socorro.</a:t>
            </a:r>
          </a:p>
          <a:p>
            <a:r>
              <a:rPr lang="es-ES" sz="3100" dirty="0"/>
              <a:t>Ejemplos del Antiguo Testamento</a:t>
            </a:r>
            <a:endParaRPr lang="en-US" sz="3100" dirty="0"/>
          </a:p>
        </p:txBody>
      </p:sp>
    </p:spTree>
    <p:extLst>
      <p:ext uri="{BB962C8B-B14F-4D97-AF65-F5344CB8AC3E}">
        <p14:creationId xmlns:p14="http://schemas.microsoft.com/office/powerpoint/2010/main" val="1243892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Image result for cattle escaping"/>
          <p:cNvPicPr>
            <a:picLocks noChangeAspect="1" noChangeArrowheads="1"/>
          </p:cNvPicPr>
          <p:nvPr/>
        </p:nvPicPr>
        <p:blipFill rotWithShape="1">
          <a:blip r:embed="rId3">
            <a:extLst>
              <a:ext uri="{28A0092B-C50C-407E-A947-70E740481C1C}">
                <a14:useLocalDpi xmlns:a14="http://schemas.microsoft.com/office/drawing/2010/main" val="0"/>
              </a:ext>
            </a:extLst>
          </a:blip>
          <a:srcRect l="11396" r="36016" b="1"/>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48929" y="629266"/>
            <a:ext cx="3651467" cy="1676603"/>
          </a:xfrm>
        </p:spPr>
        <p:txBody>
          <a:bodyPr>
            <a:normAutofit/>
          </a:bodyPr>
          <a:lstStyle/>
          <a:p>
            <a:r>
              <a:rPr lang="en-US" dirty="0" err="1"/>
              <a:t>Emergencias</a:t>
            </a:r>
            <a:endParaRPr lang="en-US" dirty="0"/>
          </a:p>
        </p:txBody>
      </p:sp>
      <p:sp>
        <p:nvSpPr>
          <p:cNvPr id="3" name="Content Placeholder 2"/>
          <p:cNvSpPr>
            <a:spLocks noGrp="1"/>
          </p:cNvSpPr>
          <p:nvPr>
            <p:ph idx="1"/>
          </p:nvPr>
        </p:nvSpPr>
        <p:spPr>
          <a:xfrm>
            <a:off x="648931" y="2438400"/>
            <a:ext cx="3651466" cy="1519237"/>
          </a:xfrm>
        </p:spPr>
        <p:txBody>
          <a:bodyPr>
            <a:normAutofit/>
          </a:bodyPr>
          <a:lstStyle/>
          <a:p>
            <a:r>
              <a:rPr lang="en-US" sz="4000" dirty="0"/>
              <a:t>Exo 23:4-5</a:t>
            </a:r>
          </a:p>
          <a:p>
            <a:r>
              <a:rPr lang="en-US" sz="4000" dirty="0"/>
              <a:t>Luc 14:1-6</a:t>
            </a:r>
          </a:p>
        </p:txBody>
      </p:sp>
      <p:pic>
        <p:nvPicPr>
          <p:cNvPr id="8198" name="Picture 6" descr="Image result for cattle escap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396" y="3957638"/>
            <a:ext cx="3810000" cy="254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80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4"/>
          <p:cNvPicPr>
            <a:picLocks noChangeAspect="1"/>
          </p:cNvPicPr>
          <p:nvPr/>
        </p:nvPicPr>
        <p:blipFill rotWithShape="1">
          <a:blip r:embed="rId2">
            <a:extLst>
              <a:ext uri="{28A0092B-C50C-407E-A947-70E740481C1C}">
                <a14:useLocalDpi xmlns:a14="http://schemas.microsoft.com/office/drawing/2010/main" val="0"/>
              </a:ext>
            </a:extLst>
          </a:blip>
          <a:srcRect r="9091" b="9091"/>
          <a:stretch/>
        </p:blipFill>
        <p:spPr>
          <a:xfrm>
            <a:off x="20" y="10"/>
            <a:ext cx="12191980" cy="6857990"/>
          </a:xfrm>
          <a:prstGeom prst="rect">
            <a:avLst/>
          </a:prstGeom>
        </p:spPr>
      </p:pic>
      <p:sp>
        <p:nvSpPr>
          <p:cNvPr id="13" name="Rectangle 1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4805" y="640263"/>
            <a:ext cx="3759240" cy="1344975"/>
          </a:xfrm>
        </p:spPr>
        <p:txBody>
          <a:bodyPr>
            <a:normAutofit/>
          </a:bodyPr>
          <a:lstStyle/>
          <a:p>
            <a:r>
              <a:rPr lang="en-US" sz="4000" dirty="0"/>
              <a:t>¿</a:t>
            </a:r>
            <a:r>
              <a:rPr lang="en-US" sz="4000" dirty="0" err="1"/>
              <a:t>Enfermedad</a:t>
            </a:r>
            <a:r>
              <a:rPr lang="en-US" sz="4000" dirty="0"/>
              <a:t>?</a:t>
            </a:r>
          </a:p>
        </p:txBody>
      </p:sp>
      <p:sp>
        <p:nvSpPr>
          <p:cNvPr id="9" name="Content Placeholder 8"/>
          <p:cNvSpPr>
            <a:spLocks noGrp="1"/>
          </p:cNvSpPr>
          <p:nvPr>
            <p:ph idx="1"/>
          </p:nvPr>
        </p:nvSpPr>
        <p:spPr>
          <a:xfrm>
            <a:off x="594110" y="2121763"/>
            <a:ext cx="3764826" cy="3773010"/>
          </a:xfrm>
        </p:spPr>
        <p:txBody>
          <a:bodyPr>
            <a:normAutofit fontScale="62500" lnSpcReduction="20000"/>
          </a:bodyPr>
          <a:lstStyle/>
          <a:p>
            <a:r>
              <a:rPr lang="es-ES" dirty="0" err="1"/>
              <a:t>Num</a:t>
            </a:r>
            <a:r>
              <a:rPr lang="es-ES" dirty="0"/>
              <a:t> 9:10-12  Habla a los hijos de Israel, diciendo: Cualquiera de vosotros o de vuestros descendientes, que estuviere inmundo por causa de muerto o estuviere de viaje lejos, celebrará la pascua a Jehová. 11  En el mes segundo, a los catorce días del mes, entre las dos tardes, la celebrarán; con panes sin levadura y hierbas amargas la comerán. 12  No dejarán del animal sacrificado para la mañana, ni quebrarán hueso de él; conforme a todos los ritos de la pascua la celebrarán. </a:t>
            </a:r>
          </a:p>
          <a:p>
            <a:r>
              <a:rPr lang="es-ES" dirty="0"/>
              <a:t>El Señor no quería que propagaran el contagio</a:t>
            </a:r>
            <a:endParaRPr lang="en-US" dirty="0"/>
          </a:p>
          <a:p>
            <a:endParaRPr lang="en-US" sz="1800" dirty="0"/>
          </a:p>
        </p:txBody>
      </p:sp>
    </p:spTree>
    <p:extLst>
      <p:ext uri="{BB962C8B-B14F-4D97-AF65-F5344CB8AC3E}">
        <p14:creationId xmlns:p14="http://schemas.microsoft.com/office/powerpoint/2010/main" val="3565374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820</Words>
  <Application>Microsoft Office PowerPoint</Application>
  <PresentationFormat>Widescreen</PresentationFormat>
  <Paragraphs>39</Paragraphs>
  <Slides>12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La Compasión  De Cristo</vt:lpstr>
      <vt:lpstr>La Viuda De Nain</vt:lpstr>
      <vt:lpstr>Bartimeo</vt:lpstr>
      <vt:lpstr>El Hombre Cuyo Nombre Era Legión</vt:lpstr>
      <vt:lpstr>Alimentación De Miles</vt:lpstr>
      <vt:lpstr>¿Es Dios Un Montruo?</vt:lpstr>
      <vt:lpstr>Jesus Nos Entiende</vt:lpstr>
      <vt:lpstr>Emergencias</vt:lpstr>
      <vt:lpstr>¿Enfermedad?</vt:lpstr>
      <vt:lpstr>Circunstancias Que No Puedo Controlar</vt:lpstr>
      <vt:lpstr>El Señor Reconoce la Intención</vt:lpstr>
      <vt:lpstr>La Compasión  De Cristo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Compassion of Christ</dc:title>
  <dc:creator>John Welch</dc:creator>
  <cp:lastModifiedBy>Andres Pong</cp:lastModifiedBy>
  <cp:revision>10</cp:revision>
  <dcterms:created xsi:type="dcterms:W3CDTF">2017-03-04T20:07:22Z</dcterms:created>
  <dcterms:modified xsi:type="dcterms:W3CDTF">2018-03-01T04:28:34Z</dcterms:modified>
</cp:coreProperties>
</file>