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46" autoAdjust="0"/>
    <p:restoredTop sz="56557" autoAdjust="0"/>
  </p:normalViewPr>
  <p:slideViewPr>
    <p:cSldViewPr snapToGrid="0">
      <p:cViewPr varScale="1">
        <p:scale>
          <a:sx n="64" d="100"/>
          <a:sy n="64" d="100"/>
        </p:scale>
        <p:origin x="25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8E0E5-8ADD-4544-9D30-47A695B520EB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6EFB57-7550-47F8-81C2-A3E68A6482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86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EFB57-7550-47F8-81C2-A3E68A6482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3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EFB57-7550-47F8-81C2-A3E68A6482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626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EFB57-7550-47F8-81C2-A3E68A6482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08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EFB57-7550-47F8-81C2-A3E68A64825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65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EFB57-7550-47F8-81C2-A3E68A6482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635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EFB57-7550-47F8-81C2-A3E68A6482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003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EFB57-7550-47F8-81C2-A3E68A64825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584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EFB57-7550-47F8-81C2-A3E68A64825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666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sz="7200" b="1" dirty="0"/>
              <a:t>El Convincente Amor De Cristo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/>
              <a:t>1 </a:t>
            </a:r>
            <a:r>
              <a:rPr lang="en-US" sz="2400" b="1" dirty="0" err="1"/>
              <a:t>Corintios</a:t>
            </a:r>
            <a:r>
              <a:rPr lang="en-US" sz="2400" b="1" dirty="0"/>
              <a:t> 5:14</a:t>
            </a:r>
          </a:p>
        </p:txBody>
      </p:sp>
    </p:spTree>
    <p:extLst>
      <p:ext uri="{BB962C8B-B14F-4D97-AF65-F5344CB8AC3E}">
        <p14:creationId xmlns:p14="http://schemas.microsoft.com/office/powerpoint/2010/main" val="2322054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33190"/>
          </a:xfrm>
        </p:spPr>
        <p:txBody>
          <a:bodyPr>
            <a:normAutofit fontScale="90000"/>
          </a:bodyPr>
          <a:lstStyle/>
          <a:p>
            <a:r>
              <a:rPr lang="es-MX" dirty="0"/>
              <a:t>¿Quienes Son Esos Hombres?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80457"/>
            <a:ext cx="8915400" cy="5072743"/>
          </a:xfrm>
        </p:spPr>
        <p:txBody>
          <a:bodyPr>
            <a:normAutofit lnSpcReduction="10000"/>
          </a:bodyPr>
          <a:lstStyle/>
          <a:p>
            <a:r>
              <a:rPr lang="es-ES" sz="2400" dirty="0"/>
              <a:t>¿Cómo puedes explicar esta poderosa influencia?</a:t>
            </a:r>
          </a:p>
          <a:p>
            <a:r>
              <a:rPr lang="es-ES" sz="2400" dirty="0"/>
              <a:t>¿Está hablando de un padre, un hermano o un amigo?</a:t>
            </a:r>
          </a:p>
          <a:p>
            <a:r>
              <a:rPr lang="es-ES" sz="2400" dirty="0"/>
              <a:t>No, era un extraño completo que Pablo tal vez nunca había visto</a:t>
            </a:r>
          </a:p>
          <a:p>
            <a:pPr lvl="1"/>
            <a:r>
              <a:rPr lang="es-ES" sz="2200" dirty="0"/>
              <a:t>Había muerto más de 25 años antes</a:t>
            </a:r>
          </a:p>
          <a:p>
            <a:r>
              <a:rPr lang="es-ES" sz="2400" dirty="0"/>
              <a:t>Esto fue escrito en 57 o 58 </a:t>
            </a:r>
            <a:r>
              <a:rPr lang="es-ES" sz="2400" dirty="0" err="1"/>
              <a:t>dC</a:t>
            </a:r>
            <a:endParaRPr lang="es-ES" sz="2400" dirty="0"/>
          </a:p>
          <a:p>
            <a:r>
              <a:rPr lang="es-ES" sz="2400" dirty="0"/>
              <a:t>Se trata de un humilde carpintero judío, muerto en infamia por todos los poderosos elementos de la época</a:t>
            </a:r>
          </a:p>
          <a:p>
            <a:r>
              <a:rPr lang="es-ES" sz="2400" dirty="0"/>
              <a:t>¿Qué hay de </a:t>
            </a:r>
            <a:r>
              <a:rPr lang="es-ES" sz="2400" dirty="0" err="1"/>
              <a:t>Paublo</a:t>
            </a:r>
            <a:r>
              <a:rPr lang="es-ES" sz="2400" dirty="0"/>
              <a:t>?</a:t>
            </a:r>
          </a:p>
          <a:p>
            <a:r>
              <a:rPr lang="es-ES" sz="2400" dirty="0"/>
              <a:t>¿Qué hacía hace 25 años?</a:t>
            </a:r>
          </a:p>
          <a:p>
            <a:r>
              <a:rPr lang="es-ES" sz="2400" dirty="0"/>
              <a:t>¿Recordaría Pablo menos?</a:t>
            </a:r>
            <a:endParaRPr lang="en-US" sz="20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48604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24398"/>
          </a:xfrm>
        </p:spPr>
        <p:txBody>
          <a:bodyPr>
            <a:normAutofit fontScale="90000"/>
          </a:bodyPr>
          <a:lstStyle/>
          <a:p>
            <a:r>
              <a:rPr lang="en-US" dirty="0"/>
              <a:t>Pablo </a:t>
            </a:r>
            <a:r>
              <a:rPr lang="es-MX" dirty="0"/>
              <a:t>Había</a:t>
            </a:r>
            <a:r>
              <a:rPr lang="en-US" dirty="0"/>
              <a:t> </a:t>
            </a:r>
            <a:r>
              <a:rPr lang="en-US" dirty="0" err="1"/>
              <a:t>Cambiado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15143"/>
            <a:ext cx="8915400" cy="5050971"/>
          </a:xfrm>
        </p:spPr>
        <p:txBody>
          <a:bodyPr>
            <a:normAutofit lnSpcReduction="10000"/>
          </a:bodyPr>
          <a:lstStyle/>
          <a:p>
            <a:r>
              <a:rPr lang="es-ES" sz="2400" dirty="0"/>
              <a:t>Había el mismo fuego y pasión, pero ¿cuán diferente?</a:t>
            </a:r>
          </a:p>
          <a:p>
            <a:r>
              <a:rPr lang="es-ES" sz="2400" dirty="0"/>
              <a:t>Él había odiado el nombre de Cristo, pero ahora Él es una nueva criatura.</a:t>
            </a:r>
          </a:p>
          <a:p>
            <a:r>
              <a:rPr lang="es-ES" sz="2400" dirty="0"/>
              <a:t>Todas las cosas le cambiaron</a:t>
            </a:r>
          </a:p>
          <a:p>
            <a:r>
              <a:rPr lang="es-ES" sz="2400" dirty="0"/>
              <a:t>Siguen siendo las mismas y no iguales</a:t>
            </a:r>
          </a:p>
          <a:p>
            <a:r>
              <a:rPr lang="es-ES" sz="2400" dirty="0"/>
              <a:t>Tienen un nuevo poder y significado</a:t>
            </a:r>
          </a:p>
          <a:p>
            <a:r>
              <a:rPr lang="es-ES" sz="2400" dirty="0"/>
              <a:t>El mundo externo tiene una relación diferente con el hombre interior</a:t>
            </a:r>
          </a:p>
          <a:p>
            <a:r>
              <a:rPr lang="es-ES" sz="2400" dirty="0"/>
              <a:t>Sus pensamientos son nuevos</a:t>
            </a:r>
          </a:p>
          <a:p>
            <a:r>
              <a:rPr lang="es-ES" sz="2400" dirty="0"/>
              <a:t>Sus asociaciones son nuevas</a:t>
            </a:r>
          </a:p>
          <a:p>
            <a:r>
              <a:rPr lang="es-ES" sz="2400" dirty="0"/>
              <a:t>Sus esperanzas son nuevas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7135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7463" y="362620"/>
            <a:ext cx="8911687" cy="947434"/>
          </a:xfrm>
        </p:spPr>
        <p:txBody>
          <a:bodyPr/>
          <a:lstStyle/>
          <a:p>
            <a:r>
              <a:rPr lang="en-US" dirty="0"/>
              <a:t>Su </a:t>
            </a:r>
            <a:r>
              <a:rPr lang="en-US" dirty="0" err="1"/>
              <a:t>Motivo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Nuevo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88533"/>
            <a:ext cx="8915400" cy="4927600"/>
          </a:xfrm>
        </p:spPr>
        <p:txBody>
          <a:bodyPr>
            <a:normAutofit/>
          </a:bodyPr>
          <a:lstStyle/>
          <a:p>
            <a:r>
              <a:rPr lang="es-ES" sz="2400" dirty="0"/>
              <a:t>En el pasado, había sido influenciado por:</a:t>
            </a:r>
          </a:p>
          <a:p>
            <a:pPr lvl="1"/>
            <a:r>
              <a:rPr lang="es-ES" sz="2200" dirty="0"/>
              <a:t>Autoafirmación</a:t>
            </a:r>
          </a:p>
          <a:p>
            <a:pPr lvl="1"/>
            <a:r>
              <a:rPr lang="es-ES" sz="2200" dirty="0"/>
              <a:t>Espíritu de partido y rivalidad</a:t>
            </a:r>
          </a:p>
          <a:p>
            <a:pPr lvl="1"/>
            <a:r>
              <a:rPr lang="es-ES" sz="2200" dirty="0"/>
              <a:t>Esclavo del hábito</a:t>
            </a:r>
          </a:p>
          <a:p>
            <a:pPr lvl="1"/>
            <a:r>
              <a:rPr lang="es-ES" sz="2200" dirty="0"/>
              <a:t>Deseo de popularidad y fama</a:t>
            </a:r>
          </a:p>
          <a:p>
            <a:pPr lvl="1"/>
            <a:r>
              <a:rPr lang="es-ES" sz="2200" dirty="0"/>
              <a:t>Impulsado por el miedo y sostenido por la vergüenza</a:t>
            </a:r>
          </a:p>
          <a:p>
            <a:pPr lvl="1"/>
            <a:r>
              <a:rPr lang="es-ES" sz="2200" dirty="0"/>
              <a:t>Una religión no del conocimiento</a:t>
            </a:r>
          </a:p>
          <a:p>
            <a:r>
              <a:rPr lang="es-ES" sz="2400" dirty="0"/>
              <a:t>Pero ahora todos estos motivos inferiores son aplastados, transformados, glorificados</a:t>
            </a:r>
          </a:p>
          <a:p>
            <a:r>
              <a:rPr lang="es-ES" sz="2400" dirty="0"/>
              <a:t>En el pensamiento omnipresente del Amor de Cristo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7783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25" y="281210"/>
            <a:ext cx="8911687" cy="782659"/>
          </a:xfrm>
        </p:spPr>
        <p:txBody>
          <a:bodyPr/>
          <a:lstStyle/>
          <a:p>
            <a:r>
              <a:rPr lang="en-US" dirty="0"/>
              <a:t>El Amor De Cristo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37733"/>
            <a:ext cx="8915400" cy="5029200"/>
          </a:xfrm>
        </p:spPr>
        <p:txBody>
          <a:bodyPr>
            <a:normAutofit lnSpcReduction="10000"/>
          </a:bodyPr>
          <a:lstStyle/>
          <a:p>
            <a:r>
              <a:rPr lang="es-ES" sz="2400" dirty="0"/>
              <a:t>Esto no es hablar del amor de Pablo por Cristo</a:t>
            </a:r>
          </a:p>
          <a:p>
            <a:r>
              <a:rPr lang="es-ES" sz="2400" dirty="0"/>
              <a:t>Esa devoción seguramente fue convincente, pero fue sólo secundaria</a:t>
            </a:r>
          </a:p>
          <a:p>
            <a:r>
              <a:rPr lang="es-ES" sz="2400" dirty="0"/>
              <a:t>La fuente está más atrás</a:t>
            </a:r>
          </a:p>
          <a:p>
            <a:pPr lvl="1"/>
            <a:r>
              <a:rPr lang="es-ES" sz="2200" dirty="0"/>
              <a:t>Debe encontrarse en Dios no en el hombre</a:t>
            </a:r>
          </a:p>
          <a:p>
            <a:r>
              <a:rPr lang="es-ES" sz="2400" dirty="0"/>
              <a:t>En el amor de Cristo por el hombre</a:t>
            </a:r>
          </a:p>
          <a:p>
            <a:r>
              <a:rPr lang="es-ES" sz="2400" dirty="0"/>
              <a:t>El amor de Pablo fue segundo</a:t>
            </a:r>
          </a:p>
          <a:p>
            <a:r>
              <a:rPr lang="es-ES" sz="2400" dirty="0"/>
              <a:t>Ahora bien, no fue Pablo quien planificó y trabajó, sino Cristo a través de él</a:t>
            </a:r>
          </a:p>
          <a:p>
            <a:r>
              <a:rPr lang="es-ES" sz="2400" dirty="0"/>
              <a:t>Se ocupó de todo el fondo de sus pensamientos</a:t>
            </a:r>
          </a:p>
          <a:p>
            <a:r>
              <a:rPr lang="es-ES" sz="2400" dirty="0"/>
              <a:t>¿Cómo podría olvidarlo?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8054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1790"/>
          </a:xfrm>
        </p:spPr>
        <p:txBody>
          <a:bodyPr/>
          <a:lstStyle/>
          <a:p>
            <a:r>
              <a:rPr lang="es-ES" dirty="0"/>
              <a:t>¿Qué significaba esto para Pablo?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85900"/>
            <a:ext cx="8915400" cy="4876800"/>
          </a:xfrm>
        </p:spPr>
        <p:txBody>
          <a:bodyPr>
            <a:normAutofit/>
          </a:bodyPr>
          <a:lstStyle/>
          <a:p>
            <a:r>
              <a:rPr lang="es-ES" sz="2400" dirty="0"/>
              <a:t>¿Podía olvidar lo que había sido?</a:t>
            </a:r>
          </a:p>
          <a:p>
            <a:r>
              <a:rPr lang="es-ES" sz="2400" dirty="0"/>
              <a:t>Sin embargo, Cristo lo había escogido, reprendiéndolo, acariciándolo y subyugándolo y sosteniéndolo en un mundo asombrado</a:t>
            </a:r>
          </a:p>
          <a:p>
            <a:r>
              <a:rPr lang="es-ES" sz="2400" dirty="0"/>
              <a:t>Él era más que un conquistador por medio de Él que lo amaba</a:t>
            </a:r>
          </a:p>
          <a:p>
            <a:r>
              <a:rPr lang="es-ES" sz="2400" dirty="0"/>
              <a:t>Él era el liberto de Cristo y el esclavo de Cristo</a:t>
            </a:r>
          </a:p>
          <a:p>
            <a:r>
              <a:rPr lang="es-ES" sz="2400" dirty="0"/>
              <a:t>Estaba en peligro de ciudad en ciudad.</a:t>
            </a:r>
          </a:p>
          <a:p>
            <a:r>
              <a:rPr lang="es-ES" sz="2400" dirty="0"/>
              <a:t>Muchos de los que se niegan a creer en Cristo han sido convencidos por este cambio en la vida de Pablo.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6729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07385"/>
          </a:xfrm>
        </p:spPr>
        <p:txBody>
          <a:bodyPr/>
          <a:lstStyle/>
          <a:p>
            <a:r>
              <a:rPr lang="es-ES" dirty="0"/>
              <a:t>¿Qué significa esto para nosotros?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31495"/>
            <a:ext cx="8915400" cy="5526505"/>
          </a:xfrm>
        </p:spPr>
        <p:txBody>
          <a:bodyPr>
            <a:normAutofit fontScale="92500" lnSpcReduction="10000"/>
          </a:bodyPr>
          <a:lstStyle/>
          <a:p>
            <a:r>
              <a:rPr lang="es-ES" dirty="0"/>
              <a:t>¿Hemos luchado contra Dios como el lo hizo?</a:t>
            </a:r>
          </a:p>
          <a:p>
            <a:r>
              <a:rPr lang="es-ES" dirty="0"/>
              <a:t>No es de extrañar que nuestras vidas sean indiferentes, nuestra lealtad dividida</a:t>
            </a:r>
          </a:p>
          <a:p>
            <a:r>
              <a:rPr lang="es-ES" dirty="0"/>
              <a:t>Podemos compartir la victoria que logró</a:t>
            </a:r>
          </a:p>
          <a:p>
            <a:r>
              <a:rPr lang="es-ES" dirty="0"/>
              <a:t>En esa lucha entre el mundo y Cristo que está ganando?</a:t>
            </a:r>
          </a:p>
          <a:p>
            <a:r>
              <a:rPr lang="es-ES" dirty="0"/>
              <a:t>La tarea no será fácil</a:t>
            </a:r>
          </a:p>
          <a:p>
            <a:r>
              <a:rPr lang="es-ES" dirty="0"/>
              <a:t>¿Qué es lo que determina el carácter de un hombre?</a:t>
            </a:r>
          </a:p>
          <a:p>
            <a:pPr lvl="1"/>
            <a:r>
              <a:rPr lang="es-ES" dirty="0"/>
              <a:t>No está en los resultados de sus acciones</a:t>
            </a:r>
          </a:p>
          <a:p>
            <a:pPr lvl="1"/>
            <a:r>
              <a:rPr lang="es-ES" dirty="0"/>
              <a:t>No es en los hechos mismos</a:t>
            </a:r>
          </a:p>
          <a:p>
            <a:r>
              <a:rPr lang="es-ES" dirty="0"/>
              <a:t>Debe ser por sus motivos</a:t>
            </a:r>
          </a:p>
          <a:p>
            <a:r>
              <a:rPr lang="es-ES" dirty="0"/>
              <a:t>Aquí está el más puro de todos ellos</a:t>
            </a:r>
          </a:p>
          <a:p>
            <a:pPr lvl="1"/>
            <a:r>
              <a:rPr lang="es-ES" dirty="0"/>
              <a:t>Altruista fuera de sí mismo.</a:t>
            </a:r>
          </a:p>
          <a:p>
            <a:pPr lvl="1"/>
            <a:r>
              <a:rPr lang="es-ES" dirty="0"/>
              <a:t>El estudio del carácter de otro</a:t>
            </a:r>
          </a:p>
          <a:p>
            <a:pPr lvl="1"/>
            <a:r>
              <a:rPr lang="es-ES" dirty="0"/>
              <a:t>El estudio de la bondad de otro</a:t>
            </a:r>
          </a:p>
          <a:p>
            <a:pPr lvl="1"/>
            <a:r>
              <a:rPr lang="es-ES" dirty="0"/>
              <a:t>Temor, gratitud, lealtad, reciprocidad</a:t>
            </a:r>
          </a:p>
          <a:p>
            <a:pPr lvl="1"/>
            <a:r>
              <a:rPr lang="es-ES" dirty="0"/>
              <a:t>Humildad de la contemplación de un ideal perfecto, hermano, amigo, salvador, Maestro y Rey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48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sz="7200" b="1" dirty="0">
                <a:solidFill>
                  <a:srgbClr val="31B4E6">
                    <a:lumMod val="75000"/>
                  </a:srgbClr>
                </a:solidFill>
              </a:rPr>
              <a:t>El Convincente Amor De Cristo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/>
              <a:t>1 </a:t>
            </a:r>
            <a:r>
              <a:rPr lang="en-US" sz="2400" b="1" dirty="0" err="1"/>
              <a:t>Corintios</a:t>
            </a:r>
            <a:r>
              <a:rPr lang="en-US" sz="2400" b="1" dirty="0"/>
              <a:t> 5:14</a:t>
            </a:r>
          </a:p>
        </p:txBody>
      </p:sp>
    </p:spTree>
    <p:extLst>
      <p:ext uri="{BB962C8B-B14F-4D97-AF65-F5344CB8AC3E}">
        <p14:creationId xmlns:p14="http://schemas.microsoft.com/office/powerpoint/2010/main" val="293958386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118</TotalTime>
  <Words>555</Words>
  <Application>Microsoft Office PowerPoint</Application>
  <PresentationFormat>Widescreen</PresentationFormat>
  <Paragraphs>75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Wisp</vt:lpstr>
      <vt:lpstr>El Convincente Amor De Cristo</vt:lpstr>
      <vt:lpstr>¿Quienes Son Esos Hombres?</vt:lpstr>
      <vt:lpstr>Pablo Había Cambiado</vt:lpstr>
      <vt:lpstr>Su Motivo es Nuevo</vt:lpstr>
      <vt:lpstr>El Amor De Cristo</vt:lpstr>
      <vt:lpstr>¿Qué significaba esto para Pablo?</vt:lpstr>
      <vt:lpstr>¿Qué significa esto para nosotros?</vt:lpstr>
      <vt:lpstr>El Convincente Amor De Cristo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Compelling  Love Of Christ</dc:title>
  <dc:creator>John Welch</dc:creator>
  <cp:lastModifiedBy>Andres Pong</cp:lastModifiedBy>
  <cp:revision>12</cp:revision>
  <dcterms:created xsi:type="dcterms:W3CDTF">2017-06-02T20:02:54Z</dcterms:created>
  <dcterms:modified xsi:type="dcterms:W3CDTF">2018-03-01T05:15:11Z</dcterms:modified>
</cp:coreProperties>
</file>