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82794" autoAdjust="0"/>
  </p:normalViewPr>
  <p:slideViewPr>
    <p:cSldViewPr snapToGrid="0">
      <p:cViewPr varScale="1">
        <p:scale>
          <a:sx n="95" d="100"/>
          <a:sy n="95" d="100"/>
        </p:scale>
        <p:origin x="1506" y="72"/>
      </p:cViewPr>
      <p:guideLst/>
    </p:cSldViewPr>
  </p:slid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41F431-61EC-4B63-9477-9E032C06EFAA}" type="datetimeFigureOut">
              <a:rPr lang="en-US" smtClean="0"/>
              <a:t>2/28/2018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A1DC96-5A30-4C07-87DD-4C47A4D1959A}" type="slidenum">
              <a:rPr lang="en-US" smtClean="0"/>
              <a:t>‹#›</a:t>
            </a:fld>
            <a:endParaRPr lang="en-US"/>
          </a:p>
        </p:txBody>
      </p:sp>
    </p:spTree>
    <p:extLst>
      <p:ext uri="{BB962C8B-B14F-4D97-AF65-F5344CB8AC3E}">
        <p14:creationId xmlns:p14="http://schemas.microsoft.com/office/powerpoint/2010/main" val="231138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a:solidFill>
                  <a:schemeClr val="tx1"/>
                </a:solidFill>
                <a:latin typeface="+mn-lt"/>
                <a:ea typeface="+mn-ea"/>
                <a:cs typeface="+mn-cs"/>
              </a:rPr>
              <a:t>2 Peter 1:3-11 KJV  According as his divine power hath given unto us all things that pertain unto life and godliness, through the knowledge of him that hath called us to glory and virtue:  (4)  Whereby are given unto us exceeding great and precious promises: that by these ye might be partakers of the divine nature, having escaped the corruption that is in the world through lust.  (5)  And beside this, giving all diligence, add to your faith virtue; and to virtue knowledge;  (6)  And to knowledge temperance; and to temperance patience; and to patience godliness;  (7)  And to godliness brotherly kindness; and to brotherly kindness charity.  (8)  For if these things be in you, and abound, they make you that ye shall neither be barren nor unfruitful in the knowledge of our Lord Jesus Christ.  (9)  But he that </a:t>
            </a:r>
            <a:r>
              <a:rPr lang="en-US" sz="1200" b="0" i="0" u="none" strike="noStrike" kern="1200" baseline="0" dirty="0" err="1">
                <a:solidFill>
                  <a:schemeClr val="tx1"/>
                </a:solidFill>
                <a:latin typeface="+mn-lt"/>
                <a:ea typeface="+mn-ea"/>
                <a:cs typeface="+mn-cs"/>
              </a:rPr>
              <a:t>lacketh</a:t>
            </a:r>
            <a:r>
              <a:rPr lang="en-US" sz="1200" b="0" i="0" u="none" strike="noStrike" kern="1200" baseline="0" dirty="0">
                <a:solidFill>
                  <a:schemeClr val="tx1"/>
                </a:solidFill>
                <a:latin typeface="+mn-lt"/>
                <a:ea typeface="+mn-ea"/>
                <a:cs typeface="+mn-cs"/>
              </a:rPr>
              <a:t> these things is blind, and cannot see afar off, and hath forgotten that he was purged from his old sins.  (10)  Wherefore the rather, brethren, give diligence to make your calling and election sure: for if ye do these things, ye shall never fall:  (11)  For so an entrance shall be ministered unto you abundantly into the everlasting kingdom of our Lord and </a:t>
            </a:r>
            <a:r>
              <a:rPr lang="en-US" sz="1200" b="0" i="0" u="none" strike="noStrike" kern="1200" baseline="0" dirty="0" err="1">
                <a:solidFill>
                  <a:schemeClr val="tx1"/>
                </a:solidFill>
                <a:latin typeface="+mn-lt"/>
                <a:ea typeface="+mn-ea"/>
                <a:cs typeface="+mn-cs"/>
              </a:rPr>
              <a:t>Saviour</a:t>
            </a:r>
            <a:r>
              <a:rPr lang="en-US" sz="1200" b="0" i="0" u="none" strike="noStrike" kern="1200" baseline="0" dirty="0">
                <a:solidFill>
                  <a:schemeClr val="tx1"/>
                </a:solidFill>
                <a:latin typeface="+mn-lt"/>
                <a:ea typeface="+mn-ea"/>
                <a:cs typeface="+mn-cs"/>
              </a:rPr>
              <a:t> Jesus Christ.</a:t>
            </a:r>
          </a:p>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1</a:t>
            </a:fld>
            <a:endParaRPr lang="en-US"/>
          </a:p>
        </p:txBody>
      </p:sp>
    </p:spTree>
    <p:extLst>
      <p:ext uri="{BB962C8B-B14F-4D97-AF65-F5344CB8AC3E}">
        <p14:creationId xmlns:p14="http://schemas.microsoft.com/office/powerpoint/2010/main" val="979671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2</a:t>
            </a:fld>
            <a:endParaRPr lang="en-US"/>
          </a:p>
        </p:txBody>
      </p:sp>
    </p:spTree>
    <p:extLst>
      <p:ext uri="{BB962C8B-B14F-4D97-AF65-F5344CB8AC3E}">
        <p14:creationId xmlns:p14="http://schemas.microsoft.com/office/powerpoint/2010/main" val="2236979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3</a:t>
            </a:fld>
            <a:endParaRPr lang="en-US"/>
          </a:p>
        </p:txBody>
      </p:sp>
    </p:spTree>
    <p:extLst>
      <p:ext uri="{BB962C8B-B14F-4D97-AF65-F5344CB8AC3E}">
        <p14:creationId xmlns:p14="http://schemas.microsoft.com/office/powerpoint/2010/main" val="3132226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4</a:t>
            </a:fld>
            <a:endParaRPr lang="en-US"/>
          </a:p>
        </p:txBody>
      </p:sp>
    </p:spTree>
    <p:extLst>
      <p:ext uri="{BB962C8B-B14F-4D97-AF65-F5344CB8AC3E}">
        <p14:creationId xmlns:p14="http://schemas.microsoft.com/office/powerpoint/2010/main" val="1523976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5</a:t>
            </a:fld>
            <a:endParaRPr lang="en-US"/>
          </a:p>
        </p:txBody>
      </p:sp>
    </p:spTree>
    <p:extLst>
      <p:ext uri="{BB962C8B-B14F-4D97-AF65-F5344CB8AC3E}">
        <p14:creationId xmlns:p14="http://schemas.microsoft.com/office/powerpoint/2010/main" val="4194445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6</a:t>
            </a:fld>
            <a:endParaRPr lang="en-US"/>
          </a:p>
        </p:txBody>
      </p:sp>
    </p:spTree>
    <p:extLst>
      <p:ext uri="{BB962C8B-B14F-4D97-AF65-F5344CB8AC3E}">
        <p14:creationId xmlns:p14="http://schemas.microsoft.com/office/powerpoint/2010/main" val="4081916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3A1DC96-5A30-4C07-87DD-4C47A4D1959A}" type="slidenum">
              <a:rPr lang="en-US" smtClean="0"/>
              <a:t>7</a:t>
            </a:fld>
            <a:endParaRPr lang="en-US"/>
          </a:p>
        </p:txBody>
      </p:sp>
    </p:spTree>
    <p:extLst>
      <p:ext uri="{BB962C8B-B14F-4D97-AF65-F5344CB8AC3E}">
        <p14:creationId xmlns:p14="http://schemas.microsoft.com/office/powerpoint/2010/main" val="3007262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328408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238639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689079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95667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6BD0B68-DC26-4DB8-8BB0-CF66C14ED1AF}"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127835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6BD0B68-DC26-4DB8-8BB0-CF66C14ED1AF}"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53100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BD0B68-DC26-4DB8-8BB0-CF66C14ED1AF}" type="datetimeFigureOut">
              <a:rPr lang="en-US" smtClean="0"/>
              <a:t>2/28/2018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3477888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BD0B68-DC26-4DB8-8BB0-CF66C14ED1AF}" type="datetimeFigureOut">
              <a:rPr lang="en-US" smtClean="0"/>
              <a:t>2/28/2018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6973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BD0B68-DC26-4DB8-8BB0-CF66C14ED1AF}" type="datetimeFigureOut">
              <a:rPr lang="en-US" smtClean="0"/>
              <a:t>2/28/2018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476506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BD0B68-DC26-4DB8-8BB0-CF66C14ED1AF}"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5767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BD0B68-DC26-4DB8-8BB0-CF66C14ED1AF}"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2D91-F969-4278-8297-D76D3008A3A4}" type="slidenum">
              <a:rPr lang="en-US" smtClean="0"/>
              <a:t>‹#›</a:t>
            </a:fld>
            <a:endParaRPr lang="en-US"/>
          </a:p>
        </p:txBody>
      </p:sp>
    </p:spTree>
    <p:extLst>
      <p:ext uri="{BB962C8B-B14F-4D97-AF65-F5344CB8AC3E}">
        <p14:creationId xmlns:p14="http://schemas.microsoft.com/office/powerpoint/2010/main" val="297118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BD0B68-DC26-4DB8-8BB0-CF66C14ED1AF}" type="datetimeFigureOut">
              <a:rPr lang="en-US" smtClean="0"/>
              <a:t>2/28/2018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832D91-F969-4278-8297-D76D3008A3A4}" type="slidenum">
              <a:rPr lang="en-US" smtClean="0"/>
              <a:t>‹#›</a:t>
            </a:fld>
            <a:endParaRPr lang="en-US"/>
          </a:p>
        </p:txBody>
      </p:sp>
    </p:spTree>
    <p:extLst>
      <p:ext uri="{BB962C8B-B14F-4D97-AF65-F5344CB8AC3E}">
        <p14:creationId xmlns:p14="http://schemas.microsoft.com/office/powerpoint/2010/main" val="2142674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32961" t="9091" r="2043"/>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68" name="Freeform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1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 y="-479"/>
            <a:ext cx="8078052"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04672" y="2600324"/>
            <a:ext cx="5058370" cy="3320973"/>
          </a:xfrm>
        </p:spPr>
        <p:txBody>
          <a:bodyPr anchor="t">
            <a:normAutofit/>
          </a:bodyPr>
          <a:lstStyle/>
          <a:p>
            <a:pPr algn="l"/>
            <a:r>
              <a:rPr lang="en-US" sz="4800" dirty="0"/>
              <a:t>La </a:t>
            </a:r>
            <a:r>
              <a:rPr lang="en-US" sz="4800" dirty="0" err="1"/>
              <a:t>Naturaleza</a:t>
            </a:r>
            <a:r>
              <a:rPr lang="en-US" sz="4800" dirty="0"/>
              <a:t> Divina- </a:t>
            </a:r>
            <a:r>
              <a:rPr lang="en-US" sz="8800" dirty="0" err="1"/>
              <a:t>Paciencia</a:t>
            </a:r>
            <a:endParaRPr lang="en-US" sz="5400" b="1" dirty="0"/>
          </a:p>
        </p:txBody>
      </p:sp>
      <p:sp>
        <p:nvSpPr>
          <p:cNvPr id="3" name="Subtitle 2"/>
          <p:cNvSpPr>
            <a:spLocks noGrp="1"/>
          </p:cNvSpPr>
          <p:nvPr>
            <p:ph type="subTitle" idx="1"/>
          </p:nvPr>
        </p:nvSpPr>
        <p:spPr>
          <a:xfrm>
            <a:off x="804672" y="1300450"/>
            <a:ext cx="4167376" cy="1155525"/>
          </a:xfrm>
        </p:spPr>
        <p:txBody>
          <a:bodyPr anchor="b">
            <a:normAutofit/>
          </a:bodyPr>
          <a:lstStyle/>
          <a:p>
            <a:pPr algn="l"/>
            <a:r>
              <a:rPr lang="en-US" dirty="0"/>
              <a:t>2 Ped 1: 3-11</a:t>
            </a:r>
          </a:p>
        </p:txBody>
      </p:sp>
    </p:spTree>
    <p:extLst>
      <p:ext uri="{BB962C8B-B14F-4D97-AF65-F5344CB8AC3E}">
        <p14:creationId xmlns:p14="http://schemas.microsoft.com/office/powerpoint/2010/main" val="4071402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505" y="629267"/>
            <a:ext cx="4123463" cy="1031092"/>
          </a:xfrm>
        </p:spPr>
        <p:txBody>
          <a:bodyPr>
            <a:normAutofit/>
          </a:bodyPr>
          <a:lstStyle/>
          <a:p>
            <a:r>
              <a:rPr lang="es-MX" dirty="0"/>
              <a:t>Introducción </a:t>
            </a:r>
          </a:p>
        </p:txBody>
      </p:sp>
      <p:sp>
        <p:nvSpPr>
          <p:cNvPr id="3" name="Content Placeholder 2"/>
          <p:cNvSpPr>
            <a:spLocks noGrp="1"/>
          </p:cNvSpPr>
          <p:nvPr>
            <p:ph idx="1"/>
          </p:nvPr>
        </p:nvSpPr>
        <p:spPr>
          <a:xfrm>
            <a:off x="0" y="1660358"/>
            <a:ext cx="4097808" cy="5197642"/>
          </a:xfrm>
        </p:spPr>
        <p:txBody>
          <a:bodyPr>
            <a:normAutofit/>
          </a:bodyPr>
          <a:lstStyle/>
          <a:p>
            <a:r>
              <a:rPr lang="es-MX" sz="3600" b="1" dirty="0"/>
              <a:t>La paciencia de Job</a:t>
            </a:r>
          </a:p>
          <a:p>
            <a:pPr lvl="1"/>
            <a:r>
              <a:rPr lang="es-MX" sz="2800" b="1" dirty="0" err="1"/>
              <a:t>Stg</a:t>
            </a:r>
            <a:r>
              <a:rPr lang="es-MX" sz="2800" b="1" dirty="0"/>
              <a:t> 5:11</a:t>
            </a:r>
          </a:p>
          <a:p>
            <a:r>
              <a:rPr lang="es-ES" sz="3600" b="1" dirty="0"/>
              <a:t>Resistencia</a:t>
            </a:r>
          </a:p>
          <a:p>
            <a:r>
              <a:rPr lang="es-ES" sz="3600" b="1" dirty="0"/>
              <a:t>Firme</a:t>
            </a:r>
          </a:p>
          <a:p>
            <a:pPr lvl="1"/>
            <a:r>
              <a:rPr lang="es-ES" sz="3200" b="1" dirty="0"/>
              <a:t>Hebreos 3:14</a:t>
            </a:r>
          </a:p>
          <a:p>
            <a:r>
              <a:rPr lang="es-ES" sz="3600" b="1" dirty="0"/>
              <a:t>Sin ignorar</a:t>
            </a:r>
          </a:p>
          <a:p>
            <a:pPr lvl="1"/>
            <a:r>
              <a:rPr lang="es-ES" sz="3200" b="1" dirty="0"/>
              <a:t>Condiciones</a:t>
            </a:r>
          </a:p>
          <a:p>
            <a:pPr lvl="1"/>
            <a:r>
              <a:rPr lang="es-ES" sz="3200" b="1" dirty="0"/>
              <a:t>Situaciones</a:t>
            </a:r>
          </a:p>
          <a:p>
            <a:pPr lvl="1"/>
            <a:r>
              <a:rPr lang="es-ES" sz="3200" b="1" dirty="0"/>
              <a:t>Pero no desertar</a:t>
            </a:r>
            <a:endParaRPr lang="en-US" sz="1400" b="1" dirty="0"/>
          </a:p>
        </p:txBody>
      </p:sp>
      <p:pic>
        <p:nvPicPr>
          <p:cNvPr id="2052" name="Picture 4"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14980" t="505" r="15717"/>
          <a:stretch/>
        </p:blipFill>
        <p:spPr bwMode="auto">
          <a:xfrm>
            <a:off x="4097808" y="364571"/>
            <a:ext cx="8094192" cy="62287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90821" y="995597"/>
            <a:ext cx="7726326" cy="1569660"/>
          </a:xfrm>
          <a:prstGeom prst="rect">
            <a:avLst/>
          </a:prstGeom>
          <a:solidFill>
            <a:schemeClr val="accent1">
              <a:lumMod val="75000"/>
            </a:schemeClr>
          </a:solidFill>
        </p:spPr>
        <p:txBody>
          <a:bodyPr wrap="square" rtlCol="0">
            <a:spAutoFit/>
          </a:bodyPr>
          <a:lstStyle/>
          <a:p>
            <a:r>
              <a:rPr lang="en-US" sz="3200" dirty="0" err="1">
                <a:solidFill>
                  <a:schemeClr val="bg1"/>
                </a:solidFill>
              </a:rPr>
              <a:t>Paciencia</a:t>
            </a:r>
            <a:r>
              <a:rPr lang="en-US" sz="3200" dirty="0">
                <a:solidFill>
                  <a:schemeClr val="bg1"/>
                </a:solidFill>
              </a:rPr>
              <a:t> no </a:t>
            </a:r>
            <a:r>
              <a:rPr lang="en-US" sz="3200" dirty="0" err="1">
                <a:solidFill>
                  <a:schemeClr val="bg1"/>
                </a:solidFill>
              </a:rPr>
              <a:t>es</a:t>
            </a:r>
            <a:r>
              <a:rPr lang="en-US" sz="3200" dirty="0">
                <a:solidFill>
                  <a:schemeClr val="bg1"/>
                </a:solidFill>
              </a:rPr>
              <a:t> </a:t>
            </a:r>
            <a:r>
              <a:rPr lang="en-US" sz="3200" dirty="0" err="1">
                <a:solidFill>
                  <a:schemeClr val="bg1"/>
                </a:solidFill>
              </a:rPr>
              <a:t>esperar</a:t>
            </a:r>
            <a:r>
              <a:rPr lang="en-US" sz="3200" dirty="0">
                <a:solidFill>
                  <a:schemeClr val="bg1"/>
                </a:solidFill>
              </a:rPr>
              <a:t> </a:t>
            </a:r>
            <a:r>
              <a:rPr lang="en-US" sz="3200" dirty="0" err="1">
                <a:solidFill>
                  <a:schemeClr val="bg1"/>
                </a:solidFill>
              </a:rPr>
              <a:t>pasivamente</a:t>
            </a:r>
            <a:r>
              <a:rPr lang="en-US" sz="3200" dirty="0">
                <a:solidFill>
                  <a:schemeClr val="bg1"/>
                </a:solidFill>
              </a:rPr>
              <a:t>. </a:t>
            </a:r>
            <a:r>
              <a:rPr lang="en-US" sz="3200" dirty="0" err="1">
                <a:solidFill>
                  <a:schemeClr val="bg1"/>
                </a:solidFill>
              </a:rPr>
              <a:t>Paciencia</a:t>
            </a:r>
            <a:r>
              <a:rPr lang="en-US" sz="3200" dirty="0">
                <a:solidFill>
                  <a:schemeClr val="bg1"/>
                </a:solidFill>
              </a:rPr>
              <a:t> </a:t>
            </a:r>
            <a:r>
              <a:rPr lang="en-US" sz="3200" dirty="0" err="1">
                <a:solidFill>
                  <a:schemeClr val="bg1"/>
                </a:solidFill>
              </a:rPr>
              <a:t>es</a:t>
            </a:r>
            <a:r>
              <a:rPr lang="en-US" sz="3200" dirty="0">
                <a:solidFill>
                  <a:schemeClr val="bg1"/>
                </a:solidFill>
              </a:rPr>
              <a:t> </a:t>
            </a:r>
            <a:r>
              <a:rPr lang="en-US" sz="3200" dirty="0" err="1">
                <a:solidFill>
                  <a:schemeClr val="bg1"/>
                </a:solidFill>
              </a:rPr>
              <a:t>actividad</a:t>
            </a:r>
            <a:r>
              <a:rPr lang="en-US" sz="3200" dirty="0">
                <a:solidFill>
                  <a:schemeClr val="bg1"/>
                </a:solidFill>
              </a:rPr>
              <a:t> </a:t>
            </a:r>
            <a:r>
              <a:rPr lang="en-US" sz="3200" dirty="0" err="1">
                <a:solidFill>
                  <a:schemeClr val="bg1"/>
                </a:solidFill>
              </a:rPr>
              <a:t>aceptada</a:t>
            </a:r>
            <a:r>
              <a:rPr lang="en-US" sz="3200" dirty="0">
                <a:solidFill>
                  <a:schemeClr val="bg1"/>
                </a:solidFill>
              </a:rPr>
              <a:t> de el </a:t>
            </a:r>
            <a:r>
              <a:rPr lang="en-US" sz="3200" dirty="0" err="1">
                <a:solidFill>
                  <a:schemeClr val="bg1"/>
                </a:solidFill>
              </a:rPr>
              <a:t>proseso</a:t>
            </a:r>
            <a:r>
              <a:rPr lang="en-US" sz="3200" dirty="0">
                <a:solidFill>
                  <a:schemeClr val="bg1"/>
                </a:solidFill>
              </a:rPr>
              <a:t> </a:t>
            </a:r>
            <a:r>
              <a:rPr lang="en-US" sz="3200" dirty="0" err="1">
                <a:solidFill>
                  <a:schemeClr val="bg1"/>
                </a:solidFill>
              </a:rPr>
              <a:t>requerido</a:t>
            </a:r>
            <a:r>
              <a:rPr lang="en-US" sz="3200" dirty="0">
                <a:solidFill>
                  <a:schemeClr val="bg1"/>
                </a:solidFill>
              </a:rPr>
              <a:t> para </a:t>
            </a:r>
            <a:r>
              <a:rPr lang="en-US" sz="3200" dirty="0" err="1">
                <a:solidFill>
                  <a:schemeClr val="bg1"/>
                </a:solidFill>
              </a:rPr>
              <a:t>alcanzar</a:t>
            </a:r>
            <a:r>
              <a:rPr lang="en-US" sz="3200" dirty="0">
                <a:solidFill>
                  <a:schemeClr val="bg1"/>
                </a:solidFill>
              </a:rPr>
              <a:t> la meta y </a:t>
            </a:r>
            <a:r>
              <a:rPr lang="en-US" sz="3200" dirty="0" err="1">
                <a:solidFill>
                  <a:schemeClr val="bg1"/>
                </a:solidFill>
              </a:rPr>
              <a:t>los</a:t>
            </a:r>
            <a:r>
              <a:rPr lang="en-US" sz="3200" dirty="0">
                <a:solidFill>
                  <a:schemeClr val="bg1"/>
                </a:solidFill>
              </a:rPr>
              <a:t> </a:t>
            </a:r>
            <a:r>
              <a:rPr lang="en-US" sz="3200" dirty="0" err="1">
                <a:solidFill>
                  <a:schemeClr val="bg1"/>
                </a:solidFill>
              </a:rPr>
              <a:t>sueños</a:t>
            </a:r>
            <a:r>
              <a:rPr lang="en-US" sz="3200" dirty="0">
                <a:solidFill>
                  <a:schemeClr val="bg1"/>
                </a:solidFill>
              </a:rPr>
              <a:t> </a:t>
            </a:r>
          </a:p>
        </p:txBody>
      </p:sp>
    </p:spTree>
    <p:extLst>
      <p:ext uri="{BB962C8B-B14F-4D97-AF65-F5344CB8AC3E}">
        <p14:creationId xmlns:p14="http://schemas.microsoft.com/office/powerpoint/2010/main" val="4037785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2" descr="Image result for patience"/>
          <p:cNvPicPr>
            <a:picLocks noChangeAspect="1"/>
          </p:cNvPicPr>
          <p:nvPr/>
        </p:nvPicPr>
        <p:blipFill rotWithShape="1">
          <a:blip r:embed="rId3"/>
          <a:srcRect l="19307" r="6627" b="-2"/>
          <a:stretch/>
        </p:blipFill>
        <p:spPr>
          <a:xfrm>
            <a:off x="4639056" y="10"/>
            <a:ext cx="7552944" cy="6857990"/>
          </a:xfrm>
          <a:prstGeom prst="rect">
            <a:avLst/>
          </a:prstGeom>
          <a:effectLst/>
        </p:spPr>
      </p:pic>
      <p:sp>
        <p:nvSpPr>
          <p:cNvPr id="2" name="Title 1"/>
          <p:cNvSpPr>
            <a:spLocks noGrp="1"/>
          </p:cNvSpPr>
          <p:nvPr>
            <p:ph type="title"/>
          </p:nvPr>
        </p:nvSpPr>
        <p:spPr>
          <a:xfrm>
            <a:off x="264694" y="-83115"/>
            <a:ext cx="3651467" cy="1676603"/>
          </a:xfrm>
        </p:spPr>
        <p:txBody>
          <a:bodyPr>
            <a:normAutofit/>
          </a:bodyPr>
          <a:lstStyle/>
          <a:p>
            <a:r>
              <a:rPr lang="en-US" sz="4800" dirty="0" err="1"/>
              <a:t>Firme</a:t>
            </a:r>
            <a:r>
              <a:rPr lang="en-US" sz="4800" dirty="0"/>
              <a:t> </a:t>
            </a:r>
            <a:r>
              <a:rPr lang="en-US" sz="4800" dirty="0" err="1"/>
              <a:t>en</a:t>
            </a:r>
            <a:r>
              <a:rPr lang="en-US" sz="4800" dirty="0"/>
              <a:t> </a:t>
            </a:r>
            <a:r>
              <a:rPr lang="en-US" sz="4800" dirty="0" err="1"/>
              <a:t>los</a:t>
            </a:r>
            <a:r>
              <a:rPr lang="en-US" sz="4800" dirty="0"/>
              <a:t> </a:t>
            </a:r>
            <a:r>
              <a:rPr lang="en-US" sz="4800" dirty="0" err="1"/>
              <a:t>juicios</a:t>
            </a:r>
            <a:endParaRPr lang="en-US" sz="4800" dirty="0"/>
          </a:p>
        </p:txBody>
      </p:sp>
      <p:sp>
        <p:nvSpPr>
          <p:cNvPr id="3078" name="Content Placeholder 3077"/>
          <p:cNvSpPr>
            <a:spLocks noGrp="1"/>
          </p:cNvSpPr>
          <p:nvPr>
            <p:ph idx="1"/>
          </p:nvPr>
        </p:nvSpPr>
        <p:spPr>
          <a:xfrm>
            <a:off x="264694" y="2062716"/>
            <a:ext cx="4374361" cy="4795285"/>
          </a:xfrm>
        </p:spPr>
        <p:txBody>
          <a:bodyPr>
            <a:normAutofit lnSpcReduction="10000"/>
          </a:bodyPr>
          <a:lstStyle/>
          <a:p>
            <a:r>
              <a:rPr lang="es-ES" sz="3200" b="1" dirty="0"/>
              <a:t>El sufrir obra en la firmeza</a:t>
            </a:r>
          </a:p>
          <a:p>
            <a:pPr lvl="1"/>
            <a:r>
              <a:rPr lang="es-ES" sz="2800" b="1" dirty="0"/>
              <a:t>Romanos 5: 3</a:t>
            </a:r>
          </a:p>
          <a:p>
            <a:r>
              <a:rPr lang="es-ES" sz="3200" b="1" dirty="0"/>
              <a:t>Fiel hasta la muerte</a:t>
            </a:r>
          </a:p>
          <a:p>
            <a:pPr lvl="1"/>
            <a:r>
              <a:rPr lang="es-ES" sz="2800" b="1" dirty="0"/>
              <a:t>Apocalipsis 2:10</a:t>
            </a:r>
          </a:p>
          <a:p>
            <a:r>
              <a:rPr lang="es-ES" sz="3200" b="1" dirty="0"/>
              <a:t>Soportar Penas</a:t>
            </a:r>
          </a:p>
          <a:p>
            <a:pPr lvl="1"/>
            <a:r>
              <a:rPr lang="es-ES" sz="2800" b="1" dirty="0"/>
              <a:t>1 Pedro 2: 19-23</a:t>
            </a:r>
          </a:p>
          <a:p>
            <a:r>
              <a:rPr lang="es-ES" sz="3200" b="1" dirty="0"/>
              <a:t>Firme en la fe resistiendo al diablo, </a:t>
            </a:r>
          </a:p>
          <a:p>
            <a:pPr lvl="1"/>
            <a:r>
              <a:rPr lang="es-ES" sz="2800" b="1" dirty="0"/>
              <a:t>1 Pedro 5: 8-9</a:t>
            </a:r>
            <a:endParaRPr lang="en-US" sz="700" b="1" dirty="0"/>
          </a:p>
        </p:txBody>
      </p:sp>
    </p:spTree>
    <p:extLst>
      <p:ext uri="{BB962C8B-B14F-4D97-AF65-F5344CB8AC3E}">
        <p14:creationId xmlns:p14="http://schemas.microsoft.com/office/powerpoint/2010/main" val="3860354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078">
                                            <p:txEl>
                                              <p:pRg st="0" end="0"/>
                                            </p:txEl>
                                          </p:spTgt>
                                        </p:tgtEl>
                                        <p:attrNameLst>
                                          <p:attrName>style.visibility</p:attrName>
                                        </p:attrNameLst>
                                      </p:cBhvr>
                                      <p:to>
                                        <p:strVal val="visible"/>
                                      </p:to>
                                    </p:set>
                                    <p:animEffect transition="in" filter="circle(in)">
                                      <p:cBhvr>
                                        <p:cTn id="7" dur="2000"/>
                                        <p:tgtEl>
                                          <p:spTgt spid="3078">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078">
                                            <p:txEl>
                                              <p:pRg st="1" end="1"/>
                                            </p:txEl>
                                          </p:spTgt>
                                        </p:tgtEl>
                                        <p:attrNameLst>
                                          <p:attrName>style.visibility</p:attrName>
                                        </p:attrNameLst>
                                      </p:cBhvr>
                                      <p:to>
                                        <p:strVal val="visible"/>
                                      </p:to>
                                    </p:set>
                                    <p:animEffect transition="in" filter="circle(in)">
                                      <p:cBhvr>
                                        <p:cTn id="10" dur="2000"/>
                                        <p:tgtEl>
                                          <p:spTgt spid="307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078">
                                            <p:txEl>
                                              <p:pRg st="2" end="2"/>
                                            </p:txEl>
                                          </p:spTgt>
                                        </p:tgtEl>
                                        <p:attrNameLst>
                                          <p:attrName>style.visibility</p:attrName>
                                        </p:attrNameLst>
                                      </p:cBhvr>
                                      <p:to>
                                        <p:strVal val="visible"/>
                                      </p:to>
                                    </p:set>
                                    <p:animEffect transition="in" filter="circle(in)">
                                      <p:cBhvr>
                                        <p:cTn id="15" dur="2000"/>
                                        <p:tgtEl>
                                          <p:spTgt spid="3078">
                                            <p:txEl>
                                              <p:pRg st="2" end="2"/>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078">
                                            <p:txEl>
                                              <p:pRg st="3" end="3"/>
                                            </p:txEl>
                                          </p:spTgt>
                                        </p:tgtEl>
                                        <p:attrNameLst>
                                          <p:attrName>style.visibility</p:attrName>
                                        </p:attrNameLst>
                                      </p:cBhvr>
                                      <p:to>
                                        <p:strVal val="visible"/>
                                      </p:to>
                                    </p:set>
                                    <p:animEffect transition="in" filter="circle(in)">
                                      <p:cBhvr>
                                        <p:cTn id="18" dur="2000"/>
                                        <p:tgtEl>
                                          <p:spTgt spid="3078">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078">
                                            <p:txEl>
                                              <p:pRg st="4" end="4"/>
                                            </p:txEl>
                                          </p:spTgt>
                                        </p:tgtEl>
                                        <p:attrNameLst>
                                          <p:attrName>style.visibility</p:attrName>
                                        </p:attrNameLst>
                                      </p:cBhvr>
                                      <p:to>
                                        <p:strVal val="visible"/>
                                      </p:to>
                                    </p:set>
                                    <p:animEffect transition="in" filter="circle(in)">
                                      <p:cBhvr>
                                        <p:cTn id="23" dur="2000"/>
                                        <p:tgtEl>
                                          <p:spTgt spid="3078">
                                            <p:txEl>
                                              <p:pRg st="4" end="4"/>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3078">
                                            <p:txEl>
                                              <p:pRg st="5" end="5"/>
                                            </p:txEl>
                                          </p:spTgt>
                                        </p:tgtEl>
                                        <p:attrNameLst>
                                          <p:attrName>style.visibility</p:attrName>
                                        </p:attrNameLst>
                                      </p:cBhvr>
                                      <p:to>
                                        <p:strVal val="visible"/>
                                      </p:to>
                                    </p:set>
                                    <p:animEffect transition="in" filter="circle(in)">
                                      <p:cBhvr>
                                        <p:cTn id="26" dur="2000"/>
                                        <p:tgtEl>
                                          <p:spTgt spid="3078">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3078">
                                            <p:txEl>
                                              <p:pRg st="6" end="6"/>
                                            </p:txEl>
                                          </p:spTgt>
                                        </p:tgtEl>
                                        <p:attrNameLst>
                                          <p:attrName>style.visibility</p:attrName>
                                        </p:attrNameLst>
                                      </p:cBhvr>
                                      <p:to>
                                        <p:strVal val="visible"/>
                                      </p:to>
                                    </p:set>
                                    <p:animEffect transition="in" filter="circle(in)">
                                      <p:cBhvr>
                                        <p:cTn id="31" dur="2000"/>
                                        <p:tgtEl>
                                          <p:spTgt spid="3078">
                                            <p:txEl>
                                              <p:pRg st="6" end="6"/>
                                            </p:txEl>
                                          </p:spTgt>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078">
                                            <p:txEl>
                                              <p:pRg st="7" end="7"/>
                                            </p:txEl>
                                          </p:spTgt>
                                        </p:tgtEl>
                                        <p:attrNameLst>
                                          <p:attrName>style.visibility</p:attrName>
                                        </p:attrNameLst>
                                      </p:cBhvr>
                                      <p:to>
                                        <p:strVal val="visible"/>
                                      </p:to>
                                    </p:set>
                                    <p:animEffect transition="in" filter="circle(in)">
                                      <p:cBhvr>
                                        <p:cTn id="34" dur="2000"/>
                                        <p:tgtEl>
                                          <p:spTgt spid="307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992" r="1997" b="2"/>
          <a:stretch/>
        </p:blipFill>
        <p:spPr bwMode="auto">
          <a:xfrm>
            <a:off x="83820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365125"/>
            <a:ext cx="10515600" cy="1325563"/>
          </a:xfrm>
        </p:spPr>
        <p:txBody>
          <a:bodyPr>
            <a:normAutofit/>
          </a:bodyPr>
          <a:lstStyle/>
          <a:p>
            <a:r>
              <a:rPr lang="en-US" b="1" dirty="0" err="1"/>
              <a:t>Paciente</a:t>
            </a:r>
            <a:r>
              <a:rPr lang="en-US" b="1" dirty="0"/>
              <a:t> </a:t>
            </a:r>
            <a:r>
              <a:rPr lang="en-US" b="1" dirty="0" err="1"/>
              <a:t>en</a:t>
            </a:r>
            <a:r>
              <a:rPr lang="en-US" b="1" dirty="0"/>
              <a:t> el </a:t>
            </a:r>
            <a:r>
              <a:rPr lang="en-US" b="1" dirty="0" err="1"/>
              <a:t>servicio</a:t>
            </a:r>
            <a:endParaRPr lang="en-US" b="1" dirty="0"/>
          </a:p>
        </p:txBody>
      </p:sp>
      <p:sp>
        <p:nvSpPr>
          <p:cNvPr id="3" name="Content Placeholder 2"/>
          <p:cNvSpPr>
            <a:spLocks noGrp="1"/>
          </p:cNvSpPr>
          <p:nvPr>
            <p:ph idx="1"/>
          </p:nvPr>
        </p:nvSpPr>
        <p:spPr>
          <a:xfrm>
            <a:off x="7552944" y="1825625"/>
            <a:ext cx="3800856" cy="4351338"/>
          </a:xfrm>
        </p:spPr>
        <p:txBody>
          <a:bodyPr>
            <a:normAutofit/>
          </a:bodyPr>
          <a:lstStyle/>
          <a:p>
            <a:r>
              <a:rPr lang="en-US" sz="3200" b="1" dirty="0"/>
              <a:t>1 Cor 15:58</a:t>
            </a:r>
          </a:p>
          <a:p>
            <a:r>
              <a:rPr lang="es-ES" sz="3200" b="1" dirty="0" err="1"/>
              <a:t>Prosegir</a:t>
            </a:r>
            <a:r>
              <a:rPr lang="es-ES" sz="3200" b="1" dirty="0"/>
              <a:t> Hacia el objetivo</a:t>
            </a:r>
          </a:p>
          <a:p>
            <a:pPr lvl="1"/>
            <a:r>
              <a:rPr lang="es-ES" sz="2800" b="1" dirty="0"/>
              <a:t>Filipenses 3:14</a:t>
            </a:r>
          </a:p>
          <a:p>
            <a:r>
              <a:rPr lang="es-ES" sz="3200" b="1" dirty="0"/>
              <a:t>Sin descuidar</a:t>
            </a:r>
          </a:p>
          <a:p>
            <a:pPr lvl="1"/>
            <a:r>
              <a:rPr lang="es-ES" sz="2800" b="1" dirty="0"/>
              <a:t>Hebreos 2: 3</a:t>
            </a:r>
          </a:p>
          <a:p>
            <a:r>
              <a:rPr lang="es-ES" sz="3200" b="1" dirty="0"/>
              <a:t>Sin abandonar</a:t>
            </a:r>
          </a:p>
          <a:p>
            <a:pPr lvl="1"/>
            <a:r>
              <a:rPr lang="es-ES" sz="2800" b="1" dirty="0"/>
              <a:t>Hebreos 10:25</a:t>
            </a:r>
            <a:endParaRPr lang="en-US" b="1" dirty="0"/>
          </a:p>
        </p:txBody>
      </p:sp>
      <p:sp>
        <p:nvSpPr>
          <p:cNvPr id="4" name="TextBox 3"/>
          <p:cNvSpPr txBox="1"/>
          <p:nvPr/>
        </p:nvSpPr>
        <p:spPr>
          <a:xfrm>
            <a:off x="1414130" y="2264735"/>
            <a:ext cx="5231219" cy="954107"/>
          </a:xfrm>
          <a:prstGeom prst="rect">
            <a:avLst/>
          </a:prstGeom>
          <a:noFill/>
        </p:spPr>
        <p:txBody>
          <a:bodyPr wrap="square" rtlCol="0">
            <a:spAutoFit/>
          </a:bodyPr>
          <a:lstStyle/>
          <a:p>
            <a:r>
              <a:rPr lang="en-US" sz="2800" dirty="0">
                <a:solidFill>
                  <a:schemeClr val="bg1"/>
                </a:solidFill>
                <a:effectLst>
                  <a:outerShdw blurRad="38100" dist="38100" dir="2700000" algn="tl">
                    <a:srgbClr val="000000">
                      <a:alpha val="43137"/>
                    </a:srgbClr>
                  </a:outerShdw>
                </a:effectLst>
              </a:rPr>
              <a:t>La Fortaleza de </a:t>
            </a:r>
            <a:r>
              <a:rPr lang="en-US" sz="2800" dirty="0" err="1">
                <a:solidFill>
                  <a:schemeClr val="bg1"/>
                </a:solidFill>
                <a:effectLst>
                  <a:outerShdw blurRad="38100" dist="38100" dir="2700000" algn="tl">
                    <a:srgbClr val="000000">
                      <a:alpha val="43137"/>
                    </a:srgbClr>
                  </a:outerShdw>
                </a:effectLst>
              </a:rPr>
              <a:t>todo</a:t>
            </a:r>
            <a:r>
              <a:rPr lang="en-US" sz="2800" dirty="0">
                <a:solidFill>
                  <a:schemeClr val="bg1"/>
                </a:solidFill>
                <a:effectLst>
                  <a:outerShdw blurRad="38100" dist="38100" dir="2700000" algn="tl">
                    <a:srgbClr val="000000">
                      <a:alpha val="43137"/>
                    </a:srgbClr>
                  </a:outerShdw>
                </a:effectLst>
              </a:rPr>
              <a:t> </a:t>
            </a:r>
            <a:r>
              <a:rPr lang="en-US" sz="2800" dirty="0" err="1">
                <a:solidFill>
                  <a:schemeClr val="bg1"/>
                </a:solidFill>
                <a:effectLst>
                  <a:outerShdw blurRad="38100" dist="38100" dir="2700000" algn="tl">
                    <a:srgbClr val="000000">
                      <a:alpha val="43137"/>
                    </a:srgbClr>
                  </a:outerShdw>
                </a:effectLst>
              </a:rPr>
              <a:t>guerrero</a:t>
            </a:r>
            <a:r>
              <a:rPr lang="en-US" sz="2800" dirty="0">
                <a:solidFill>
                  <a:schemeClr val="bg1"/>
                </a:solidFill>
                <a:effectLst>
                  <a:outerShdw blurRad="38100" dist="38100" dir="2700000" algn="tl">
                    <a:srgbClr val="000000">
                      <a:alpha val="43137"/>
                    </a:srgbClr>
                  </a:outerShdw>
                </a:effectLst>
              </a:rPr>
              <a:t> son </a:t>
            </a:r>
            <a:r>
              <a:rPr lang="en-US" sz="2800" dirty="0" err="1">
                <a:solidFill>
                  <a:schemeClr val="bg1"/>
                </a:solidFill>
                <a:effectLst>
                  <a:outerShdw blurRad="38100" dist="38100" dir="2700000" algn="tl">
                    <a:srgbClr val="000000">
                      <a:alpha val="43137"/>
                    </a:srgbClr>
                  </a:outerShdw>
                </a:effectLst>
              </a:rPr>
              <a:t>esas</a:t>
            </a:r>
            <a:r>
              <a:rPr lang="en-US" sz="2800" dirty="0">
                <a:solidFill>
                  <a:schemeClr val="bg1"/>
                </a:solidFill>
                <a:effectLst>
                  <a:outerShdw blurRad="38100" dist="38100" dir="2700000" algn="tl">
                    <a:srgbClr val="000000">
                      <a:alpha val="43137"/>
                    </a:srgbClr>
                  </a:outerShdw>
                </a:effectLst>
              </a:rPr>
              <a:t> dos– </a:t>
            </a:r>
            <a:r>
              <a:rPr lang="en-US" sz="2800" dirty="0" err="1">
                <a:solidFill>
                  <a:schemeClr val="bg1"/>
                </a:solidFill>
                <a:effectLst>
                  <a:outerShdw blurRad="38100" dist="38100" dir="2700000" algn="tl">
                    <a:srgbClr val="000000">
                      <a:alpha val="43137"/>
                    </a:srgbClr>
                  </a:outerShdw>
                </a:effectLst>
              </a:rPr>
              <a:t>Tiempo</a:t>
            </a:r>
            <a:r>
              <a:rPr lang="en-US" sz="2800" dirty="0">
                <a:solidFill>
                  <a:schemeClr val="bg1"/>
                </a:solidFill>
                <a:effectLst>
                  <a:outerShdw blurRad="38100" dist="38100" dir="2700000" algn="tl">
                    <a:srgbClr val="000000">
                      <a:alpha val="43137"/>
                    </a:srgbClr>
                  </a:outerShdw>
                </a:effectLst>
              </a:rPr>
              <a:t> y </a:t>
            </a:r>
            <a:r>
              <a:rPr lang="en-US" sz="2800" dirty="0" err="1">
                <a:solidFill>
                  <a:schemeClr val="bg1"/>
                </a:solidFill>
                <a:effectLst>
                  <a:outerShdw blurRad="38100" dist="38100" dir="2700000" algn="tl">
                    <a:srgbClr val="000000">
                      <a:alpha val="43137"/>
                    </a:srgbClr>
                  </a:outerShdw>
                </a:effectLst>
              </a:rPr>
              <a:t>Paciencia</a:t>
            </a:r>
            <a:r>
              <a:rPr lang="en-US" sz="2800" dirty="0">
                <a:solidFill>
                  <a:schemeClr val="bg1"/>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356132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r="-2" b="9199"/>
          <a:stretch/>
        </p:blipFill>
        <p:spPr bwMode="auto">
          <a:xfrm>
            <a:off x="4793416" y="140168"/>
            <a:ext cx="7398583" cy="6717832"/>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63869" y="140168"/>
            <a:ext cx="3651467" cy="1676603"/>
          </a:xfrm>
        </p:spPr>
        <p:txBody>
          <a:bodyPr>
            <a:normAutofit/>
          </a:bodyPr>
          <a:lstStyle/>
          <a:p>
            <a:r>
              <a:rPr lang="en-US" dirty="0" err="1"/>
              <a:t>Paciente</a:t>
            </a:r>
            <a:r>
              <a:rPr lang="en-US" dirty="0"/>
              <a:t> con </a:t>
            </a:r>
            <a:r>
              <a:rPr lang="en-US" dirty="0" err="1"/>
              <a:t>otros</a:t>
            </a:r>
            <a:r>
              <a:rPr lang="en-US" dirty="0"/>
              <a:t> </a:t>
            </a:r>
          </a:p>
        </p:txBody>
      </p:sp>
      <p:sp>
        <p:nvSpPr>
          <p:cNvPr id="3" name="Content Placeholder 2"/>
          <p:cNvSpPr>
            <a:spLocks noGrp="1"/>
          </p:cNvSpPr>
          <p:nvPr>
            <p:ph idx="1"/>
          </p:nvPr>
        </p:nvSpPr>
        <p:spPr>
          <a:xfrm>
            <a:off x="425645" y="1694121"/>
            <a:ext cx="3651466" cy="4483395"/>
          </a:xfrm>
        </p:spPr>
        <p:txBody>
          <a:bodyPr>
            <a:noAutofit/>
          </a:bodyPr>
          <a:lstStyle/>
          <a:p>
            <a:r>
              <a:rPr lang="es-ES" sz="3600" b="1" dirty="0"/>
              <a:t>El débil</a:t>
            </a:r>
          </a:p>
          <a:p>
            <a:pPr lvl="1"/>
            <a:r>
              <a:rPr lang="es-ES" sz="3200" b="1" dirty="0"/>
              <a:t>Romanos 15:1-4</a:t>
            </a:r>
          </a:p>
          <a:p>
            <a:r>
              <a:rPr lang="es-ES" sz="3600" b="1" dirty="0"/>
              <a:t>Lleva su carga cuando peca</a:t>
            </a:r>
          </a:p>
          <a:p>
            <a:pPr lvl="1"/>
            <a:r>
              <a:rPr lang="es-ES" sz="3200" b="1" dirty="0"/>
              <a:t>Gálatas 6: 1-2</a:t>
            </a:r>
          </a:p>
          <a:p>
            <a:r>
              <a:rPr lang="es-ES" sz="3600" b="1" dirty="0"/>
              <a:t>El amor sufre mucho</a:t>
            </a:r>
          </a:p>
          <a:p>
            <a:pPr lvl="1"/>
            <a:r>
              <a:rPr lang="es-ES" sz="3200" b="1" dirty="0"/>
              <a:t>1 Corintios 13: 4</a:t>
            </a:r>
            <a:endParaRPr lang="en-US" sz="3200" b="1" dirty="0"/>
          </a:p>
        </p:txBody>
      </p:sp>
      <p:sp>
        <p:nvSpPr>
          <p:cNvPr id="4" name="TextBox 3"/>
          <p:cNvSpPr txBox="1"/>
          <p:nvPr/>
        </p:nvSpPr>
        <p:spPr>
          <a:xfrm>
            <a:off x="5241849" y="595423"/>
            <a:ext cx="4433779" cy="5262979"/>
          </a:xfrm>
          <a:prstGeom prst="rect">
            <a:avLst/>
          </a:prstGeom>
          <a:solidFill>
            <a:schemeClr val="tx1"/>
          </a:solidFill>
        </p:spPr>
        <p:txBody>
          <a:bodyPr wrap="square" rtlCol="0">
            <a:spAutoFit/>
          </a:bodyPr>
          <a:lstStyle/>
          <a:p>
            <a:r>
              <a:rPr lang="es-MX" sz="4800" dirty="0">
                <a:solidFill>
                  <a:schemeClr val="bg1"/>
                </a:solidFill>
              </a:rPr>
              <a:t>Un momento de paciencia en un momento de ira te salvará de cientos  de momentos de lamentaciones</a:t>
            </a:r>
          </a:p>
        </p:txBody>
      </p:sp>
    </p:spTree>
    <p:extLst>
      <p:ext uri="{BB962C8B-B14F-4D97-AF65-F5344CB8AC3E}">
        <p14:creationId xmlns:p14="http://schemas.microsoft.com/office/powerpoint/2010/main" val="1333303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2000"/>
                                        <p:tgtEl>
                                          <p:spTgt spid="3">
                                            <p:txEl>
                                              <p:pRg st="4" end="4"/>
                                            </p:tx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ircle(in)">
                                      <p:cBhvr>
                                        <p:cTn id="2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3437" r="1582"/>
          <a:stretch/>
        </p:blipFill>
        <p:spPr bwMode="auto">
          <a:xfrm>
            <a:off x="512064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65221" y="365125"/>
            <a:ext cx="10888579" cy="1325563"/>
          </a:xfrm>
        </p:spPr>
        <p:txBody>
          <a:bodyPr>
            <a:normAutofit/>
          </a:bodyPr>
          <a:lstStyle/>
          <a:p>
            <a:r>
              <a:rPr lang="es-MX" sz="5400" b="1" dirty="0"/>
              <a:t>Esperar Pacientemente</a:t>
            </a:r>
          </a:p>
        </p:txBody>
      </p:sp>
      <p:sp>
        <p:nvSpPr>
          <p:cNvPr id="3" name="Content Placeholder 2"/>
          <p:cNvSpPr>
            <a:spLocks noGrp="1"/>
          </p:cNvSpPr>
          <p:nvPr>
            <p:ph idx="1"/>
          </p:nvPr>
        </p:nvSpPr>
        <p:spPr>
          <a:xfrm>
            <a:off x="465221" y="1825625"/>
            <a:ext cx="4411579" cy="4351338"/>
          </a:xfrm>
        </p:spPr>
        <p:txBody>
          <a:bodyPr>
            <a:normAutofit lnSpcReduction="10000"/>
          </a:bodyPr>
          <a:lstStyle/>
          <a:p>
            <a:r>
              <a:rPr lang="es-ES" sz="3200" b="1" dirty="0"/>
              <a:t>Santiago 5: 7</a:t>
            </a:r>
          </a:p>
          <a:p>
            <a:r>
              <a:rPr lang="es-ES" sz="3200" b="1" dirty="0"/>
              <a:t>Cosechar si no desmayamos</a:t>
            </a:r>
          </a:p>
          <a:p>
            <a:pPr lvl="1"/>
            <a:r>
              <a:rPr lang="es-ES" sz="2800" b="1" dirty="0"/>
              <a:t>Gálatas 6: 9</a:t>
            </a:r>
          </a:p>
          <a:p>
            <a:r>
              <a:rPr lang="es-ES" sz="3200" b="1" dirty="0"/>
              <a:t>Esperar a la redención</a:t>
            </a:r>
          </a:p>
          <a:p>
            <a:pPr lvl="1"/>
            <a:r>
              <a:rPr lang="es-ES" sz="2800" b="1" dirty="0"/>
              <a:t>Romanos 8: 23-25</a:t>
            </a:r>
          </a:p>
          <a:p>
            <a:r>
              <a:rPr lang="es-ES" sz="3200" b="1" dirty="0"/>
              <a:t>Paciencia en la esperanza</a:t>
            </a:r>
          </a:p>
          <a:p>
            <a:pPr lvl="1"/>
            <a:r>
              <a:rPr lang="es-ES" sz="2800" b="1" dirty="0"/>
              <a:t>1 Tesalonicenses 1: 3</a:t>
            </a:r>
            <a:endParaRPr lang="en-US" sz="2800" b="1" dirty="0"/>
          </a:p>
        </p:txBody>
      </p:sp>
      <p:sp>
        <p:nvSpPr>
          <p:cNvPr id="4" name="TextBox 3"/>
          <p:cNvSpPr txBox="1"/>
          <p:nvPr/>
        </p:nvSpPr>
        <p:spPr>
          <a:xfrm>
            <a:off x="5382378" y="2753832"/>
            <a:ext cx="5709684" cy="2062103"/>
          </a:xfrm>
          <a:prstGeom prst="rect">
            <a:avLst/>
          </a:prstGeom>
          <a:solidFill>
            <a:schemeClr val="accent6">
              <a:lumMod val="40000"/>
              <a:lumOff val="60000"/>
            </a:schemeClr>
          </a:solidFill>
        </p:spPr>
        <p:txBody>
          <a:bodyPr wrap="square" rtlCol="0">
            <a:spAutoFit/>
          </a:bodyPr>
          <a:lstStyle/>
          <a:p>
            <a:pPr algn="ctr"/>
            <a:r>
              <a:rPr lang="en-US" sz="3200" i="1" dirty="0" err="1">
                <a:solidFill>
                  <a:schemeClr val="accent6">
                    <a:lumMod val="75000"/>
                  </a:schemeClr>
                </a:solidFill>
                <a:latin typeface="Berlin Sans FB" panose="020E0602020502020306" pitchFamily="34" charset="0"/>
              </a:rPr>
              <a:t>Paciencia</a:t>
            </a:r>
            <a:r>
              <a:rPr lang="en-US" sz="3200" i="1" dirty="0">
                <a:solidFill>
                  <a:schemeClr val="accent6">
                    <a:lumMod val="75000"/>
                  </a:schemeClr>
                </a:solidFill>
                <a:latin typeface="Berlin Sans FB" panose="020E0602020502020306" pitchFamily="34" charset="0"/>
              </a:rPr>
              <a:t> no </a:t>
            </a:r>
            <a:r>
              <a:rPr lang="en-US" sz="3200" i="1" dirty="0" err="1">
                <a:solidFill>
                  <a:schemeClr val="accent6">
                    <a:lumMod val="75000"/>
                  </a:schemeClr>
                </a:solidFill>
                <a:latin typeface="Berlin Sans FB" panose="020E0602020502020306" pitchFamily="34" charset="0"/>
              </a:rPr>
              <a:t>es</a:t>
            </a:r>
            <a:r>
              <a:rPr lang="en-US" sz="3200" i="1" dirty="0">
                <a:solidFill>
                  <a:schemeClr val="accent6">
                    <a:lumMod val="75000"/>
                  </a:schemeClr>
                </a:solidFill>
                <a:latin typeface="Berlin Sans FB" panose="020E0602020502020306" pitchFamily="34" charset="0"/>
              </a:rPr>
              <a:t> la </a:t>
            </a:r>
            <a:r>
              <a:rPr lang="en-US" sz="3200" i="1" dirty="0" err="1">
                <a:solidFill>
                  <a:schemeClr val="accent6">
                    <a:lumMod val="75000"/>
                  </a:schemeClr>
                </a:solidFill>
                <a:latin typeface="Berlin Sans FB" panose="020E0602020502020306" pitchFamily="34" charset="0"/>
              </a:rPr>
              <a:t>habilidad</a:t>
            </a:r>
            <a:r>
              <a:rPr lang="en-US" sz="3200" i="1" dirty="0">
                <a:solidFill>
                  <a:schemeClr val="accent6">
                    <a:lumMod val="75000"/>
                  </a:schemeClr>
                </a:solidFill>
                <a:latin typeface="Berlin Sans FB" panose="020E0602020502020306" pitchFamily="34" charset="0"/>
              </a:rPr>
              <a:t> de </a:t>
            </a:r>
            <a:r>
              <a:rPr lang="en-US" sz="3200" i="1" dirty="0" err="1">
                <a:solidFill>
                  <a:schemeClr val="accent6">
                    <a:lumMod val="75000"/>
                  </a:schemeClr>
                </a:solidFill>
                <a:latin typeface="Berlin Sans FB" panose="020E0602020502020306" pitchFamily="34" charset="0"/>
              </a:rPr>
              <a:t>esperar</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pero</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si</a:t>
            </a:r>
            <a:r>
              <a:rPr lang="en-US" sz="3200" i="1" dirty="0">
                <a:solidFill>
                  <a:schemeClr val="accent6">
                    <a:lumMod val="75000"/>
                  </a:schemeClr>
                </a:solidFill>
                <a:latin typeface="Berlin Sans FB" panose="020E0602020502020306" pitchFamily="34" charset="0"/>
              </a:rPr>
              <a:t> la </a:t>
            </a:r>
            <a:r>
              <a:rPr lang="en-US" sz="3200" i="1" dirty="0" err="1">
                <a:solidFill>
                  <a:schemeClr val="accent6">
                    <a:lumMod val="75000"/>
                  </a:schemeClr>
                </a:solidFill>
                <a:latin typeface="Berlin Sans FB" panose="020E0602020502020306" pitchFamily="34" charset="0"/>
              </a:rPr>
              <a:t>habilidad</a:t>
            </a:r>
            <a:r>
              <a:rPr lang="en-US" sz="3200" i="1" dirty="0">
                <a:solidFill>
                  <a:schemeClr val="accent6">
                    <a:lumMod val="75000"/>
                  </a:schemeClr>
                </a:solidFill>
                <a:latin typeface="Berlin Sans FB" panose="020E0602020502020306" pitchFamily="34" charset="0"/>
              </a:rPr>
              <a:t>  de </a:t>
            </a:r>
            <a:r>
              <a:rPr lang="en-US" sz="3200" i="1" dirty="0" err="1">
                <a:solidFill>
                  <a:schemeClr val="accent6">
                    <a:lumMod val="75000"/>
                  </a:schemeClr>
                </a:solidFill>
                <a:latin typeface="Berlin Sans FB" panose="020E0602020502020306" pitchFamily="34" charset="0"/>
              </a:rPr>
              <a:t>tener</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buena</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actitud</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mientras</a:t>
            </a:r>
            <a:r>
              <a:rPr lang="en-US" sz="3200" i="1" dirty="0">
                <a:solidFill>
                  <a:schemeClr val="accent6">
                    <a:lumMod val="75000"/>
                  </a:schemeClr>
                </a:solidFill>
                <a:latin typeface="Berlin Sans FB" panose="020E0602020502020306" pitchFamily="34" charset="0"/>
              </a:rPr>
              <a:t> </a:t>
            </a:r>
            <a:r>
              <a:rPr lang="en-US" sz="3200" i="1" dirty="0" err="1">
                <a:solidFill>
                  <a:schemeClr val="accent6">
                    <a:lumMod val="75000"/>
                  </a:schemeClr>
                </a:solidFill>
                <a:latin typeface="Berlin Sans FB" panose="020E0602020502020306" pitchFamily="34" charset="0"/>
              </a:rPr>
              <a:t>esperamos</a:t>
            </a:r>
            <a:r>
              <a:rPr lang="en-US" sz="3200" i="1" dirty="0">
                <a:solidFill>
                  <a:schemeClr val="accent6">
                    <a:lumMod val="75000"/>
                  </a:schemeClr>
                </a:solidFill>
                <a:latin typeface="Berlin Sans FB" panose="020E0602020502020306" pitchFamily="34" charset="0"/>
              </a:rPr>
              <a:t>.</a:t>
            </a:r>
          </a:p>
        </p:txBody>
      </p:sp>
    </p:spTree>
    <p:extLst>
      <p:ext uri="{BB962C8B-B14F-4D97-AF65-F5344CB8AC3E}">
        <p14:creationId xmlns:p14="http://schemas.microsoft.com/office/powerpoint/2010/main" val="1004103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ircle(in)">
                                      <p:cBhvr>
                                        <p:cTn id="20" dur="2000"/>
                                        <p:tgtEl>
                                          <p:spTgt spid="3">
                                            <p:txEl>
                                              <p:pRg st="3" end="3"/>
                                            </p:tx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2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atience"/>
          <p:cNvPicPr>
            <a:picLocks noChangeAspect="1" noChangeArrowheads="1"/>
          </p:cNvPicPr>
          <p:nvPr/>
        </p:nvPicPr>
        <p:blipFill rotWithShape="1">
          <a:blip r:embed="rId3">
            <a:extLst>
              <a:ext uri="{28A0092B-C50C-407E-A947-70E740481C1C}">
                <a14:useLocalDpi xmlns:a14="http://schemas.microsoft.com/office/drawing/2010/main" val="0"/>
              </a:ext>
            </a:extLst>
          </a:blip>
          <a:srcRect l="32961" t="9091" r="2043"/>
          <a:stretch/>
        </p:blipFill>
        <p:spPr bwMode="auto">
          <a:xfrm>
            <a:off x="4818888" y="10"/>
            <a:ext cx="7373112" cy="68579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8609" y="2600324"/>
            <a:ext cx="5058370" cy="3320973"/>
          </a:xfrm>
        </p:spPr>
        <p:txBody>
          <a:bodyPr anchor="t">
            <a:normAutofit/>
          </a:bodyPr>
          <a:lstStyle/>
          <a:p>
            <a:pPr algn="l"/>
            <a:r>
              <a:rPr lang="en-US" sz="4800" dirty="0"/>
              <a:t>La Divina </a:t>
            </a:r>
            <a:r>
              <a:rPr lang="en-US" sz="4800" dirty="0" err="1"/>
              <a:t>Naturaleza</a:t>
            </a:r>
            <a:r>
              <a:rPr lang="en-US" sz="4800" dirty="0"/>
              <a:t> –</a:t>
            </a:r>
            <a:br>
              <a:rPr lang="en-US" sz="4800" dirty="0"/>
            </a:br>
            <a:r>
              <a:rPr lang="en-US" sz="9600" dirty="0" err="1"/>
              <a:t>Paciencia</a:t>
            </a:r>
            <a:r>
              <a:rPr lang="en-US" sz="9600" dirty="0"/>
              <a:t> </a:t>
            </a:r>
            <a:endParaRPr lang="en-US" sz="5400" b="1" dirty="0"/>
          </a:p>
        </p:txBody>
      </p:sp>
      <p:sp>
        <p:nvSpPr>
          <p:cNvPr id="3" name="Subtitle 2"/>
          <p:cNvSpPr>
            <a:spLocks noGrp="1"/>
          </p:cNvSpPr>
          <p:nvPr>
            <p:ph type="subTitle" idx="1"/>
          </p:nvPr>
        </p:nvSpPr>
        <p:spPr>
          <a:xfrm>
            <a:off x="160421" y="1300450"/>
            <a:ext cx="4811627" cy="1155525"/>
          </a:xfrm>
        </p:spPr>
        <p:txBody>
          <a:bodyPr anchor="b">
            <a:normAutofit/>
          </a:bodyPr>
          <a:lstStyle/>
          <a:p>
            <a:pPr algn="l"/>
            <a:r>
              <a:rPr lang="en-US" dirty="0"/>
              <a:t>2 Pedro 1: 3-11</a:t>
            </a:r>
          </a:p>
        </p:txBody>
      </p:sp>
    </p:spTree>
    <p:extLst>
      <p:ext uri="{BB962C8B-B14F-4D97-AF65-F5344CB8AC3E}">
        <p14:creationId xmlns:p14="http://schemas.microsoft.com/office/powerpoint/2010/main" val="4256819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480</Words>
  <Application>Microsoft Office PowerPoint</Application>
  <PresentationFormat>Widescreen</PresentationFormat>
  <Paragraphs>58</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Berlin Sans FB</vt:lpstr>
      <vt:lpstr>Calibri</vt:lpstr>
      <vt:lpstr>Calibri Light</vt:lpstr>
      <vt:lpstr>Office Theme</vt:lpstr>
      <vt:lpstr>La Naturaleza Divina- Paciencia</vt:lpstr>
      <vt:lpstr>Introducción </vt:lpstr>
      <vt:lpstr>Firme en los juicios</vt:lpstr>
      <vt:lpstr>Paciente en el servicio</vt:lpstr>
      <vt:lpstr>Paciente con otros </vt:lpstr>
      <vt:lpstr>Esperar Pacientemente</vt:lpstr>
      <vt:lpstr>La Divina Naturaleza – Paciencia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Divine Nature-  Patience</dc:title>
  <dc:creator>John Welch</dc:creator>
  <cp:lastModifiedBy>Andres Pong</cp:lastModifiedBy>
  <cp:revision>13</cp:revision>
  <dcterms:created xsi:type="dcterms:W3CDTF">2017-01-07T16:00:12Z</dcterms:created>
  <dcterms:modified xsi:type="dcterms:W3CDTF">2018-03-01T03:30:37Z</dcterms:modified>
</cp:coreProperties>
</file>