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74" autoAdjust="0"/>
    <p:restoredTop sz="75712" autoAdjust="0"/>
  </p:normalViewPr>
  <p:slideViewPr>
    <p:cSldViewPr>
      <p:cViewPr varScale="1">
        <p:scale>
          <a:sx n="86" d="100"/>
          <a:sy n="86" d="100"/>
        </p:scale>
        <p:origin x="286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6F2EE-C462-485F-AA72-819D90970AF1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8A28D-5EAE-4B03-BE8E-7CA38026C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883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8E1D4-2CDF-444C-B361-FB2C4A1AF37B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8EB001-E7FA-4A17-894E-447CC6C6B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286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8EB001-E7FA-4A17-894E-447CC6C6B05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762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8EB001-E7FA-4A17-894E-447CC6C6B05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408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8EB001-E7FA-4A17-894E-447CC6C6B05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75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8EB001-E7FA-4A17-894E-447CC6C6B05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73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8EB001-E7FA-4A17-894E-447CC6C6B05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131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8EB001-E7FA-4A17-894E-447CC6C6B05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62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8EB001-E7FA-4A17-894E-447CC6C6B05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59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ticle-2189659-14951D3A000005DC-746_468x311.jpg"/>
          <p:cNvPicPr>
            <a:picLocks noChangeAspect="1"/>
          </p:cNvPicPr>
          <p:nvPr userDrawn="1"/>
        </p:nvPicPr>
        <p:blipFill>
          <a:blip r:embed="rId2" cstate="print"/>
          <a:srcRect b="454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C8B9-954D-45D6-826C-DB84664C89E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1D9B-4124-4C57-B6E5-957C0E8C6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C8B9-954D-45D6-826C-DB84664C89E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1D9B-4124-4C57-B6E5-957C0E8C6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C8B9-954D-45D6-826C-DB84664C89E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1D9B-4124-4C57-B6E5-957C0E8C6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C8B9-954D-45D6-826C-DB84664C89E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1D9B-4124-4C57-B6E5-957C0E8C6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C8B9-954D-45D6-826C-DB84664C89E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1D9B-4124-4C57-B6E5-957C0E8C6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C8B9-954D-45D6-826C-DB84664C89E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1D9B-4124-4C57-B6E5-957C0E8C6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C8B9-954D-45D6-826C-DB84664C89E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1D9B-4124-4C57-B6E5-957C0E8C6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C8B9-954D-45D6-826C-DB84664C89E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1D9B-4124-4C57-B6E5-957C0E8C6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C8B9-954D-45D6-826C-DB84664C89E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1D9B-4124-4C57-B6E5-957C0E8C6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C8B9-954D-45D6-826C-DB84664C89E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1D9B-4124-4C57-B6E5-957C0E8C6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C8B9-954D-45D6-826C-DB84664C89E8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1D9B-4124-4C57-B6E5-957C0E8C6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llection plate cfbc.jpg"/>
          <p:cNvPicPr>
            <a:picLocks noChangeAspect="1"/>
          </p:cNvPicPr>
          <p:nvPr userDrawn="1"/>
        </p:nvPicPr>
        <p:blipFill>
          <a:blip r:embed="rId13" cstate="print"/>
          <a:srcRect l="9600" r="22800"/>
          <a:stretch>
            <a:fillRect/>
          </a:stretch>
        </p:blipFill>
        <p:spPr>
          <a:xfrm>
            <a:off x="24792" y="0"/>
            <a:ext cx="9119208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tx1">
              <a:lumMod val="65000"/>
              <a:lumOff val="35000"/>
              <a:alpha val="73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accent2">
              <a:lumMod val="75000"/>
              <a:alpha val="67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2C8B9-954D-45D6-826C-DB84664C89E8}" type="datetimeFigureOut">
              <a:rPr lang="en-US" smtClean="0"/>
              <a:pPr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F1D9B-4124-4C57-B6E5-957C0E8C69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743200"/>
            <a:ext cx="7772400" cy="1146175"/>
          </a:xfrm>
        </p:spPr>
        <p:txBody>
          <a:bodyPr>
            <a:normAutofit fontScale="90000"/>
          </a:bodyPr>
          <a:lstStyle/>
          <a:p>
            <a:r>
              <a:rPr lang="es-MX" dirty="0"/>
              <a:t>Determinando Nuestra Contribución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29200"/>
            <a:ext cx="6400800" cy="609600"/>
          </a:xfrm>
        </p:spPr>
        <p:txBody>
          <a:bodyPr/>
          <a:lstStyle/>
          <a:p>
            <a:r>
              <a:rPr lang="es-MX" dirty="0"/>
              <a:t>1 Corintios 16: 1-2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s-MX" dirty="0"/>
              <a:t>¿Es un sacrificio?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5626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endParaRPr lang="en-US" sz="2400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s-ES" sz="2400" dirty="0"/>
              <a:t>2 Samuel 24:24 RV</a:t>
            </a:r>
          </a:p>
          <a:p>
            <a:pPr lvl="1">
              <a:lnSpc>
                <a:spcPct val="80000"/>
              </a:lnSpc>
            </a:pPr>
            <a:r>
              <a:rPr lang="es-ES" sz="2000" dirty="0"/>
              <a:t>2Sa 24:24  Pero el rey dijo a </a:t>
            </a:r>
            <a:r>
              <a:rPr lang="es-ES" sz="2000" dirty="0" err="1"/>
              <a:t>Arauna</a:t>
            </a:r>
            <a:r>
              <a:rPr lang="es-ES" sz="2000" dirty="0"/>
              <a:t>: No, sino que ciertamente por precio te lo compraré, pues no ofreceré al SEÑOR mi Dios holocausto que no me cueste nada. Y David compró la era y los bueyes por cincuenta siclos de plata. </a:t>
            </a:r>
          </a:p>
          <a:p>
            <a:pPr>
              <a:lnSpc>
                <a:spcPct val="80000"/>
              </a:lnSpc>
            </a:pPr>
            <a:r>
              <a:rPr lang="es-ES" sz="2400" dirty="0"/>
              <a:t>“Confesar" es un sacrificio</a:t>
            </a:r>
          </a:p>
          <a:p>
            <a:pPr lvl="1">
              <a:lnSpc>
                <a:spcPct val="80000"/>
              </a:lnSpc>
            </a:pPr>
            <a:r>
              <a:rPr lang="es-ES" sz="2000" dirty="0" err="1"/>
              <a:t>Heb</a:t>
            </a:r>
            <a:r>
              <a:rPr lang="es-ES" sz="2000" dirty="0"/>
              <a:t> 13:15-16  Por tanto, ofrezcamos continuamente mediante El, sacrificio de alabanza a Dios, es decir, el fruto de labios que confiesan su nombre.  (16)  Y no os olvidéis de hacer el bien y de la ayuda mutua, porque de tales sacrificios se agrada Dios.</a:t>
            </a:r>
          </a:p>
          <a:p>
            <a:pPr>
              <a:lnSpc>
                <a:spcPct val="80000"/>
              </a:lnSpc>
            </a:pPr>
            <a:r>
              <a:rPr lang="es-ES" sz="2400" dirty="0" err="1"/>
              <a:t>Koinōnia</a:t>
            </a:r>
            <a:endParaRPr lang="es-ES" sz="2400" dirty="0"/>
          </a:p>
          <a:p>
            <a:pPr lvl="1">
              <a:lnSpc>
                <a:spcPct val="80000"/>
              </a:lnSpc>
            </a:pPr>
            <a:r>
              <a:rPr lang="es-ES" sz="1800" dirty="0"/>
              <a:t>1) compañerismo, asociación, comunidad, comunión, participación conjunta, la relación sexual</a:t>
            </a:r>
          </a:p>
          <a:p>
            <a:pPr lvl="2">
              <a:lnSpc>
                <a:spcPct val="80000"/>
              </a:lnSpc>
            </a:pPr>
            <a:r>
              <a:rPr lang="es-ES" sz="1800" dirty="0"/>
              <a:t>1a) la proporción que se tiene en algo, la participación</a:t>
            </a:r>
          </a:p>
          <a:p>
            <a:pPr lvl="2">
              <a:lnSpc>
                <a:spcPct val="80000"/>
              </a:lnSpc>
            </a:pPr>
            <a:r>
              <a:rPr lang="es-ES" sz="1800" dirty="0"/>
              <a:t>1b) la relación sexual, el compañerismo, la intimidad</a:t>
            </a:r>
          </a:p>
          <a:p>
            <a:pPr lvl="2">
              <a:lnSpc>
                <a:spcPct val="80000"/>
              </a:lnSpc>
            </a:pPr>
            <a:r>
              <a:rPr lang="es-ES" sz="1800" dirty="0"/>
              <a:t>1b1) la mano derecha como señal y prenda de comunión (en el cumplimiento del oficio apostólico)</a:t>
            </a:r>
          </a:p>
          <a:p>
            <a:pPr lvl="2">
              <a:lnSpc>
                <a:spcPct val="80000"/>
              </a:lnSpc>
            </a:pPr>
            <a:r>
              <a:rPr lang="es-ES" sz="1800" dirty="0"/>
              <a:t>1c) un regalo contribuyó de manera conjunta, una colección, una contribución, ya que exhibe una realización y una prueba de comunión</a:t>
            </a:r>
            <a:endParaRPr lang="en-US" sz="1800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endParaRPr lang="en-US" sz="1800" dirty="0"/>
          </a:p>
          <a:p>
            <a:pPr>
              <a:lnSpc>
                <a:spcPct val="80000"/>
              </a:lnSpc>
            </a:pP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Ejemplo Es Una Manera de Enseñar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s-ES" sz="2400" dirty="0"/>
              <a:t>Antiguo testamento</a:t>
            </a:r>
          </a:p>
          <a:p>
            <a:pPr lvl="1">
              <a:lnSpc>
                <a:spcPct val="80000"/>
              </a:lnSpc>
            </a:pPr>
            <a:r>
              <a:rPr lang="es-ES" sz="2000" dirty="0"/>
              <a:t>diezmo</a:t>
            </a:r>
          </a:p>
          <a:p>
            <a:pPr lvl="1">
              <a:lnSpc>
                <a:spcPct val="80000"/>
              </a:lnSpc>
            </a:pPr>
            <a:r>
              <a:rPr lang="es-ES" sz="2000" dirty="0"/>
              <a:t>Levítico 27:32</a:t>
            </a:r>
          </a:p>
          <a:p>
            <a:pPr>
              <a:lnSpc>
                <a:spcPct val="80000"/>
              </a:lnSpc>
            </a:pPr>
            <a:r>
              <a:rPr lang="es-ES" sz="2400" dirty="0"/>
              <a:t>Aumento no neto Bruto</a:t>
            </a:r>
          </a:p>
          <a:p>
            <a:pPr lvl="1">
              <a:lnSpc>
                <a:spcPct val="80000"/>
              </a:lnSpc>
            </a:pPr>
            <a:r>
              <a:rPr lang="es-ES" sz="2000" dirty="0"/>
              <a:t>imposición Gobierno 20%</a:t>
            </a:r>
          </a:p>
          <a:p>
            <a:pPr>
              <a:lnSpc>
                <a:spcPct val="80000"/>
              </a:lnSpc>
            </a:pPr>
            <a:r>
              <a:rPr lang="es-ES" sz="2400" dirty="0"/>
              <a:t>Ingreso promedio de los hogares</a:t>
            </a:r>
          </a:p>
          <a:p>
            <a:pPr lvl="1">
              <a:lnSpc>
                <a:spcPct val="80000"/>
              </a:lnSpc>
            </a:pPr>
            <a:r>
              <a:rPr lang="es-ES" sz="2000" dirty="0"/>
              <a:t>$ 43.000</a:t>
            </a:r>
          </a:p>
          <a:p>
            <a:pPr>
              <a:lnSpc>
                <a:spcPct val="80000"/>
              </a:lnSpc>
            </a:pPr>
            <a:r>
              <a:rPr lang="es-ES" sz="2400" dirty="0"/>
              <a:t>Contribución</a:t>
            </a:r>
          </a:p>
          <a:p>
            <a:pPr lvl="1">
              <a:lnSpc>
                <a:spcPct val="80000"/>
              </a:lnSpc>
            </a:pPr>
            <a:r>
              <a:rPr lang="es-ES" sz="2000" dirty="0"/>
              <a:t>Antiguo Testamento 4,300.00</a:t>
            </a:r>
          </a:p>
          <a:p>
            <a:pPr lvl="1">
              <a:lnSpc>
                <a:spcPct val="80000"/>
              </a:lnSpc>
            </a:pPr>
            <a:r>
              <a:rPr lang="es-ES" sz="2000" dirty="0"/>
              <a:t>Aportes para el gobierno, $ 8,600.00</a:t>
            </a:r>
          </a:p>
          <a:p>
            <a:pPr>
              <a:lnSpc>
                <a:spcPct val="80000"/>
              </a:lnSpc>
            </a:pPr>
            <a:r>
              <a:rPr lang="es-ES" sz="2400" dirty="0"/>
              <a:t>Mateo 05:20 RV</a:t>
            </a:r>
          </a:p>
          <a:p>
            <a:pPr lvl="1">
              <a:lnSpc>
                <a:spcPct val="80000"/>
              </a:lnSpc>
            </a:pPr>
            <a:r>
              <a:rPr lang="es-ES" sz="2000" dirty="0"/>
              <a:t>Porque yo os digo, que si vuestra justicia no fuere mayor de la justicia de los escribas y fariseos, en ningún caso entrará en el reino de los cielos.</a:t>
            </a:r>
          </a:p>
          <a:p>
            <a:pPr>
              <a:lnSpc>
                <a:spcPct val="80000"/>
              </a:lnSpc>
            </a:pPr>
            <a:r>
              <a:rPr lang="es-ES" sz="2400" dirty="0"/>
              <a:t>Mateo 22:21 RV</a:t>
            </a:r>
          </a:p>
          <a:p>
            <a:pPr lvl="1">
              <a:lnSpc>
                <a:spcPct val="80000"/>
              </a:lnSpc>
            </a:pPr>
            <a:r>
              <a:rPr lang="es-ES" sz="2000" dirty="0"/>
              <a:t>Entonces Jesús les dijo: Pues dad a César lo que es del César; ya Dios lo que es de Dios.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¿Cuáles son nuestros activos?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900" dirty="0"/>
              <a:t>Capacidad </a:t>
            </a:r>
          </a:p>
          <a:p>
            <a:pPr lvl="1"/>
            <a:r>
              <a:rPr lang="es-ES" sz="1900" dirty="0"/>
              <a:t>Hechos 11:29</a:t>
            </a:r>
          </a:p>
          <a:p>
            <a:pPr lvl="1"/>
            <a:r>
              <a:rPr lang="es-ES" sz="1900" dirty="0"/>
              <a:t>Costo de nuestra educación y la formación?</a:t>
            </a:r>
          </a:p>
          <a:p>
            <a:r>
              <a:rPr lang="es-ES" sz="1900" dirty="0"/>
              <a:t>Posesiones</a:t>
            </a:r>
          </a:p>
          <a:p>
            <a:pPr lvl="1"/>
            <a:r>
              <a:rPr lang="es-ES" sz="1900" dirty="0"/>
              <a:t>Casas</a:t>
            </a:r>
          </a:p>
          <a:p>
            <a:pPr lvl="1"/>
            <a:r>
              <a:rPr lang="es-ES" sz="1900" dirty="0"/>
              <a:t>Automóviles</a:t>
            </a:r>
          </a:p>
          <a:p>
            <a:pPr lvl="1"/>
            <a:r>
              <a:rPr lang="es-ES" sz="1900" dirty="0"/>
              <a:t>Inversiones</a:t>
            </a:r>
          </a:p>
          <a:p>
            <a:pPr lvl="1"/>
            <a:r>
              <a:rPr lang="es-ES" sz="1900" dirty="0"/>
              <a:t>Herencia</a:t>
            </a:r>
          </a:p>
          <a:p>
            <a:r>
              <a:rPr lang="es-ES" sz="1900" dirty="0"/>
              <a:t>¿Qué es lo que compramos para nosotros mismos.</a:t>
            </a:r>
          </a:p>
          <a:p>
            <a:pPr lvl="1"/>
            <a:r>
              <a:rPr lang="es-ES" sz="1900" dirty="0"/>
              <a:t>¿Cuánto gastamos en comer fuera cada semana.</a:t>
            </a:r>
          </a:p>
          <a:p>
            <a:pPr lvl="1"/>
            <a:r>
              <a:rPr lang="es-ES" sz="1900" dirty="0"/>
              <a:t>¿Qué es lo que gastamos en recreación, vacaciones, entretenimientos</a:t>
            </a:r>
          </a:p>
          <a:p>
            <a:pPr lvl="1"/>
            <a:r>
              <a:rPr lang="es-ES" sz="1900" dirty="0"/>
              <a:t>¿Qué es lo que gastamos en los regalos para los amigos. Los familiares, compañeros de trabajo, a nosotros mismos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Oportunidades Para Nosotros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400" dirty="0"/>
              <a:t>Gálatas 6:10 RV</a:t>
            </a:r>
          </a:p>
          <a:p>
            <a:pPr lvl="1"/>
            <a:r>
              <a:rPr lang="es-ES" sz="2400" dirty="0"/>
              <a:t>Como tengamos oportunidad, hagamos bien a todos, y mayormente a los de la familia de la fe.</a:t>
            </a:r>
          </a:p>
          <a:p>
            <a:r>
              <a:rPr lang="es-ES" sz="2400" dirty="0"/>
              <a:t>Predicar el Evangelio</a:t>
            </a:r>
          </a:p>
          <a:p>
            <a:pPr lvl="1"/>
            <a:r>
              <a:rPr lang="es-ES" sz="2400" dirty="0"/>
              <a:t>1 Corintios 9:14</a:t>
            </a:r>
          </a:p>
          <a:p>
            <a:r>
              <a:rPr lang="es-ES" sz="2400" dirty="0"/>
              <a:t>El mantenimiento de la instalación</a:t>
            </a:r>
          </a:p>
          <a:p>
            <a:pPr lvl="1"/>
            <a:r>
              <a:rPr lang="es-ES" sz="2400" dirty="0"/>
              <a:t>Proverbios 24: 30-34</a:t>
            </a:r>
          </a:p>
          <a:p>
            <a:r>
              <a:rPr lang="es-ES" sz="2400" dirty="0"/>
              <a:t>Cristianos necesitados</a:t>
            </a:r>
          </a:p>
          <a:p>
            <a:pPr lvl="1"/>
            <a:r>
              <a:rPr lang="es-ES" sz="2400" dirty="0"/>
              <a:t>Romanos 12:13; 15:26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¿Es gratificante para mí?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/>
              <a:t>Siembre generosamente-segará generosamente</a:t>
            </a:r>
          </a:p>
          <a:p>
            <a:pPr lvl="1"/>
            <a:r>
              <a:rPr lang="es-ES" sz="2400" dirty="0"/>
              <a:t>2 Corintios 9: 6</a:t>
            </a:r>
          </a:p>
          <a:p>
            <a:r>
              <a:rPr lang="es-ES" sz="2800" dirty="0"/>
              <a:t>Contento con la cantidad que doy</a:t>
            </a:r>
          </a:p>
          <a:p>
            <a:pPr lvl="1"/>
            <a:r>
              <a:rPr lang="es-ES" sz="2400" dirty="0"/>
              <a:t>2 Corintios 9: 7</a:t>
            </a:r>
          </a:p>
          <a:p>
            <a:r>
              <a:rPr lang="es-ES" sz="2800" dirty="0"/>
              <a:t>Sin hipocresía-unidad de propósito</a:t>
            </a:r>
          </a:p>
          <a:p>
            <a:pPr lvl="1"/>
            <a:r>
              <a:rPr lang="es-ES" sz="2400" dirty="0"/>
              <a:t>Romanos 12: 8</a:t>
            </a:r>
          </a:p>
          <a:p>
            <a:r>
              <a:rPr lang="es-ES" sz="2800" dirty="0"/>
              <a:t>El aprecio por lo que Dios hace por mí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Primero Darse así mismo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/>
              <a:t>2Corintios 8:1-5  </a:t>
            </a:r>
          </a:p>
          <a:p>
            <a:pPr lvl="1"/>
            <a:r>
              <a:rPr lang="es-ES" dirty="0"/>
              <a:t>Ahora, hermanos, os damos a conocer la gracia de Dios que ha sido dada en las iglesias de Macedonia;  (2)  pues en medio de una gran prueba de aflicción, abundó su gozo, y su profunda pobreza sobreabundó en la riqueza de su liberalidad.  (3)  Porque yo testifico que según sus posibilidades, y aun más allá de sus posibilidades, dieron de su propia voluntad,  (4)  suplicándonos con muchos ruegos el privilegio de participar en el sostenimiento de los santos;  (5)  y esto no como lo habíamos esperado, sino que primeramente se dieron a sí mismos al Señor, y luego a nosotros por la voluntad de Dios.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743200"/>
            <a:ext cx="7772400" cy="1146175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Determinando</a:t>
            </a:r>
            <a:r>
              <a:rPr lang="en-US" dirty="0"/>
              <a:t> </a:t>
            </a:r>
            <a:r>
              <a:rPr lang="en-US" dirty="0" err="1"/>
              <a:t>Nuestra</a:t>
            </a:r>
            <a:r>
              <a:rPr lang="en-US" dirty="0"/>
              <a:t> </a:t>
            </a:r>
            <a:r>
              <a:rPr lang="en-US" dirty="0" err="1"/>
              <a:t>Contribución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29200"/>
            <a:ext cx="6400800" cy="609600"/>
          </a:xfrm>
        </p:spPr>
        <p:txBody>
          <a:bodyPr/>
          <a:lstStyle/>
          <a:p>
            <a:r>
              <a:rPr lang="en-US" dirty="0"/>
              <a:t>1 </a:t>
            </a:r>
            <a:r>
              <a:rPr lang="en-US" dirty="0" err="1"/>
              <a:t>Corintios</a:t>
            </a:r>
            <a:r>
              <a:rPr lang="en-US" dirty="0"/>
              <a:t> 16: 1-2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618</Words>
  <Application>Microsoft Office PowerPoint</Application>
  <PresentationFormat>On-screen Show (4:3)</PresentationFormat>
  <Paragraphs>71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Determinando Nuestra Contribución</vt:lpstr>
      <vt:lpstr>¿Es un sacrificio?</vt:lpstr>
      <vt:lpstr>Ejemplo Es Una Manera de Enseñar</vt:lpstr>
      <vt:lpstr>¿Cuáles son nuestros activos?</vt:lpstr>
      <vt:lpstr>Oportunidades Para Nosotros</vt:lpstr>
      <vt:lpstr>¿Es gratificante para mí?</vt:lpstr>
      <vt:lpstr>Primero Darse así mismo</vt:lpstr>
      <vt:lpstr>Determinando Nuestra Contribución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Andres Pong</cp:lastModifiedBy>
  <cp:revision>15</cp:revision>
  <dcterms:created xsi:type="dcterms:W3CDTF">2015-09-12T15:30:08Z</dcterms:created>
  <dcterms:modified xsi:type="dcterms:W3CDTF">2018-03-01T05:03:29Z</dcterms:modified>
</cp:coreProperties>
</file>