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8" r:id="rId3"/>
    <p:sldId id="257"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904" autoAdjust="0"/>
    <p:restoredTop sz="92333" autoAdjust="0"/>
  </p:normalViewPr>
  <p:slideViewPr>
    <p:cSldViewPr>
      <p:cViewPr>
        <p:scale>
          <a:sx n="70" d="100"/>
          <a:sy n="70" d="100"/>
        </p:scale>
        <p:origin x="-3342" y="-91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B57C3F-80FB-4801-BC17-4320C6A5699D}" type="datetimeFigureOut">
              <a:rPr lang="en-US" smtClean="0"/>
              <a:t>5/18/2013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3B4658-D066-4696-AF36-48ADF1F69E8A}" type="slidenum">
              <a:rPr lang="en-US" smtClean="0"/>
              <a:t>‹#›</a:t>
            </a:fld>
            <a:endParaRPr lang="en-US"/>
          </a:p>
        </p:txBody>
      </p:sp>
    </p:spTree>
    <p:extLst>
      <p:ext uri="{BB962C8B-B14F-4D97-AF65-F5344CB8AC3E}">
        <p14:creationId xmlns:p14="http://schemas.microsoft.com/office/powerpoint/2010/main" val="709805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Genesis 3:20 KJV  And Adam called his wife's name Eve; because she was the mother of all living.</a:t>
            </a:r>
          </a:p>
          <a:p>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13B4658-D066-4696-AF36-48ADF1F69E8A}" type="slidenum">
              <a:rPr lang="en-US" smtClean="0"/>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kern="1200" baseline="0" dirty="0" smtClean="0">
                <a:solidFill>
                  <a:schemeClr val="tx1"/>
                </a:solidFill>
                <a:latin typeface="+mn-lt"/>
                <a:ea typeface="+mn-ea"/>
                <a:cs typeface="+mn-cs"/>
              </a:rPr>
              <a:t>Genesis 3:1-15 KJV  Now the serpent was more </a:t>
            </a:r>
            <a:r>
              <a:rPr lang="en-US" sz="1200" kern="1200" baseline="0" dirty="0" err="1" smtClean="0">
                <a:solidFill>
                  <a:schemeClr val="tx1"/>
                </a:solidFill>
                <a:latin typeface="+mn-lt"/>
                <a:ea typeface="+mn-ea"/>
                <a:cs typeface="+mn-cs"/>
              </a:rPr>
              <a:t>subtil</a:t>
            </a:r>
            <a:r>
              <a:rPr lang="en-US" sz="1200" kern="1200" baseline="0" dirty="0" smtClean="0">
                <a:solidFill>
                  <a:schemeClr val="tx1"/>
                </a:solidFill>
                <a:latin typeface="+mn-lt"/>
                <a:ea typeface="+mn-ea"/>
                <a:cs typeface="+mn-cs"/>
              </a:rPr>
              <a:t> than any beast of the field which the LORD God had made. And he said unto the woman, Yea, hath God said, Ye shall not eat of every tree of the garden?  (2)  And the woman said unto the serpent, We may eat of the fruit of the trees of the garden:  (3)  But of the fruit of the tree which </a:t>
            </a:r>
            <a:r>
              <a:rPr lang="en-US" sz="1200" i="1" kern="1200" baseline="0" dirty="0" smtClean="0">
                <a:solidFill>
                  <a:schemeClr val="tx1"/>
                </a:solidFill>
                <a:latin typeface="+mn-lt"/>
                <a:ea typeface="+mn-ea"/>
                <a:cs typeface="+mn-cs"/>
              </a:rPr>
              <a:t>is in the midst of the garden, God hath said, Ye shall not eat of it, neither shall ye touch it, lest ye die.  (4)  And the serpent said unto the woman, Ye shall not surely die:  (5)  For God doth know that in the day ye eat thereof, then your eyes shall be opened, and ye shall be as gods, knowing good and evil.  (6)  And when the woman saw that the tree was good for food, and that it was pleasant to the eyes, and a tree to be desired to make one wise, she took of the fruit thereof, and did eat, and gave also unto her husband with her; and he did eat.  (7)  And the eyes of them both were opened, and they knew that they were naked; and they sewed fig leaves together, and made themselves aprons.  (8)  And they heard the voice of the LORD God walking in the garden in the cool of the day: and Adam and his wife hid themselves from the presence of the LORD God amongst the trees of the garden.  (9)  And the LORD God called unto Adam, and said unto him, Where art thou?  (10)  And he said, I heard thy voice in the garden, and I was afraid, because I was naked; and I hid myself.  (11)  And he said, Who told thee that thou </a:t>
            </a:r>
            <a:r>
              <a:rPr lang="en-US" sz="1200" i="1" kern="1200" baseline="0" dirty="0" err="1" smtClean="0">
                <a:solidFill>
                  <a:schemeClr val="tx1"/>
                </a:solidFill>
                <a:latin typeface="+mn-lt"/>
                <a:ea typeface="+mn-ea"/>
                <a:cs typeface="+mn-cs"/>
              </a:rPr>
              <a:t>wast</a:t>
            </a:r>
            <a:r>
              <a:rPr lang="en-US" sz="1200" i="1" kern="1200" baseline="0" dirty="0" smtClean="0">
                <a:solidFill>
                  <a:schemeClr val="tx1"/>
                </a:solidFill>
                <a:latin typeface="+mn-lt"/>
                <a:ea typeface="+mn-ea"/>
                <a:cs typeface="+mn-cs"/>
              </a:rPr>
              <a:t> naked? Hast thou eaten of the tree, whereof I commanded thee that thou </a:t>
            </a:r>
            <a:r>
              <a:rPr lang="en-US" sz="1200" i="1" kern="1200" baseline="0" dirty="0" err="1" smtClean="0">
                <a:solidFill>
                  <a:schemeClr val="tx1"/>
                </a:solidFill>
                <a:latin typeface="+mn-lt"/>
                <a:ea typeface="+mn-ea"/>
                <a:cs typeface="+mn-cs"/>
              </a:rPr>
              <a:t>shouldest</a:t>
            </a:r>
            <a:r>
              <a:rPr lang="en-US" sz="1200" i="1" kern="1200" baseline="0" dirty="0" smtClean="0">
                <a:solidFill>
                  <a:schemeClr val="tx1"/>
                </a:solidFill>
                <a:latin typeface="+mn-lt"/>
                <a:ea typeface="+mn-ea"/>
                <a:cs typeface="+mn-cs"/>
              </a:rPr>
              <a:t> not eat?  (12)  And the man said, The woman whom thou </a:t>
            </a:r>
            <a:r>
              <a:rPr lang="en-US" sz="1200" i="1" kern="1200" baseline="0" dirty="0" err="1" smtClean="0">
                <a:solidFill>
                  <a:schemeClr val="tx1"/>
                </a:solidFill>
                <a:latin typeface="+mn-lt"/>
                <a:ea typeface="+mn-ea"/>
                <a:cs typeface="+mn-cs"/>
              </a:rPr>
              <a:t>gavest</a:t>
            </a:r>
            <a:r>
              <a:rPr lang="en-US" sz="1200" i="1" kern="1200" baseline="0" dirty="0" smtClean="0">
                <a:solidFill>
                  <a:schemeClr val="tx1"/>
                </a:solidFill>
                <a:latin typeface="+mn-lt"/>
                <a:ea typeface="+mn-ea"/>
                <a:cs typeface="+mn-cs"/>
              </a:rPr>
              <a:t> to be with me, she gave me of the tree, and I did eat.  (13)  And the LORD God said unto the woman, What is this that thou hast done? And the woman said, The serpent beguiled me, and I did eat.  (14)  And the LORD God said unto the serpent, Because thou hast done this, thou art cursed above all cattle, and above every beast of the field; upon thy belly </a:t>
            </a:r>
            <a:r>
              <a:rPr lang="en-US" sz="1200" i="1" kern="1200" baseline="0" dirty="0" err="1" smtClean="0">
                <a:solidFill>
                  <a:schemeClr val="tx1"/>
                </a:solidFill>
                <a:latin typeface="+mn-lt"/>
                <a:ea typeface="+mn-ea"/>
                <a:cs typeface="+mn-cs"/>
              </a:rPr>
              <a:t>shalt</a:t>
            </a:r>
            <a:r>
              <a:rPr lang="en-US" sz="1200" i="1" kern="1200" baseline="0" dirty="0" smtClean="0">
                <a:solidFill>
                  <a:schemeClr val="tx1"/>
                </a:solidFill>
                <a:latin typeface="+mn-lt"/>
                <a:ea typeface="+mn-ea"/>
                <a:cs typeface="+mn-cs"/>
              </a:rPr>
              <a:t> thou go, and dust </a:t>
            </a:r>
            <a:r>
              <a:rPr lang="en-US" sz="1200" i="1" kern="1200" baseline="0" dirty="0" err="1" smtClean="0">
                <a:solidFill>
                  <a:schemeClr val="tx1"/>
                </a:solidFill>
                <a:latin typeface="+mn-lt"/>
                <a:ea typeface="+mn-ea"/>
                <a:cs typeface="+mn-cs"/>
              </a:rPr>
              <a:t>shalt</a:t>
            </a:r>
            <a:r>
              <a:rPr lang="en-US" sz="1200" i="1" kern="1200" baseline="0" dirty="0" smtClean="0">
                <a:solidFill>
                  <a:schemeClr val="tx1"/>
                </a:solidFill>
                <a:latin typeface="+mn-lt"/>
                <a:ea typeface="+mn-ea"/>
                <a:cs typeface="+mn-cs"/>
              </a:rPr>
              <a:t> thou eat all the days of thy life:  (15)  And I will put enmity between thee and the woman, and between thy seed and her seed; it shall bruise thy head, and thou </a:t>
            </a:r>
            <a:r>
              <a:rPr lang="en-US" sz="1200" i="1" kern="1200" baseline="0" dirty="0" err="1" smtClean="0">
                <a:solidFill>
                  <a:schemeClr val="tx1"/>
                </a:solidFill>
                <a:latin typeface="+mn-lt"/>
                <a:ea typeface="+mn-ea"/>
                <a:cs typeface="+mn-cs"/>
              </a:rPr>
              <a:t>shalt</a:t>
            </a:r>
            <a:r>
              <a:rPr lang="en-US" sz="1200" i="1" kern="1200" baseline="0" dirty="0" smtClean="0">
                <a:solidFill>
                  <a:schemeClr val="tx1"/>
                </a:solidFill>
                <a:latin typeface="+mn-lt"/>
                <a:ea typeface="+mn-ea"/>
                <a:cs typeface="+mn-cs"/>
              </a:rPr>
              <a:t> bruise his heel.</a:t>
            </a: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13B4658-D066-4696-AF36-48ADF1F69E8A}" type="slidenum">
              <a:rPr lang="en-US" smtClean="0"/>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John 1:4 KJV  In him was life; and the life was the light of men.</a:t>
            </a:r>
          </a:p>
          <a:p>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13B4658-D066-4696-AF36-48ADF1F69E8A}" type="slidenum">
              <a:rPr lang="en-US" smtClean="0"/>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Genesis 1:29-30 KJV  And God said, Behold, I have given you every herb bearing seed, which </a:t>
            </a:r>
            <a:r>
              <a:rPr lang="en-US" sz="1200" i="1" kern="1200" baseline="0" dirty="0" smtClean="0">
                <a:solidFill>
                  <a:schemeClr val="tx1"/>
                </a:solidFill>
                <a:latin typeface="+mn-lt"/>
                <a:ea typeface="+mn-ea"/>
                <a:cs typeface="+mn-cs"/>
              </a:rPr>
              <a:t>is upon the face of all the earth, and every tree, in the which is the fruit of a tree yielding seed; to you it shall be for meat.  (30)  And to every beast of the earth, and to every fowl of the air, and to every thing that </a:t>
            </a:r>
            <a:r>
              <a:rPr lang="en-US" sz="1200" i="1" kern="1200" baseline="0" dirty="0" err="1" smtClean="0">
                <a:solidFill>
                  <a:schemeClr val="tx1"/>
                </a:solidFill>
                <a:latin typeface="+mn-lt"/>
                <a:ea typeface="+mn-ea"/>
                <a:cs typeface="+mn-cs"/>
              </a:rPr>
              <a:t>creepeth</a:t>
            </a:r>
            <a:r>
              <a:rPr lang="en-US" sz="1200" i="1" kern="1200" baseline="0" dirty="0" smtClean="0">
                <a:solidFill>
                  <a:schemeClr val="tx1"/>
                </a:solidFill>
                <a:latin typeface="+mn-lt"/>
                <a:ea typeface="+mn-ea"/>
                <a:cs typeface="+mn-cs"/>
              </a:rPr>
              <a:t> upon the earth, wherein there is life, I have given every green herb for meat: and it was so.</a:t>
            </a:r>
          </a:p>
          <a:p>
            <a:r>
              <a:rPr lang="en-US" sz="1200" kern="1200" baseline="0" dirty="0" smtClean="0">
                <a:solidFill>
                  <a:schemeClr val="tx1"/>
                </a:solidFill>
                <a:latin typeface="+mn-lt"/>
                <a:ea typeface="+mn-ea"/>
                <a:cs typeface="+mn-cs"/>
              </a:rPr>
              <a:t>Genesis 9:1-3 KJV  And God blessed Noah and his sons, and said unto them, Be fruitful, and multiply, and replenish the earth.  (2)  And the fear of you and the dread of you shall be upon every beast of the earth, and upon every fowl of the air, upon all that </a:t>
            </a:r>
            <a:r>
              <a:rPr lang="en-US" sz="1200" kern="1200" baseline="0" dirty="0" err="1" smtClean="0">
                <a:solidFill>
                  <a:schemeClr val="tx1"/>
                </a:solidFill>
                <a:latin typeface="+mn-lt"/>
                <a:ea typeface="+mn-ea"/>
                <a:cs typeface="+mn-cs"/>
              </a:rPr>
              <a:t>moveth</a:t>
            </a:r>
            <a:r>
              <a:rPr lang="en-US" sz="1200" kern="1200" baseline="0" dirty="0" smtClean="0">
                <a:solidFill>
                  <a:schemeClr val="tx1"/>
                </a:solidFill>
                <a:latin typeface="+mn-lt"/>
                <a:ea typeface="+mn-ea"/>
                <a:cs typeface="+mn-cs"/>
              </a:rPr>
              <a:t> </a:t>
            </a:r>
            <a:r>
              <a:rPr lang="en-US" sz="1200" i="1" kern="1200" baseline="0" dirty="0" smtClean="0">
                <a:solidFill>
                  <a:schemeClr val="tx1"/>
                </a:solidFill>
                <a:latin typeface="+mn-lt"/>
                <a:ea typeface="+mn-ea"/>
                <a:cs typeface="+mn-cs"/>
              </a:rPr>
              <a:t>upon the earth, and upon all the fishes of the sea; into your hand are they delivered.  (3)  Every moving thing that </a:t>
            </a:r>
            <a:r>
              <a:rPr lang="en-US" sz="1200" i="1" kern="1200" baseline="0" dirty="0" err="1" smtClean="0">
                <a:solidFill>
                  <a:schemeClr val="tx1"/>
                </a:solidFill>
                <a:latin typeface="+mn-lt"/>
                <a:ea typeface="+mn-ea"/>
                <a:cs typeface="+mn-cs"/>
              </a:rPr>
              <a:t>liveth</a:t>
            </a:r>
            <a:r>
              <a:rPr lang="en-US" sz="1200" i="1" kern="1200" baseline="0" dirty="0" smtClean="0">
                <a:solidFill>
                  <a:schemeClr val="tx1"/>
                </a:solidFill>
                <a:latin typeface="+mn-lt"/>
                <a:ea typeface="+mn-ea"/>
                <a:cs typeface="+mn-cs"/>
              </a:rPr>
              <a:t> shall be meat for you; even as the green herb have I given you all things.</a:t>
            </a: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13B4658-D066-4696-AF36-48ADF1F69E8A}" type="slidenum">
              <a:rPr lang="en-US" smtClean="0"/>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Luke 1:67-72 KJV  And his father Zacharias was filled with the Holy Ghost, and prophesied, saying,  (68)  Blessed </a:t>
            </a:r>
            <a:r>
              <a:rPr lang="en-US" sz="1200" i="1" kern="1200" baseline="0" dirty="0" smtClean="0">
                <a:solidFill>
                  <a:schemeClr val="tx1"/>
                </a:solidFill>
                <a:latin typeface="+mn-lt"/>
                <a:ea typeface="+mn-ea"/>
                <a:cs typeface="+mn-cs"/>
              </a:rPr>
              <a:t>be the Lord God of Israel; for he hath visited and redeemed his people,  (69)  And hath raised up an horn of salvation for us in the house of his servant David;  (70)  As he </a:t>
            </a:r>
            <a:r>
              <a:rPr lang="en-US" sz="1200" i="1" kern="1200" baseline="0" dirty="0" err="1" smtClean="0">
                <a:solidFill>
                  <a:schemeClr val="tx1"/>
                </a:solidFill>
                <a:latin typeface="+mn-lt"/>
                <a:ea typeface="+mn-ea"/>
                <a:cs typeface="+mn-cs"/>
              </a:rPr>
              <a:t>spake</a:t>
            </a:r>
            <a:r>
              <a:rPr lang="en-US" sz="1200" i="1" kern="1200" baseline="0" dirty="0" smtClean="0">
                <a:solidFill>
                  <a:schemeClr val="tx1"/>
                </a:solidFill>
                <a:latin typeface="+mn-lt"/>
                <a:ea typeface="+mn-ea"/>
                <a:cs typeface="+mn-cs"/>
              </a:rPr>
              <a:t> by the mouth of his holy prophets, which have been since the world began:  (71)  That we should be saved from our enemies, and from the hand of all that hate us;  (72)  To perform the mercy promised to our fathers, and to remember his holy covenant;</a:t>
            </a:r>
          </a:p>
          <a:p>
            <a:r>
              <a:rPr lang="en-US" sz="1200" kern="1200" baseline="0" dirty="0" smtClean="0">
                <a:solidFill>
                  <a:schemeClr val="tx1"/>
                </a:solidFill>
                <a:latin typeface="+mn-lt"/>
                <a:ea typeface="+mn-ea"/>
                <a:cs typeface="+mn-cs"/>
              </a:rPr>
              <a:t>Genesis 4:1 KJV  And Adam knew Eve his wife; and she conceived, and bare Cain, and said, I have gotten a man from the LORD.</a:t>
            </a:r>
          </a:p>
          <a:p>
            <a:r>
              <a:rPr lang="en-US" sz="1200" kern="1200" baseline="0" dirty="0" smtClean="0">
                <a:solidFill>
                  <a:schemeClr val="tx1"/>
                </a:solidFill>
                <a:latin typeface="+mn-lt"/>
                <a:ea typeface="+mn-ea"/>
                <a:cs typeface="+mn-cs"/>
              </a:rPr>
              <a:t>Genesis 4:25 KJV  And Adam knew his wife again; and she bare a son, and called his name Seth: For God, </a:t>
            </a:r>
            <a:r>
              <a:rPr lang="en-US" sz="1200" i="1" kern="1200" baseline="0" dirty="0" smtClean="0">
                <a:solidFill>
                  <a:schemeClr val="tx1"/>
                </a:solidFill>
                <a:latin typeface="+mn-lt"/>
                <a:ea typeface="+mn-ea"/>
                <a:cs typeface="+mn-cs"/>
              </a:rPr>
              <a:t>said she, hath appointed me another seed instead of Abel, whom Cain slew.</a:t>
            </a: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13B4658-D066-4696-AF36-48ADF1F69E8A}" type="slidenum">
              <a:rPr lang="en-US" smtClean="0"/>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baseline="0" dirty="0" smtClean="0">
                <a:solidFill>
                  <a:schemeClr val="tx1"/>
                </a:solidFill>
                <a:latin typeface="+mn-lt"/>
                <a:ea typeface="+mn-ea"/>
                <a:cs typeface="+mn-cs"/>
              </a:rPr>
              <a:t>Hebrews 5:8-9 KJV  Though he were a Son, yet learned he obedience by the things which he suffered;  (9)  And being made perfect, he became the author of eternal salvation unto all them that obey him;</a:t>
            </a:r>
          </a:p>
          <a:p>
            <a:r>
              <a:rPr lang="en-US" sz="1200" kern="1200" baseline="0" dirty="0" smtClean="0">
                <a:solidFill>
                  <a:schemeClr val="tx1"/>
                </a:solidFill>
                <a:latin typeface="+mn-lt"/>
                <a:ea typeface="+mn-ea"/>
                <a:cs typeface="+mn-cs"/>
              </a:rPr>
              <a:t>Hebrews 2:6-10 KJV  But one in a certain place testified, saying, What is man, that thou art mindful of him? or the son of man, that thou </a:t>
            </a:r>
            <a:r>
              <a:rPr lang="en-US" sz="1200" kern="1200" baseline="0" dirty="0" err="1" smtClean="0">
                <a:solidFill>
                  <a:schemeClr val="tx1"/>
                </a:solidFill>
                <a:latin typeface="+mn-lt"/>
                <a:ea typeface="+mn-ea"/>
                <a:cs typeface="+mn-cs"/>
              </a:rPr>
              <a:t>visitest</a:t>
            </a:r>
            <a:r>
              <a:rPr lang="en-US" sz="1200" kern="1200" baseline="0" dirty="0" smtClean="0">
                <a:solidFill>
                  <a:schemeClr val="tx1"/>
                </a:solidFill>
                <a:latin typeface="+mn-lt"/>
                <a:ea typeface="+mn-ea"/>
                <a:cs typeface="+mn-cs"/>
              </a:rPr>
              <a:t> him?  (7)  Thou </a:t>
            </a:r>
            <a:r>
              <a:rPr lang="en-US" sz="1200" kern="1200" baseline="0" dirty="0" err="1" smtClean="0">
                <a:solidFill>
                  <a:schemeClr val="tx1"/>
                </a:solidFill>
                <a:latin typeface="+mn-lt"/>
                <a:ea typeface="+mn-ea"/>
                <a:cs typeface="+mn-cs"/>
              </a:rPr>
              <a:t>madest</a:t>
            </a:r>
            <a:r>
              <a:rPr lang="en-US" sz="1200" kern="1200" baseline="0" dirty="0" smtClean="0">
                <a:solidFill>
                  <a:schemeClr val="tx1"/>
                </a:solidFill>
                <a:latin typeface="+mn-lt"/>
                <a:ea typeface="+mn-ea"/>
                <a:cs typeface="+mn-cs"/>
              </a:rPr>
              <a:t> him a little lower than the angels; thou </a:t>
            </a:r>
            <a:r>
              <a:rPr lang="en-US" sz="1200" kern="1200" baseline="0" dirty="0" err="1" smtClean="0">
                <a:solidFill>
                  <a:schemeClr val="tx1"/>
                </a:solidFill>
                <a:latin typeface="+mn-lt"/>
                <a:ea typeface="+mn-ea"/>
                <a:cs typeface="+mn-cs"/>
              </a:rPr>
              <a:t>crownedst</a:t>
            </a:r>
            <a:r>
              <a:rPr lang="en-US" sz="1200" kern="1200" baseline="0" dirty="0" smtClean="0">
                <a:solidFill>
                  <a:schemeClr val="tx1"/>
                </a:solidFill>
                <a:latin typeface="+mn-lt"/>
                <a:ea typeface="+mn-ea"/>
                <a:cs typeface="+mn-cs"/>
              </a:rPr>
              <a:t> him with glory and </a:t>
            </a:r>
            <a:r>
              <a:rPr lang="en-US" sz="1200" kern="1200" baseline="0" dirty="0" err="1" smtClean="0">
                <a:solidFill>
                  <a:schemeClr val="tx1"/>
                </a:solidFill>
                <a:latin typeface="+mn-lt"/>
                <a:ea typeface="+mn-ea"/>
                <a:cs typeface="+mn-cs"/>
              </a:rPr>
              <a:t>honour</a:t>
            </a:r>
            <a:r>
              <a:rPr lang="en-US" sz="1200" kern="1200" baseline="0" dirty="0" smtClean="0">
                <a:solidFill>
                  <a:schemeClr val="tx1"/>
                </a:solidFill>
                <a:latin typeface="+mn-lt"/>
                <a:ea typeface="+mn-ea"/>
                <a:cs typeface="+mn-cs"/>
              </a:rPr>
              <a:t>, and didst set him over the works of thy hands:  (8)  Thou hast put all things in subjection under his feet. For in that he put all in subjection under him, he left nothing </a:t>
            </a:r>
            <a:r>
              <a:rPr lang="en-US" sz="1200" i="1" kern="1200" baseline="0" dirty="0" smtClean="0">
                <a:solidFill>
                  <a:schemeClr val="tx1"/>
                </a:solidFill>
                <a:latin typeface="+mn-lt"/>
                <a:ea typeface="+mn-ea"/>
                <a:cs typeface="+mn-cs"/>
              </a:rPr>
              <a:t>that is not put under him. But now we see not yet all things put under him.  (9)  But we see Jesus, who was made a little lower than the angels for the suffering of death, crowned with glory and </a:t>
            </a:r>
            <a:r>
              <a:rPr lang="en-US" sz="1200" i="1" kern="1200" baseline="0" dirty="0" err="1" smtClean="0">
                <a:solidFill>
                  <a:schemeClr val="tx1"/>
                </a:solidFill>
                <a:latin typeface="+mn-lt"/>
                <a:ea typeface="+mn-ea"/>
                <a:cs typeface="+mn-cs"/>
              </a:rPr>
              <a:t>honour</a:t>
            </a:r>
            <a:r>
              <a:rPr lang="en-US" sz="1200" i="1" kern="1200" baseline="0" dirty="0" smtClean="0">
                <a:solidFill>
                  <a:schemeClr val="tx1"/>
                </a:solidFill>
                <a:latin typeface="+mn-lt"/>
                <a:ea typeface="+mn-ea"/>
                <a:cs typeface="+mn-cs"/>
              </a:rPr>
              <a:t>; that he by the grace of God should taste death for every man.  (10)  For it became him, for whom are all things, and by whom are all things, in bringing many sons unto glory, to make the captain of their salvation perfect through sufferings.</a:t>
            </a:r>
          </a:p>
          <a:p>
            <a:r>
              <a:rPr lang="en-US" sz="1200" kern="1200" baseline="0" dirty="0" smtClean="0">
                <a:solidFill>
                  <a:schemeClr val="tx1"/>
                </a:solidFill>
                <a:latin typeface="+mn-lt"/>
                <a:ea typeface="+mn-ea"/>
                <a:cs typeface="+mn-cs"/>
              </a:rPr>
              <a:t>Hebrews 2:14-15 KJV  Forasmuch then as the children are partakers of flesh and blood, he also himself likewise took part of the same; that through death he might destroy him that had the power of death, that is, the devil;  (15)  And deliver them who through fear of death were all their lifetime subject to bondage.</a:t>
            </a:r>
          </a:p>
          <a:p>
            <a:r>
              <a:rPr lang="en-US" sz="1200" kern="1200" dirty="0" smtClean="0">
                <a:solidFill>
                  <a:schemeClr val="tx1"/>
                </a:solidFill>
                <a:latin typeface="+mn-lt"/>
                <a:ea typeface="+mn-ea"/>
                <a:cs typeface="+mn-cs"/>
              </a:rPr>
              <a:t>Genesis 3:14-19 KJV  And the LORD God said unto the serpent, Because thou hast done this, thou </a:t>
            </a:r>
            <a:r>
              <a:rPr lang="en-US" sz="1200" i="1" kern="1200" dirty="0" smtClean="0">
                <a:solidFill>
                  <a:schemeClr val="tx1"/>
                </a:solidFill>
                <a:latin typeface="+mn-lt"/>
                <a:ea typeface="+mn-ea"/>
                <a:cs typeface="+mn-cs"/>
              </a:rPr>
              <a:t>art cursed above all cattle, and above every beast of the field; upon thy belly </a:t>
            </a:r>
            <a:r>
              <a:rPr lang="en-US" sz="1200" i="1" kern="1200" dirty="0" err="1" smtClean="0">
                <a:solidFill>
                  <a:schemeClr val="tx1"/>
                </a:solidFill>
                <a:latin typeface="+mn-lt"/>
                <a:ea typeface="+mn-ea"/>
                <a:cs typeface="+mn-cs"/>
              </a:rPr>
              <a:t>shalt</a:t>
            </a:r>
            <a:r>
              <a:rPr lang="en-US" sz="1200" i="1" kern="1200" dirty="0" smtClean="0">
                <a:solidFill>
                  <a:schemeClr val="tx1"/>
                </a:solidFill>
                <a:latin typeface="+mn-lt"/>
                <a:ea typeface="+mn-ea"/>
                <a:cs typeface="+mn-cs"/>
              </a:rPr>
              <a:t> thou go, and dust </a:t>
            </a:r>
            <a:r>
              <a:rPr lang="en-US" sz="1200" i="1" kern="1200" dirty="0" err="1" smtClean="0">
                <a:solidFill>
                  <a:schemeClr val="tx1"/>
                </a:solidFill>
                <a:latin typeface="+mn-lt"/>
                <a:ea typeface="+mn-ea"/>
                <a:cs typeface="+mn-cs"/>
              </a:rPr>
              <a:t>shalt</a:t>
            </a:r>
            <a:r>
              <a:rPr lang="en-US" sz="1200" i="1" kern="1200" dirty="0" smtClean="0">
                <a:solidFill>
                  <a:schemeClr val="tx1"/>
                </a:solidFill>
                <a:latin typeface="+mn-lt"/>
                <a:ea typeface="+mn-ea"/>
                <a:cs typeface="+mn-cs"/>
              </a:rPr>
              <a:t> thou eat all the days of thy life:  (15)  And I will put enmity between thee and the woman, and between thy seed and her seed; it shall bruise thy head, and thou </a:t>
            </a:r>
            <a:r>
              <a:rPr lang="en-US" sz="1200" i="1" kern="1200" dirty="0" err="1" smtClean="0">
                <a:solidFill>
                  <a:schemeClr val="tx1"/>
                </a:solidFill>
                <a:latin typeface="+mn-lt"/>
                <a:ea typeface="+mn-ea"/>
                <a:cs typeface="+mn-cs"/>
              </a:rPr>
              <a:t>shalt</a:t>
            </a:r>
            <a:r>
              <a:rPr lang="en-US" sz="1200" i="1" kern="1200" dirty="0" smtClean="0">
                <a:solidFill>
                  <a:schemeClr val="tx1"/>
                </a:solidFill>
                <a:latin typeface="+mn-lt"/>
                <a:ea typeface="+mn-ea"/>
                <a:cs typeface="+mn-cs"/>
              </a:rPr>
              <a:t> bruise his heel.  (16)  Unto the woman he said, I will greatly multiply thy sorrow and thy conception; in sorrow thou </a:t>
            </a:r>
            <a:r>
              <a:rPr lang="en-US" sz="1200" i="1" kern="1200" dirty="0" err="1" smtClean="0">
                <a:solidFill>
                  <a:schemeClr val="tx1"/>
                </a:solidFill>
                <a:latin typeface="+mn-lt"/>
                <a:ea typeface="+mn-ea"/>
                <a:cs typeface="+mn-cs"/>
              </a:rPr>
              <a:t>shalt</a:t>
            </a:r>
            <a:r>
              <a:rPr lang="en-US" sz="1200" i="1" kern="1200" dirty="0" smtClean="0">
                <a:solidFill>
                  <a:schemeClr val="tx1"/>
                </a:solidFill>
                <a:latin typeface="+mn-lt"/>
                <a:ea typeface="+mn-ea"/>
                <a:cs typeface="+mn-cs"/>
              </a:rPr>
              <a:t> bring forth children; and thy desire shall be to thy husband, and he shall rule over thee.  (17)  And unto Adam he said, Because thou hast hearkened unto the voice of thy wife, and hast eaten of the tree, of which I commanded thee, saying, Thou </a:t>
            </a:r>
            <a:r>
              <a:rPr lang="en-US" sz="1200" i="1" kern="1200" dirty="0" err="1" smtClean="0">
                <a:solidFill>
                  <a:schemeClr val="tx1"/>
                </a:solidFill>
                <a:latin typeface="+mn-lt"/>
                <a:ea typeface="+mn-ea"/>
                <a:cs typeface="+mn-cs"/>
              </a:rPr>
              <a:t>shalt</a:t>
            </a:r>
            <a:r>
              <a:rPr lang="en-US" sz="1200" i="1" kern="1200" dirty="0" smtClean="0">
                <a:solidFill>
                  <a:schemeClr val="tx1"/>
                </a:solidFill>
                <a:latin typeface="+mn-lt"/>
                <a:ea typeface="+mn-ea"/>
                <a:cs typeface="+mn-cs"/>
              </a:rPr>
              <a:t> not eat of it: cursed is the ground for thy sake; in sorrow </a:t>
            </a:r>
            <a:r>
              <a:rPr lang="en-US" sz="1200" i="1" kern="1200" dirty="0" err="1" smtClean="0">
                <a:solidFill>
                  <a:schemeClr val="tx1"/>
                </a:solidFill>
                <a:latin typeface="+mn-lt"/>
                <a:ea typeface="+mn-ea"/>
                <a:cs typeface="+mn-cs"/>
              </a:rPr>
              <a:t>shalt</a:t>
            </a:r>
            <a:r>
              <a:rPr lang="en-US" sz="1200" i="1" kern="1200" dirty="0" smtClean="0">
                <a:solidFill>
                  <a:schemeClr val="tx1"/>
                </a:solidFill>
                <a:latin typeface="+mn-lt"/>
                <a:ea typeface="+mn-ea"/>
                <a:cs typeface="+mn-cs"/>
              </a:rPr>
              <a:t> thou eat of it all the days of thy life;  (18)  Thorns also and thistles shall it bring forth to thee; and thou </a:t>
            </a:r>
            <a:r>
              <a:rPr lang="en-US" sz="1200" i="1" kern="1200" dirty="0" err="1" smtClean="0">
                <a:solidFill>
                  <a:schemeClr val="tx1"/>
                </a:solidFill>
                <a:latin typeface="+mn-lt"/>
                <a:ea typeface="+mn-ea"/>
                <a:cs typeface="+mn-cs"/>
              </a:rPr>
              <a:t>shalt</a:t>
            </a:r>
            <a:r>
              <a:rPr lang="en-US" sz="1200" i="1" kern="1200" dirty="0" smtClean="0">
                <a:solidFill>
                  <a:schemeClr val="tx1"/>
                </a:solidFill>
                <a:latin typeface="+mn-lt"/>
                <a:ea typeface="+mn-ea"/>
                <a:cs typeface="+mn-cs"/>
              </a:rPr>
              <a:t> eat the herb of the field;  (19)  In the sweat of thy face </a:t>
            </a:r>
            <a:r>
              <a:rPr lang="en-US" sz="1200" i="1" kern="1200" dirty="0" err="1" smtClean="0">
                <a:solidFill>
                  <a:schemeClr val="tx1"/>
                </a:solidFill>
                <a:latin typeface="+mn-lt"/>
                <a:ea typeface="+mn-ea"/>
                <a:cs typeface="+mn-cs"/>
              </a:rPr>
              <a:t>shalt</a:t>
            </a:r>
            <a:r>
              <a:rPr lang="en-US" sz="1200" i="1" kern="1200" dirty="0" smtClean="0">
                <a:solidFill>
                  <a:schemeClr val="tx1"/>
                </a:solidFill>
                <a:latin typeface="+mn-lt"/>
                <a:ea typeface="+mn-ea"/>
                <a:cs typeface="+mn-cs"/>
              </a:rPr>
              <a:t> thou eat bread, till thou return unto the ground; for out of it </a:t>
            </a:r>
            <a:r>
              <a:rPr lang="en-US" sz="1200" i="1" kern="1200" dirty="0" err="1" smtClean="0">
                <a:solidFill>
                  <a:schemeClr val="tx1"/>
                </a:solidFill>
                <a:latin typeface="+mn-lt"/>
                <a:ea typeface="+mn-ea"/>
                <a:cs typeface="+mn-cs"/>
              </a:rPr>
              <a:t>wast</a:t>
            </a:r>
            <a:r>
              <a:rPr lang="en-US" sz="1200" i="1" kern="1200" dirty="0" smtClean="0">
                <a:solidFill>
                  <a:schemeClr val="tx1"/>
                </a:solidFill>
                <a:latin typeface="+mn-lt"/>
                <a:ea typeface="+mn-ea"/>
                <a:cs typeface="+mn-cs"/>
              </a:rPr>
              <a:t> thou taken: for dust thou art, and unto dust </a:t>
            </a:r>
            <a:r>
              <a:rPr lang="en-US" sz="1200" i="1" kern="1200" dirty="0" err="1" smtClean="0">
                <a:solidFill>
                  <a:schemeClr val="tx1"/>
                </a:solidFill>
                <a:latin typeface="+mn-lt"/>
                <a:ea typeface="+mn-ea"/>
                <a:cs typeface="+mn-cs"/>
              </a:rPr>
              <a:t>shalt</a:t>
            </a:r>
            <a:r>
              <a:rPr lang="en-US" sz="1200" i="1" kern="1200" dirty="0" smtClean="0">
                <a:solidFill>
                  <a:schemeClr val="tx1"/>
                </a:solidFill>
                <a:latin typeface="+mn-lt"/>
                <a:ea typeface="+mn-ea"/>
                <a:cs typeface="+mn-cs"/>
              </a:rPr>
              <a:t> thou return.</a:t>
            </a:r>
          </a:p>
          <a:p>
            <a:endParaRPr lang="en-US" sz="1200" kern="120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13B4658-D066-4696-AF36-48ADF1F69E8A}" type="slidenum">
              <a:rPr lang="en-US" smtClean="0"/>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Hebrews 2:16-17 NIV  For surely it is not angels he helps, but Abraham's descendants.  (17)  For this reason he had to be made like them, fully human in every way, in order that he might become a merciful and faithful high priest in service to God, and that he might make atonement for the sins of the people.</a:t>
            </a:r>
          </a:p>
          <a:p>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13B4658-D066-4696-AF36-48ADF1F69E8A}" type="slidenum">
              <a:rPr lang="en-US" smtClean="0"/>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1.bp.blogspot.com/-FO2QvWCtxB0/TdmQpb2vQII/AAAAAAAAA_Q/fGRRlpIqUL8/s1600/AdamAndEveKneeling.jpg"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A99D7F6-40C2-4AEC-AD20-D47489BE8D76}" type="datetimeFigureOut">
              <a:rPr lang="en-US" smtClean="0"/>
              <a:t>5/18/2013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C16DC-1FCC-4957-85F4-6253942782E4}"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99D7F6-40C2-4AEC-AD20-D47489BE8D76}" type="datetimeFigureOut">
              <a:rPr lang="en-US" smtClean="0"/>
              <a:t>5/18/2013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C16DC-1FCC-4957-85F4-6253942782E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99D7F6-40C2-4AEC-AD20-D47489BE8D76}" type="datetimeFigureOut">
              <a:rPr lang="en-US" smtClean="0"/>
              <a:t>5/18/2013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C16DC-1FCC-4957-85F4-6253942782E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14800" y="274638"/>
            <a:ext cx="4572000" cy="1143000"/>
          </a:xfrm>
        </p:spPr>
        <p:txBody>
          <a:bodyPr/>
          <a:lstStyle>
            <a:lvl1pPr>
              <a:defRPr b="1"/>
            </a:lvl1pPr>
          </a:lstStyle>
          <a:p>
            <a:r>
              <a:rPr lang="en-US" dirty="0" smtClean="0"/>
              <a:t>Click to edit Master title style</a:t>
            </a:r>
            <a:endParaRPr lang="en-US" dirty="0"/>
          </a:p>
        </p:txBody>
      </p:sp>
      <p:sp>
        <p:nvSpPr>
          <p:cNvPr id="3" name="Content Placeholder 2"/>
          <p:cNvSpPr>
            <a:spLocks noGrp="1"/>
          </p:cNvSpPr>
          <p:nvPr>
            <p:ph idx="1"/>
          </p:nvPr>
        </p:nvSpPr>
        <p:spPr>
          <a:xfrm>
            <a:off x="4038600" y="1600200"/>
            <a:ext cx="5105400" cy="5257800"/>
          </a:xfrm>
        </p:spPr>
        <p:txBody>
          <a:bodyPr/>
          <a:lstStyle>
            <a:lvl1pPr>
              <a:defRPr b="1"/>
            </a:lvl1pPr>
            <a:lvl2pPr>
              <a:defRPr b="1"/>
            </a:lvl2pPr>
            <a:lvl3pPr>
              <a:defRPr b="1"/>
            </a:lvl3pPr>
            <a:lvl4pPr>
              <a:defRPr b="1"/>
            </a:lvl4pPr>
            <a:lvl5pPr>
              <a:defRPr b="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A99D7F6-40C2-4AEC-AD20-D47489BE8D76}" type="datetimeFigureOut">
              <a:rPr lang="en-US" smtClean="0"/>
              <a:t>5/18/2013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C16DC-1FCC-4957-85F4-6253942782E4}" type="slidenum">
              <a:rPr lang="en-US" smtClean="0"/>
              <a:t>‹#›</a:t>
            </a:fld>
            <a:endParaRPr lang="en-US"/>
          </a:p>
        </p:txBody>
      </p:sp>
      <p:pic>
        <p:nvPicPr>
          <p:cNvPr id="13314" name="Picture 2" descr="http://1.bp.blogspot.com/-FO2QvWCtxB0/TdmQpb2vQII/AAAAAAAAA_Q/fGRRlpIqUL8/s320/AdamAndEveKneeling.jpg">
            <a:hlinkClick r:id="rId2"/>
          </p:cNvPr>
          <p:cNvPicPr>
            <a:picLocks noChangeAspect="1" noChangeArrowheads="1"/>
          </p:cNvPicPr>
          <p:nvPr userDrawn="1"/>
        </p:nvPicPr>
        <p:blipFill>
          <a:blip r:embed="rId3" cstate="print"/>
          <a:srcRect l="13617" t="5556" r="13759" b="3333"/>
          <a:stretch>
            <a:fillRect/>
          </a:stretch>
        </p:blipFill>
        <p:spPr bwMode="auto">
          <a:xfrm>
            <a:off x="-1" y="0"/>
            <a:ext cx="4014439" cy="685800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99D7F6-40C2-4AEC-AD20-D47489BE8D76}" type="datetimeFigureOut">
              <a:rPr lang="en-US" smtClean="0"/>
              <a:t>5/18/2013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C16DC-1FCC-4957-85F4-6253942782E4}"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A99D7F6-40C2-4AEC-AD20-D47489BE8D76}" type="datetimeFigureOut">
              <a:rPr lang="en-US" smtClean="0"/>
              <a:t>5/18/2013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C16DC-1FCC-4957-85F4-6253942782E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A99D7F6-40C2-4AEC-AD20-D47489BE8D76}" type="datetimeFigureOut">
              <a:rPr lang="en-US" smtClean="0"/>
              <a:t>5/18/2013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C16DC-1FCC-4957-85F4-6253942782E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A99D7F6-40C2-4AEC-AD20-D47489BE8D76}" type="datetimeFigureOut">
              <a:rPr lang="en-US" smtClean="0"/>
              <a:t>5/18/2013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C16DC-1FCC-4957-85F4-6253942782E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99D7F6-40C2-4AEC-AD20-D47489BE8D76}" type="datetimeFigureOut">
              <a:rPr lang="en-US" smtClean="0"/>
              <a:t>5/18/2013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C16DC-1FCC-4957-85F4-6253942782E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99D7F6-40C2-4AEC-AD20-D47489BE8D76}" type="datetimeFigureOut">
              <a:rPr lang="en-US" smtClean="0"/>
              <a:t>5/18/2013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C16DC-1FCC-4957-85F4-6253942782E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99D7F6-40C2-4AEC-AD20-D47489BE8D76}" type="datetimeFigureOut">
              <a:rPr lang="en-US" smtClean="0"/>
              <a:t>5/18/2013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C16DC-1FCC-4957-85F4-6253942782E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99D7F6-40C2-4AEC-AD20-D47489BE8D76}" type="datetimeFigureOut">
              <a:rPr lang="en-US" smtClean="0"/>
              <a:t>5/18/2013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C16DC-1FCC-4957-85F4-6253942782E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lds.org/bc/content/shared/content/images/gospel-library/manual/31118/31118_000_005_11.jpg"/>
          <p:cNvPicPr>
            <a:picLocks noChangeAspect="1" noChangeArrowheads="1"/>
          </p:cNvPicPr>
          <p:nvPr/>
        </p:nvPicPr>
        <p:blipFill>
          <a:blip r:embed="rId3" cstate="print"/>
          <a:srcRect/>
          <a:stretch>
            <a:fillRect/>
          </a:stretch>
        </p:blipFill>
        <p:spPr bwMode="auto">
          <a:xfrm>
            <a:off x="0" y="-13607"/>
            <a:ext cx="9144000" cy="6871607"/>
          </a:xfrm>
          <a:prstGeom prst="rect">
            <a:avLst/>
          </a:prstGeom>
          <a:noFill/>
        </p:spPr>
      </p:pic>
      <p:sp>
        <p:nvSpPr>
          <p:cNvPr id="2" name="Title 1"/>
          <p:cNvSpPr>
            <a:spLocks noGrp="1"/>
          </p:cNvSpPr>
          <p:nvPr>
            <p:ph type="ctrTitle"/>
          </p:nvPr>
        </p:nvSpPr>
        <p:spPr>
          <a:xfrm>
            <a:off x="609600" y="5029200"/>
            <a:ext cx="7772400" cy="1470025"/>
          </a:xfrm>
        </p:spPr>
        <p:txBody>
          <a:bodyPr>
            <a:normAutofit/>
          </a:bodyPr>
          <a:lstStyle/>
          <a:p>
            <a:r>
              <a:rPr lang="en-US" sz="8000" b="1" dirty="0" smtClean="0">
                <a:solidFill>
                  <a:schemeClr val="bg1"/>
                </a:solidFill>
              </a:rPr>
              <a:t>La Fe De </a:t>
            </a:r>
            <a:r>
              <a:rPr lang="es-MX" sz="8000" b="1" dirty="0" smtClean="0">
                <a:solidFill>
                  <a:schemeClr val="bg1"/>
                </a:solidFill>
              </a:rPr>
              <a:t>Adán </a:t>
            </a:r>
            <a:r>
              <a:rPr lang="en-US" sz="8000" b="1" dirty="0" smtClean="0">
                <a:solidFill>
                  <a:schemeClr val="bg1"/>
                </a:solidFill>
              </a:rPr>
              <a:t> </a:t>
            </a:r>
            <a:endParaRPr lang="en-US" sz="8000" b="1" dirty="0">
              <a:solidFill>
                <a:schemeClr val="bg1"/>
              </a:solidFill>
            </a:endParaRPr>
          </a:p>
        </p:txBody>
      </p:sp>
      <p:sp>
        <p:nvSpPr>
          <p:cNvPr id="3" name="Subtitle 2"/>
          <p:cNvSpPr>
            <a:spLocks noGrp="1"/>
          </p:cNvSpPr>
          <p:nvPr>
            <p:ph type="subTitle" idx="1"/>
          </p:nvPr>
        </p:nvSpPr>
        <p:spPr>
          <a:xfrm>
            <a:off x="1219200" y="0"/>
            <a:ext cx="6400800" cy="1752600"/>
          </a:xfrm>
        </p:spPr>
        <p:txBody>
          <a:bodyPr/>
          <a:lstStyle/>
          <a:p>
            <a:r>
              <a:rPr lang="en-US" dirty="0" smtClean="0">
                <a:solidFill>
                  <a:schemeClr val="bg1"/>
                </a:solidFill>
              </a:rPr>
              <a:t>Genesis 3:20</a:t>
            </a:r>
            <a:endParaRPr lang="en-US"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0" y="274638"/>
            <a:ext cx="5029200" cy="1143000"/>
          </a:xfrm>
        </p:spPr>
        <p:txBody>
          <a:bodyPr/>
          <a:lstStyle/>
          <a:p>
            <a:r>
              <a:rPr lang="en-US" dirty="0" err="1" smtClean="0"/>
              <a:t>Desafío</a:t>
            </a:r>
            <a:endParaRPr lang="en-US" dirty="0"/>
          </a:p>
        </p:txBody>
      </p:sp>
      <p:sp>
        <p:nvSpPr>
          <p:cNvPr id="4" name="Rectangle 3"/>
          <p:cNvSpPr/>
          <p:nvPr/>
        </p:nvSpPr>
        <p:spPr>
          <a:xfrm>
            <a:off x="4419600" y="1676400"/>
            <a:ext cx="4572000" cy="3970318"/>
          </a:xfrm>
          <a:prstGeom prst="rect">
            <a:avLst/>
          </a:prstGeom>
        </p:spPr>
        <p:txBody>
          <a:bodyPr>
            <a:spAutoFit/>
          </a:bodyPr>
          <a:lstStyle/>
          <a:p>
            <a:pPr marL="285750" indent="-285750">
              <a:buFont typeface="Arial" pitchFamily="34" charset="0"/>
              <a:buChar char="•"/>
            </a:pPr>
            <a:r>
              <a:rPr lang="es-MX" sz="2800" dirty="0" err="1"/>
              <a:t>Genesis</a:t>
            </a:r>
            <a:r>
              <a:rPr lang="es-MX" sz="2800" dirty="0"/>
              <a:t> 3:1-15</a:t>
            </a:r>
          </a:p>
          <a:p>
            <a:pPr marL="285750" indent="-285750">
              <a:buFont typeface="Arial" pitchFamily="34" charset="0"/>
              <a:buChar char="•"/>
            </a:pPr>
            <a:r>
              <a:rPr lang="es-MX" sz="2800" dirty="0" smtClean="0"/>
              <a:t>Al </a:t>
            </a:r>
            <a:r>
              <a:rPr lang="es-MX" sz="2800" dirty="0"/>
              <a:t>principio flexible </a:t>
            </a:r>
            <a:r>
              <a:rPr lang="es-MX" sz="2800" dirty="0" smtClean="0"/>
              <a:t>con </a:t>
            </a:r>
            <a:r>
              <a:rPr lang="es-MX" sz="2800" dirty="0"/>
              <a:t>Satanás.</a:t>
            </a:r>
          </a:p>
          <a:p>
            <a:pPr marL="285750" indent="-285750">
              <a:buFont typeface="Arial" pitchFamily="34" charset="0"/>
              <a:buChar char="•"/>
            </a:pPr>
            <a:r>
              <a:rPr lang="es-MX" sz="2800" dirty="0"/>
              <a:t>A </a:t>
            </a:r>
            <a:r>
              <a:rPr lang="es-MX" sz="2800" dirty="0" smtClean="0"/>
              <a:t>continuación se dieron </a:t>
            </a:r>
            <a:r>
              <a:rPr lang="es-MX" sz="2800" dirty="0"/>
              <a:t>cuenta de que fueron engañados.</a:t>
            </a:r>
          </a:p>
          <a:p>
            <a:pPr marL="285750" indent="-285750">
              <a:buFont typeface="Arial" pitchFamily="34" charset="0"/>
              <a:buChar char="•"/>
            </a:pPr>
            <a:r>
              <a:rPr lang="es-MX" sz="2800" dirty="0"/>
              <a:t>Entonces </a:t>
            </a:r>
            <a:r>
              <a:rPr lang="es-MX" sz="2800" dirty="0" smtClean="0"/>
              <a:t>el desafío </a:t>
            </a:r>
            <a:r>
              <a:rPr lang="es-MX" sz="2800" dirty="0"/>
              <a:t>consciente de una mejor promesa.</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0" y="274638"/>
            <a:ext cx="4572000" cy="792162"/>
          </a:xfrm>
        </p:spPr>
        <p:txBody>
          <a:bodyPr/>
          <a:lstStyle/>
          <a:p>
            <a:r>
              <a:rPr lang="en-US" dirty="0" err="1" smtClean="0"/>
              <a:t>Introduccion</a:t>
            </a:r>
            <a:endParaRPr lang="en-US" dirty="0"/>
          </a:p>
        </p:txBody>
      </p:sp>
      <p:sp>
        <p:nvSpPr>
          <p:cNvPr id="4" name="Rectangle 3"/>
          <p:cNvSpPr/>
          <p:nvPr/>
        </p:nvSpPr>
        <p:spPr>
          <a:xfrm>
            <a:off x="4038600" y="990600"/>
            <a:ext cx="4876800" cy="5632311"/>
          </a:xfrm>
          <a:prstGeom prst="rect">
            <a:avLst/>
          </a:prstGeom>
        </p:spPr>
        <p:txBody>
          <a:bodyPr wrap="square">
            <a:spAutoFit/>
          </a:bodyPr>
          <a:lstStyle/>
          <a:p>
            <a:pPr marL="285750" indent="-285750">
              <a:buFont typeface="Arial" pitchFamily="34" charset="0"/>
              <a:buChar char="•"/>
            </a:pPr>
            <a:r>
              <a:rPr lang="es-MX" sz="2000" dirty="0"/>
              <a:t>La historia de Adán es </a:t>
            </a:r>
            <a:r>
              <a:rPr lang="es-MX" sz="2000" dirty="0" smtClean="0"/>
              <a:t>sublime.</a:t>
            </a:r>
            <a:endParaRPr lang="es-MX" sz="2000" dirty="0"/>
          </a:p>
          <a:p>
            <a:pPr marL="742950" lvl="1" indent="-285750">
              <a:buFont typeface="Arial" pitchFamily="34" charset="0"/>
              <a:buChar char="•"/>
            </a:pPr>
            <a:r>
              <a:rPr lang="es-MX" sz="2000" dirty="0"/>
              <a:t>El polvo levantado </a:t>
            </a:r>
            <a:r>
              <a:rPr lang="es-MX" sz="2000" dirty="0" smtClean="0"/>
              <a:t>al valor</a:t>
            </a:r>
            <a:endParaRPr lang="es-MX" sz="2000" dirty="0"/>
          </a:p>
          <a:p>
            <a:pPr marL="742950" lvl="1" indent="-285750">
              <a:buFont typeface="Arial" pitchFamily="34" charset="0"/>
              <a:buChar char="•"/>
            </a:pPr>
            <a:r>
              <a:rPr lang="es-MX" sz="2000" dirty="0" smtClean="0"/>
              <a:t>Perdió valor</a:t>
            </a:r>
            <a:endParaRPr lang="es-MX" sz="2000" dirty="0"/>
          </a:p>
          <a:p>
            <a:pPr marL="742950" lvl="1" indent="-285750">
              <a:buFont typeface="Arial" pitchFamily="34" charset="0"/>
              <a:buChar char="•"/>
            </a:pPr>
            <a:r>
              <a:rPr lang="es-MX" sz="2000" dirty="0"/>
              <a:t>Pronto </a:t>
            </a:r>
            <a:r>
              <a:rPr lang="es-MX" sz="2000" dirty="0" smtClean="0"/>
              <a:t>fue reparado </a:t>
            </a:r>
            <a:r>
              <a:rPr lang="es-MX" sz="2000" dirty="0"/>
              <a:t>a un mejor estado</a:t>
            </a:r>
          </a:p>
          <a:p>
            <a:pPr marL="285750" indent="-285750">
              <a:buFont typeface="Arial" pitchFamily="34" charset="0"/>
              <a:buChar char="•"/>
            </a:pPr>
            <a:r>
              <a:rPr lang="es-MX" sz="2000" dirty="0"/>
              <a:t>Adam es consciente de todo esto</a:t>
            </a:r>
          </a:p>
          <a:p>
            <a:pPr marL="742950" lvl="1" indent="-285750">
              <a:buFont typeface="Arial" pitchFamily="34" charset="0"/>
              <a:buChar char="•"/>
            </a:pPr>
            <a:r>
              <a:rPr lang="es-MX" sz="2000" dirty="0" smtClean="0"/>
              <a:t>El nombro a </a:t>
            </a:r>
            <a:r>
              <a:rPr lang="es-MX" sz="2000" dirty="0"/>
              <a:t>su esposa </a:t>
            </a:r>
            <a:r>
              <a:rPr lang="es-MX" sz="2000" dirty="0" smtClean="0"/>
              <a:t>mujer</a:t>
            </a:r>
            <a:endParaRPr lang="es-MX" sz="2000" dirty="0"/>
          </a:p>
          <a:p>
            <a:pPr marL="742950" lvl="1" indent="-285750">
              <a:buFont typeface="Arial" pitchFamily="34" charset="0"/>
              <a:buChar char="•"/>
            </a:pPr>
            <a:r>
              <a:rPr lang="es-MX" sz="2000" dirty="0"/>
              <a:t>Ahora ella es Eva, la madre de todos los vivientes</a:t>
            </a:r>
          </a:p>
          <a:p>
            <a:pPr marL="742950" lvl="1" indent="-285750">
              <a:buFont typeface="Arial" pitchFamily="34" charset="0"/>
              <a:buChar char="•"/>
            </a:pPr>
            <a:r>
              <a:rPr lang="es-MX" sz="2000" dirty="0"/>
              <a:t>Demostró la sabiduría en el nombramiento de las bestias-ahora más</a:t>
            </a:r>
          </a:p>
          <a:p>
            <a:pPr marL="742950" lvl="1" indent="-285750">
              <a:buFont typeface="Arial" pitchFamily="34" charset="0"/>
              <a:buChar char="•"/>
            </a:pPr>
            <a:r>
              <a:rPr lang="es-MX" sz="2000" dirty="0"/>
              <a:t>Algunos podrían pensar en ella como la madre de la muerte</a:t>
            </a:r>
          </a:p>
          <a:p>
            <a:pPr marL="742950" lvl="1" indent="-285750">
              <a:buFont typeface="Arial" pitchFamily="34" charset="0"/>
              <a:buChar char="•"/>
            </a:pPr>
            <a:r>
              <a:rPr lang="es-MX" sz="2000" dirty="0"/>
              <a:t>Pero, consciente de una mejor vida futura llama "Vida".</a:t>
            </a:r>
          </a:p>
          <a:p>
            <a:pPr marL="285750" indent="-285750">
              <a:buFont typeface="Arial" pitchFamily="34" charset="0"/>
              <a:buChar char="•"/>
            </a:pPr>
            <a:r>
              <a:rPr lang="es-MX" sz="2000" dirty="0"/>
              <a:t>Ver Juan </a:t>
            </a:r>
            <a:r>
              <a:rPr lang="es-MX" sz="2000" dirty="0" smtClean="0"/>
              <a:t>1:4</a:t>
            </a:r>
            <a:endParaRPr lang="es-MX" sz="2000" dirty="0"/>
          </a:p>
          <a:p>
            <a:pPr marL="285750" indent="-285750">
              <a:buFont typeface="Arial" pitchFamily="34" charset="0"/>
              <a:buChar char="•"/>
            </a:pPr>
            <a:r>
              <a:rPr lang="es-MX" sz="2000" dirty="0"/>
              <a:t>Considere </a:t>
            </a:r>
            <a:r>
              <a:rPr lang="es-MX" sz="2000" dirty="0" smtClean="0"/>
              <a:t>la </a:t>
            </a:r>
            <a:r>
              <a:rPr lang="es-MX" sz="2000" dirty="0"/>
              <a:t>fe de Adán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0" y="274638"/>
            <a:ext cx="5029200" cy="868362"/>
          </a:xfrm>
        </p:spPr>
        <p:txBody>
          <a:bodyPr/>
          <a:lstStyle/>
          <a:p>
            <a:r>
              <a:rPr lang="es-MX" dirty="0" smtClean="0"/>
              <a:t>Adoración </a:t>
            </a:r>
            <a:endParaRPr lang="es-MX" dirty="0"/>
          </a:p>
        </p:txBody>
      </p:sp>
      <p:sp>
        <p:nvSpPr>
          <p:cNvPr id="4" name="Rectangle 3"/>
          <p:cNvSpPr/>
          <p:nvPr/>
        </p:nvSpPr>
        <p:spPr>
          <a:xfrm>
            <a:off x="4267200" y="1371600"/>
            <a:ext cx="4572000" cy="4708981"/>
          </a:xfrm>
          <a:prstGeom prst="rect">
            <a:avLst/>
          </a:prstGeom>
        </p:spPr>
        <p:txBody>
          <a:bodyPr>
            <a:spAutoFit/>
          </a:bodyPr>
          <a:lstStyle/>
          <a:p>
            <a:pPr marL="285750" indent="-285750">
              <a:buFont typeface="Arial" pitchFamily="34" charset="0"/>
              <a:buChar char="•"/>
            </a:pPr>
            <a:r>
              <a:rPr lang="en-US" sz="2000" dirty="0"/>
              <a:t>Genesis 3:21 KJV  </a:t>
            </a:r>
          </a:p>
          <a:p>
            <a:pPr marL="742950" lvl="1" indent="-285750">
              <a:buFont typeface="Arial" pitchFamily="34" charset="0"/>
              <a:buChar char="•"/>
            </a:pPr>
            <a:r>
              <a:rPr lang="es-MX" sz="2000" dirty="0" smtClean="0"/>
              <a:t>Al </a:t>
            </a:r>
            <a:r>
              <a:rPr lang="es-MX" sz="2000" dirty="0"/>
              <a:t>hombre </a:t>
            </a:r>
            <a:r>
              <a:rPr lang="es-MX" sz="2000" dirty="0" smtClean="0"/>
              <a:t>y a </a:t>
            </a:r>
            <a:r>
              <a:rPr lang="es-MX" sz="2000" dirty="0"/>
              <a:t>su esposa </a:t>
            </a:r>
            <a:r>
              <a:rPr lang="es-MX" sz="2000" dirty="0" smtClean="0"/>
              <a:t>Dios les hizo </a:t>
            </a:r>
            <a:r>
              <a:rPr lang="es-MX" sz="2000" dirty="0"/>
              <a:t>túnicas de pieles, y los vistió.</a:t>
            </a:r>
          </a:p>
          <a:p>
            <a:pPr marL="285750" indent="-285750">
              <a:buFont typeface="Arial" pitchFamily="34" charset="0"/>
              <a:buChar char="•"/>
            </a:pPr>
            <a:r>
              <a:rPr lang="es-MX" sz="2000" dirty="0"/>
              <a:t>Él enseñó a sacrificar</a:t>
            </a:r>
          </a:p>
          <a:p>
            <a:pPr marL="285750" indent="-285750">
              <a:buFont typeface="Arial" pitchFamily="34" charset="0"/>
              <a:buChar char="•"/>
            </a:pPr>
            <a:r>
              <a:rPr lang="es-MX" sz="2000" dirty="0"/>
              <a:t>No tenían necesidad de los animales para cualquier otro propósito</a:t>
            </a:r>
          </a:p>
          <a:p>
            <a:pPr marL="285750" indent="-285750">
              <a:buFont typeface="Arial" pitchFamily="34" charset="0"/>
              <a:buChar char="•"/>
            </a:pPr>
            <a:r>
              <a:rPr lang="es-MX" sz="2000" dirty="0"/>
              <a:t>Génesis 1:29-30</a:t>
            </a:r>
          </a:p>
          <a:p>
            <a:pPr marL="285750" indent="-285750">
              <a:buFont typeface="Arial" pitchFamily="34" charset="0"/>
              <a:buChar char="•"/>
            </a:pPr>
            <a:r>
              <a:rPr lang="es-MX" sz="2000" dirty="0"/>
              <a:t>Génesis 9:1-3</a:t>
            </a:r>
          </a:p>
          <a:p>
            <a:pPr marL="285750" indent="-285750">
              <a:buFont typeface="Arial" pitchFamily="34" charset="0"/>
              <a:buChar char="•"/>
            </a:pPr>
            <a:r>
              <a:rPr lang="es-MX" sz="2000" dirty="0"/>
              <a:t>Cuerpo y alma estaban previstas-ropa y sacrificio</a:t>
            </a:r>
          </a:p>
          <a:p>
            <a:pPr marL="285750" indent="-285750">
              <a:buFont typeface="Arial" pitchFamily="34" charset="0"/>
              <a:buChar char="•"/>
            </a:pPr>
            <a:r>
              <a:rPr lang="es-MX" sz="2000" dirty="0"/>
              <a:t>La primera muerte en el mundo fue la muerte de Cristo prefigurado</a:t>
            </a:r>
          </a:p>
          <a:p>
            <a:pPr marL="285750" indent="-285750">
              <a:buFont typeface="Arial" pitchFamily="34" charset="0"/>
              <a:buChar char="•"/>
            </a:pPr>
            <a:r>
              <a:rPr lang="es-MX" sz="2000" dirty="0"/>
              <a:t>Noé sabía animales limpios e inmundos y había aprendido </a:t>
            </a:r>
            <a:r>
              <a:rPr lang="es-MX" sz="2000" dirty="0" smtClean="0"/>
              <a:t>sacrificar de lo primero</a:t>
            </a:r>
            <a:endParaRPr lang="es-MX"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0" y="0"/>
            <a:ext cx="5029200" cy="762000"/>
          </a:xfrm>
        </p:spPr>
        <p:txBody>
          <a:bodyPr/>
          <a:lstStyle/>
          <a:p>
            <a:r>
              <a:rPr lang="es-MX" dirty="0" smtClean="0"/>
              <a:t>Profetizando</a:t>
            </a:r>
            <a:endParaRPr lang="es-MX" dirty="0"/>
          </a:p>
        </p:txBody>
      </p:sp>
      <p:sp>
        <p:nvSpPr>
          <p:cNvPr id="3" name="Content Placeholder 2"/>
          <p:cNvSpPr>
            <a:spLocks noGrp="1"/>
          </p:cNvSpPr>
          <p:nvPr>
            <p:ph idx="1"/>
          </p:nvPr>
        </p:nvSpPr>
        <p:spPr>
          <a:xfrm>
            <a:off x="4038600" y="838200"/>
            <a:ext cx="5105400" cy="6019800"/>
          </a:xfrm>
        </p:spPr>
        <p:txBody>
          <a:bodyPr>
            <a:normAutofit fontScale="62500" lnSpcReduction="20000"/>
          </a:bodyPr>
          <a:lstStyle/>
          <a:p>
            <a:r>
              <a:rPr lang="en-US" dirty="0" smtClean="0"/>
              <a:t>Luc </a:t>
            </a:r>
            <a:r>
              <a:rPr lang="en-US" dirty="0"/>
              <a:t>1:67-72 </a:t>
            </a:r>
            <a:endParaRPr lang="en-US" dirty="0" smtClean="0"/>
          </a:p>
          <a:p>
            <a:pPr lvl="1"/>
            <a:r>
              <a:rPr lang="es-MX" dirty="0" smtClean="0"/>
              <a:t>Y </a:t>
            </a:r>
            <a:r>
              <a:rPr lang="es-MX" dirty="0"/>
              <a:t>su padre Zacarías fue lleno del Espíritu Santo, y profetizó diciendo: Bendito sea el Señor, Dios de Israel, porque nos ha visitado y ha efectuado redención para su pueblo, y nos ha levantado un cuerno de salvación en la casa de David su siervo, tal como lo anunció por boca de sus santos profetas desde los tiempos antiguos, salvación DE NUESTROS ENEMIGOS y DE LA MANO DE TODOS LOS QUE NOS ABORRECEN; para mostrar misericordia a nuestros padres, y para recordar su santo pacto, </a:t>
            </a:r>
          </a:p>
          <a:p>
            <a:r>
              <a:rPr lang="es-MX" i="1" dirty="0" smtClean="0"/>
              <a:t>Adán Nombrando </a:t>
            </a:r>
            <a:r>
              <a:rPr lang="en-US" i="1" dirty="0" smtClean="0"/>
              <a:t>a Eva</a:t>
            </a:r>
            <a:r>
              <a:rPr lang="en-US" i="1" dirty="0"/>
              <a:t>	</a:t>
            </a:r>
            <a:r>
              <a:rPr lang="en-US" i="1" dirty="0" smtClean="0"/>
              <a:t>	</a:t>
            </a:r>
            <a:endParaRPr lang="en-US" i="1" dirty="0"/>
          </a:p>
          <a:p>
            <a:r>
              <a:rPr lang="en-US" dirty="0"/>
              <a:t>Genesis 4:1 </a:t>
            </a:r>
            <a:r>
              <a:rPr lang="en-US" dirty="0" smtClean="0"/>
              <a:t>  </a:t>
            </a:r>
            <a:endParaRPr lang="en-US" dirty="0" smtClean="0"/>
          </a:p>
          <a:p>
            <a:pPr lvl="1"/>
            <a:r>
              <a:rPr lang="es-MX" dirty="0" smtClean="0"/>
              <a:t>Y </a:t>
            </a:r>
            <a:r>
              <a:rPr lang="es-MX" dirty="0"/>
              <a:t>el hombre conoció a Eva, su mujer, y ella concibió y dio a luz a Caín, y dijo: He adquirido varón con la ayuda del SEÑOR. </a:t>
            </a:r>
          </a:p>
          <a:p>
            <a:r>
              <a:rPr lang="en-US" dirty="0" smtClean="0"/>
              <a:t>Genesis </a:t>
            </a:r>
            <a:r>
              <a:rPr lang="en-US" dirty="0"/>
              <a:t>4:25 </a:t>
            </a:r>
            <a:r>
              <a:rPr lang="en-US" dirty="0" smtClean="0"/>
              <a:t> </a:t>
            </a:r>
            <a:endParaRPr lang="en-US" dirty="0" smtClean="0"/>
          </a:p>
          <a:p>
            <a:pPr lvl="1"/>
            <a:r>
              <a:rPr lang="es-MX" dirty="0" smtClean="0"/>
              <a:t>Y </a:t>
            </a:r>
            <a:r>
              <a:rPr lang="es-MX" dirty="0"/>
              <a:t>conoció Adán otra vez a su mujer; y ella dio a luz un hijo y le puso por nombre Set, porque, dijo ella: Dios me ha dado otro hijo en lugar de Abel, pues Caín lo mató.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20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20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38600" y="304800"/>
            <a:ext cx="4724400" cy="6001643"/>
          </a:xfrm>
          <a:prstGeom prst="rect">
            <a:avLst/>
          </a:prstGeom>
        </p:spPr>
        <p:txBody>
          <a:bodyPr wrap="square">
            <a:spAutoFit/>
          </a:bodyPr>
          <a:lstStyle/>
          <a:p>
            <a:pPr marL="285750" indent="-285750">
              <a:buFont typeface="Arial" pitchFamily="34" charset="0"/>
              <a:buChar char="•"/>
            </a:pPr>
            <a:r>
              <a:rPr lang="es-MX" sz="2400" dirty="0"/>
              <a:t>La promesa del Mesías no se le dio a un náufrago</a:t>
            </a:r>
          </a:p>
          <a:p>
            <a:pPr marL="285750" indent="-285750">
              <a:buFont typeface="Arial" pitchFamily="34" charset="0"/>
              <a:buChar char="•"/>
            </a:pPr>
            <a:r>
              <a:rPr lang="es-MX" sz="2400" dirty="0"/>
              <a:t>La religión comenzó a ser </a:t>
            </a:r>
            <a:r>
              <a:rPr lang="es-MX" sz="2400" dirty="0" smtClean="0"/>
              <a:t>plantada </a:t>
            </a:r>
            <a:r>
              <a:rPr lang="es-MX" sz="2400" dirty="0"/>
              <a:t>junto a Adán </a:t>
            </a:r>
            <a:r>
              <a:rPr lang="es-MX" sz="2400" dirty="0" smtClean="0"/>
              <a:t>así como </a:t>
            </a:r>
            <a:r>
              <a:rPr lang="es-MX" sz="2400" dirty="0"/>
              <a:t>sus hijos habían aprendido a sacrificar</a:t>
            </a:r>
          </a:p>
          <a:p>
            <a:pPr marL="285750" indent="-285750">
              <a:buFont typeface="Arial" pitchFamily="34" charset="0"/>
              <a:buChar char="•"/>
            </a:pPr>
            <a:r>
              <a:rPr lang="es-MX" sz="2400" dirty="0"/>
              <a:t>Cristo fue imponiendo contra la serpiente desde el primer rescate </a:t>
            </a:r>
            <a:r>
              <a:rPr lang="es-MX" sz="2400" dirty="0" smtClean="0"/>
              <a:t>Adán</a:t>
            </a:r>
            <a:endParaRPr lang="es-MX" sz="2400" dirty="0"/>
          </a:p>
          <a:p>
            <a:pPr marL="285750" indent="-285750">
              <a:buFont typeface="Arial" pitchFamily="34" charset="0"/>
              <a:buChar char="•"/>
            </a:pPr>
            <a:r>
              <a:rPr lang="es-MX" sz="2400" dirty="0"/>
              <a:t>Tratos de Dios con él eran para fomentar la fe en él.</a:t>
            </a:r>
          </a:p>
          <a:p>
            <a:pPr marL="742950" lvl="1" indent="-285750">
              <a:buFont typeface="Arial" pitchFamily="34" charset="0"/>
              <a:buChar char="•"/>
            </a:pPr>
            <a:r>
              <a:rPr lang="es-MX" sz="2400" dirty="0"/>
              <a:t>Maldiciendo el suelo</a:t>
            </a:r>
          </a:p>
          <a:p>
            <a:pPr marL="742950" lvl="1" indent="-285750">
              <a:buFont typeface="Arial" pitchFamily="34" charset="0"/>
              <a:buChar char="•"/>
            </a:pPr>
            <a:r>
              <a:rPr lang="es-MX" sz="2400" dirty="0"/>
              <a:t>Su expulsión del Edén</a:t>
            </a:r>
          </a:p>
          <a:p>
            <a:pPr marL="742950" lvl="1" indent="-285750">
              <a:buFont typeface="Arial" pitchFamily="34" charset="0"/>
              <a:buChar char="•"/>
            </a:pPr>
            <a:r>
              <a:rPr lang="es-MX" sz="2400" dirty="0"/>
              <a:t>pasando sacrificio</a:t>
            </a:r>
          </a:p>
          <a:p>
            <a:pPr marL="285750" indent="-285750">
              <a:buFont typeface="Arial" pitchFamily="34" charset="0"/>
              <a:buChar char="•"/>
            </a:pPr>
            <a:r>
              <a:rPr lang="es-MX" sz="2400" dirty="0" smtClean="0"/>
              <a:t>Adán </a:t>
            </a:r>
            <a:r>
              <a:rPr lang="es-MX" sz="2400" dirty="0"/>
              <a:t>está en el puesto con otros hombres santos en Génesis 5</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0" y="76200"/>
            <a:ext cx="5029200" cy="639762"/>
          </a:xfrm>
        </p:spPr>
        <p:txBody>
          <a:bodyPr>
            <a:noAutofit/>
          </a:bodyPr>
          <a:lstStyle/>
          <a:p>
            <a:r>
              <a:rPr lang="es-MX" sz="3200" dirty="0"/>
              <a:t>El medio de la fe de Adán</a:t>
            </a:r>
            <a:endParaRPr lang="en-US" sz="3200" dirty="0"/>
          </a:p>
        </p:txBody>
      </p:sp>
      <p:sp>
        <p:nvSpPr>
          <p:cNvPr id="4" name="Rectangle 3"/>
          <p:cNvSpPr/>
          <p:nvPr/>
        </p:nvSpPr>
        <p:spPr>
          <a:xfrm>
            <a:off x="4191000" y="765709"/>
            <a:ext cx="4572000" cy="5909310"/>
          </a:xfrm>
          <a:prstGeom prst="rect">
            <a:avLst/>
          </a:prstGeom>
        </p:spPr>
        <p:txBody>
          <a:bodyPr>
            <a:spAutoFit/>
          </a:bodyPr>
          <a:lstStyle/>
          <a:p>
            <a:pPr marL="285750" indent="-285750">
              <a:buFont typeface="Arial" pitchFamily="34" charset="0"/>
              <a:buChar char="•"/>
            </a:pPr>
            <a:r>
              <a:rPr lang="es-MX" dirty="0"/>
              <a:t>Sujeto a dos Pactos en un solo día</a:t>
            </a:r>
          </a:p>
          <a:p>
            <a:pPr marL="742950" lvl="1" indent="-285750">
              <a:buFont typeface="Arial" pitchFamily="34" charset="0"/>
              <a:buChar char="•"/>
            </a:pPr>
            <a:r>
              <a:rPr lang="es-MX" dirty="0"/>
              <a:t>Así como Noé vio el viejo mundo y el nuevo</a:t>
            </a:r>
          </a:p>
          <a:p>
            <a:pPr marL="285750" indent="-285750">
              <a:buFont typeface="Arial" pitchFamily="34" charset="0"/>
              <a:buChar char="•"/>
            </a:pPr>
            <a:r>
              <a:rPr lang="es-MX" dirty="0"/>
              <a:t>El placer de Dios estaba implícito en ambos no el placer de la criatura.</a:t>
            </a:r>
          </a:p>
          <a:p>
            <a:pPr marL="742950" lvl="1" indent="-285750">
              <a:buFont typeface="Arial" pitchFamily="34" charset="0"/>
              <a:buChar char="•"/>
            </a:pPr>
            <a:r>
              <a:rPr lang="es-MX" dirty="0"/>
              <a:t>Adán había sido creado con motivo de este fin</a:t>
            </a:r>
          </a:p>
          <a:p>
            <a:pPr marL="285750" indent="-285750">
              <a:buFont typeface="Arial" pitchFamily="34" charset="0"/>
              <a:buChar char="•"/>
            </a:pPr>
            <a:r>
              <a:rPr lang="es-MX" dirty="0"/>
              <a:t>La obediencia es el camino</a:t>
            </a:r>
          </a:p>
          <a:p>
            <a:pPr marL="742950" lvl="1" indent="-285750">
              <a:buFont typeface="Arial" pitchFamily="34" charset="0"/>
              <a:buChar char="•"/>
            </a:pPr>
            <a:r>
              <a:rPr lang="es-MX" dirty="0"/>
              <a:t>Este era nuestro deber y la fuente de su disfrute</a:t>
            </a:r>
          </a:p>
          <a:p>
            <a:pPr marL="742950" lvl="1" indent="-285750">
              <a:buFont typeface="Arial" pitchFamily="34" charset="0"/>
              <a:buChar char="•"/>
            </a:pPr>
            <a:r>
              <a:rPr lang="es-MX" dirty="0"/>
              <a:t>Adán había fracasado en este</a:t>
            </a:r>
          </a:p>
          <a:p>
            <a:pPr marL="285750" indent="-285750">
              <a:buFont typeface="Arial" pitchFamily="34" charset="0"/>
              <a:buChar char="•"/>
            </a:pPr>
            <a:r>
              <a:rPr lang="es-MX" dirty="0"/>
              <a:t>Dios determinó que uno le debe </a:t>
            </a:r>
            <a:r>
              <a:rPr lang="es-MX" dirty="0" smtClean="0"/>
              <a:t>fidelidad</a:t>
            </a:r>
            <a:endParaRPr lang="es-MX" dirty="0"/>
          </a:p>
          <a:p>
            <a:pPr marL="742950" lvl="1" indent="-285750">
              <a:buFont typeface="Arial" pitchFamily="34" charset="0"/>
              <a:buChar char="•"/>
            </a:pPr>
            <a:r>
              <a:rPr lang="es-MX" dirty="0"/>
              <a:t>Por la obediencia </a:t>
            </a:r>
            <a:r>
              <a:rPr lang="es-MX" dirty="0" err="1" smtClean="0"/>
              <a:t>destruiria</a:t>
            </a:r>
            <a:r>
              <a:rPr lang="es-MX" dirty="0" smtClean="0"/>
              <a:t> </a:t>
            </a:r>
            <a:r>
              <a:rPr lang="es-MX" dirty="0"/>
              <a:t>las obras del diablo</a:t>
            </a:r>
          </a:p>
          <a:p>
            <a:pPr marL="742950" lvl="1" indent="-285750">
              <a:buFont typeface="Arial" pitchFamily="34" charset="0"/>
              <a:buChar char="•"/>
            </a:pPr>
            <a:r>
              <a:rPr lang="es-MX" dirty="0"/>
              <a:t>Hebreos 5:8-9</a:t>
            </a:r>
          </a:p>
          <a:p>
            <a:pPr marL="742950" lvl="1" indent="-285750">
              <a:buFont typeface="Arial" pitchFamily="34" charset="0"/>
              <a:buChar char="•"/>
            </a:pPr>
            <a:r>
              <a:rPr lang="es-MX" dirty="0"/>
              <a:t>Hebreos 2:6-10; 14-15</a:t>
            </a:r>
          </a:p>
          <a:p>
            <a:pPr marL="285750" indent="-285750">
              <a:buFont typeface="Arial" pitchFamily="34" charset="0"/>
              <a:buChar char="•"/>
            </a:pPr>
            <a:r>
              <a:rPr lang="es-MX" dirty="0"/>
              <a:t>No había manera de </a:t>
            </a:r>
            <a:r>
              <a:rPr lang="es-MX" dirty="0" err="1" smtClean="0"/>
              <a:t>Adan</a:t>
            </a:r>
            <a:r>
              <a:rPr lang="es-MX" dirty="0" smtClean="0"/>
              <a:t> </a:t>
            </a:r>
            <a:r>
              <a:rPr lang="es-MX" dirty="0"/>
              <a:t>para lograr esto </a:t>
            </a:r>
            <a:r>
              <a:rPr lang="es-MX" dirty="0" smtClean="0"/>
              <a:t>por si mismo</a:t>
            </a:r>
            <a:r>
              <a:rPr lang="es-MX" dirty="0"/>
              <a:t>, tenía que confiar en la semilla</a:t>
            </a:r>
          </a:p>
          <a:p>
            <a:pPr marL="742950" lvl="1" indent="-285750">
              <a:buFont typeface="Arial" pitchFamily="34" charset="0"/>
              <a:buChar char="•"/>
            </a:pPr>
            <a:r>
              <a:rPr lang="es-MX" dirty="0"/>
              <a:t>Ellos pusieron </a:t>
            </a:r>
            <a:r>
              <a:rPr lang="es-MX" dirty="0" smtClean="0"/>
              <a:t>desafiaron a </a:t>
            </a:r>
            <a:r>
              <a:rPr lang="es-MX" dirty="0"/>
              <a:t>Satanás y se </a:t>
            </a:r>
            <a:r>
              <a:rPr lang="es-MX" dirty="0" smtClean="0"/>
              <a:t>unieron </a:t>
            </a:r>
            <a:r>
              <a:rPr lang="es-MX" dirty="0"/>
              <a:t>a la promesa de Dios</a:t>
            </a:r>
          </a:p>
          <a:p>
            <a:pPr marL="742950" lvl="1" indent="-285750">
              <a:buFont typeface="Arial" pitchFamily="34" charset="0"/>
              <a:buChar char="•"/>
            </a:pPr>
            <a:r>
              <a:rPr lang="es-MX" dirty="0"/>
              <a:t>Génesis 3:14-19</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0" y="-30707"/>
            <a:ext cx="5181600" cy="1143000"/>
          </a:xfrm>
        </p:spPr>
        <p:txBody>
          <a:bodyPr>
            <a:normAutofit/>
          </a:bodyPr>
          <a:lstStyle/>
          <a:p>
            <a:r>
              <a:rPr lang="en-US" sz="3600" dirty="0" err="1"/>
              <a:t>Una</a:t>
            </a:r>
            <a:r>
              <a:rPr lang="en-US" sz="3600" dirty="0"/>
              <a:t> </a:t>
            </a:r>
            <a:r>
              <a:rPr lang="en-US" sz="3600" dirty="0" err="1"/>
              <a:t>nueva</a:t>
            </a:r>
            <a:r>
              <a:rPr lang="en-US" sz="3600" dirty="0"/>
              <a:t> </a:t>
            </a:r>
            <a:r>
              <a:rPr lang="en-US" sz="3600" dirty="0" err="1"/>
              <a:t>circunstancia</a:t>
            </a:r>
            <a:endParaRPr lang="en-US" sz="3600" dirty="0"/>
          </a:p>
        </p:txBody>
      </p:sp>
      <p:sp>
        <p:nvSpPr>
          <p:cNvPr id="4" name="Rectangle 3"/>
          <p:cNvSpPr/>
          <p:nvPr/>
        </p:nvSpPr>
        <p:spPr>
          <a:xfrm>
            <a:off x="4267200" y="990600"/>
            <a:ext cx="4724400" cy="5632311"/>
          </a:xfrm>
          <a:prstGeom prst="rect">
            <a:avLst/>
          </a:prstGeom>
        </p:spPr>
        <p:txBody>
          <a:bodyPr wrap="square">
            <a:spAutoFit/>
          </a:bodyPr>
          <a:lstStyle/>
          <a:p>
            <a:pPr marL="285750" indent="-285750">
              <a:buFont typeface="Arial" pitchFamily="34" charset="0"/>
              <a:buChar char="•"/>
            </a:pPr>
            <a:r>
              <a:rPr lang="es-MX" sz="2400" dirty="0"/>
              <a:t>Construido sobre una nueva base no es su propia santidad, sino en la venida de Cristo</a:t>
            </a:r>
          </a:p>
          <a:p>
            <a:pPr marL="285750" indent="-285750">
              <a:buFont typeface="Arial" pitchFamily="34" charset="0"/>
              <a:buChar char="•"/>
            </a:pPr>
            <a:r>
              <a:rPr lang="es-MX" sz="2400" dirty="0"/>
              <a:t>Los destinatarios de la promesa de que Dios iba a rescatarlos</a:t>
            </a:r>
          </a:p>
          <a:p>
            <a:pPr marL="285750" indent="-285750">
              <a:buFont typeface="Arial" pitchFamily="34" charset="0"/>
              <a:buChar char="•"/>
            </a:pPr>
            <a:r>
              <a:rPr lang="es-MX" sz="2400" dirty="0"/>
              <a:t>Dios había magnificado su gracia a ellos</a:t>
            </a:r>
          </a:p>
          <a:p>
            <a:pPr marL="742950" lvl="1" indent="-285750">
              <a:buFont typeface="Arial" pitchFamily="34" charset="0"/>
              <a:buChar char="•"/>
            </a:pPr>
            <a:r>
              <a:rPr lang="es-MX" sz="2400" dirty="0"/>
              <a:t>Dios había sido provocado</a:t>
            </a:r>
          </a:p>
          <a:p>
            <a:pPr marL="742950" lvl="1" indent="-285750">
              <a:buFont typeface="Arial" pitchFamily="34" charset="0"/>
              <a:buChar char="•"/>
            </a:pPr>
            <a:r>
              <a:rPr lang="es-MX" sz="2400" dirty="0"/>
              <a:t>Aquí había una mayor misericordia que a los ángeles que cayeron</a:t>
            </a:r>
          </a:p>
          <a:p>
            <a:pPr marL="1200150" lvl="2" indent="-285750">
              <a:buFont typeface="Arial" pitchFamily="34" charset="0"/>
              <a:buChar char="•"/>
            </a:pPr>
            <a:r>
              <a:rPr lang="es-MX" sz="2400" dirty="0"/>
              <a:t>Hebreos 2:16-17</a:t>
            </a:r>
          </a:p>
          <a:p>
            <a:pPr marL="742950" lvl="1" indent="-285750">
              <a:buFont typeface="Arial" pitchFamily="34" charset="0"/>
              <a:buChar char="•"/>
            </a:pPr>
            <a:r>
              <a:rPr lang="es-MX" sz="2400" dirty="0" smtClean="0"/>
              <a:t>La gracia </a:t>
            </a:r>
            <a:r>
              <a:rPr lang="es-MX" sz="2400" dirty="0"/>
              <a:t>había restaurado a los hombres a una condición mejor que antes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1 </a:t>
            </a:r>
            <a:r>
              <a:rPr lang="en-US" dirty="0" err="1" smtClean="0"/>
              <a:t>Timoteo</a:t>
            </a:r>
            <a:r>
              <a:rPr lang="en-US" dirty="0" smtClean="0"/>
              <a:t> 1:12-16</a:t>
            </a:r>
            <a:endParaRPr lang="en-US" dirty="0"/>
          </a:p>
        </p:txBody>
      </p:sp>
      <p:sp>
        <p:nvSpPr>
          <p:cNvPr id="3" name="Content Placeholder 2"/>
          <p:cNvSpPr>
            <a:spLocks noGrp="1"/>
          </p:cNvSpPr>
          <p:nvPr>
            <p:ph idx="1"/>
          </p:nvPr>
        </p:nvSpPr>
        <p:spPr>
          <a:xfrm>
            <a:off x="4114800" y="1295400"/>
            <a:ext cx="5029200" cy="5562600"/>
          </a:xfrm>
        </p:spPr>
        <p:txBody>
          <a:bodyPr>
            <a:normAutofit fontScale="70000" lnSpcReduction="20000"/>
          </a:bodyPr>
          <a:lstStyle/>
          <a:p>
            <a:pPr marL="0" indent="0">
              <a:buNone/>
            </a:pPr>
            <a:r>
              <a:rPr lang="es-MX" dirty="0"/>
              <a:t>Doy gracias a Cristo Jesús nuestro Señor, que me ha fortalecido, porque me tuvo por fiel, poniéndome en el ministerio; aun habiendo sido yo antes blasfemo, perseguidor y agresor. Sin embargo, se me mostró misericordia porque lo hice por ignorancia en mi incredulidad. Pero la gracia de nuestro Señor fue más que abundante, con la fe y el amor que se hallan en Cristo Jesús. Palabra fiel y digna de ser aceptada por todos: Cristo Jesús vino al mundo para salvar a los pecadores, entre los cuales yo soy el primero. Sin embargo, por esto hallé misericordia, para que en mí, como el primero, Jesucristo demostrara toda su paciencia como un ejemplo para los que habrían de creer en El para vida eterna</a:t>
            </a:r>
            <a:r>
              <a:rPr lang="es-MX" dirty="0" smtClean="0"/>
              <a:t>.</a:t>
            </a:r>
            <a:endParaRPr lang="es-MX" dirty="0"/>
          </a:p>
          <a:p>
            <a:endParaRPr lang="en-US" dirty="0"/>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TotalTime>
  <Words>2305</Words>
  <Application>Microsoft Office PowerPoint</Application>
  <PresentationFormat>On-screen Show (4:3)</PresentationFormat>
  <Paragraphs>93</Paragraphs>
  <Slides>9</Slides>
  <Notes>7</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La Fe De Adán  </vt:lpstr>
      <vt:lpstr>Desafío</vt:lpstr>
      <vt:lpstr>Introduccion</vt:lpstr>
      <vt:lpstr>Adoración </vt:lpstr>
      <vt:lpstr>Profetizando</vt:lpstr>
      <vt:lpstr>PowerPoint Presentation</vt:lpstr>
      <vt:lpstr>El medio de la fe de Adán</vt:lpstr>
      <vt:lpstr>Una nueva circunstancia</vt:lpstr>
      <vt:lpstr>1 Timoteo 1:12-16</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Adam’s Faith</dc:title>
  <dc:creator>John</dc:creator>
  <cp:lastModifiedBy>ANDRES PONG</cp:lastModifiedBy>
  <cp:revision>15</cp:revision>
  <dcterms:created xsi:type="dcterms:W3CDTF">2013-05-18T18:11:40Z</dcterms:created>
  <dcterms:modified xsi:type="dcterms:W3CDTF">2013-05-18T23:50:54Z</dcterms:modified>
</cp:coreProperties>
</file>