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4" r:id="rId4"/>
    <p:sldId id="270" r:id="rId5"/>
    <p:sldId id="269" r:id="rId6"/>
    <p:sldId id="311" r:id="rId7"/>
    <p:sldId id="312" r:id="rId8"/>
    <p:sldId id="313" r:id="rId9"/>
    <p:sldId id="31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BFC99-668B-4A1A-8321-E0B2793939EB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01107-BA15-4E19-9037-24DE8F2CA0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8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>
            <a:extLst>
              <a:ext uri="{FF2B5EF4-FFF2-40B4-BE49-F238E27FC236}">
                <a16:creationId xmlns:a16="http://schemas.microsoft.com/office/drawing/2014/main" id="{7EB6C8D9-41F1-42EE-B225-B3E5CA250B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EA7297-FBE7-4A44-92EA-3B1E6A972F6A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CBE6A842-B666-4E08-9B12-2D03D83D83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88A1C564-2725-4A5C-9E16-60049589F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>
            <a:extLst>
              <a:ext uri="{FF2B5EF4-FFF2-40B4-BE49-F238E27FC236}">
                <a16:creationId xmlns:a16="http://schemas.microsoft.com/office/drawing/2014/main" id="{ACE474A8-4A72-432C-9F94-A5709F9D2A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2B590E-2BE2-4832-BB7C-B44D5AA1B3CB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15108046-3EDE-4D03-B2DF-969CA4EC7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C823F25C-24B6-42A2-8A72-28A372F82F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>
            <a:extLst>
              <a:ext uri="{FF2B5EF4-FFF2-40B4-BE49-F238E27FC236}">
                <a16:creationId xmlns:a16="http://schemas.microsoft.com/office/drawing/2014/main" id="{7DA8E124-7963-4BDB-97F4-748E325F6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C4A4FFE-AD78-40B9-BEF0-7983BF31E0E2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C6B54FD9-3FB9-482F-BF8F-6C85D1F4A3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45DF3FC7-8CFC-4619-8266-3CC8172097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>
            <a:extLst>
              <a:ext uri="{FF2B5EF4-FFF2-40B4-BE49-F238E27FC236}">
                <a16:creationId xmlns:a16="http://schemas.microsoft.com/office/drawing/2014/main" id="{1ACF348E-F58B-46BD-8A96-C3455CB7B7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12CC84-F8D6-490A-9ED0-F94D065AB8C1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91137172-F420-4BEA-B101-CCA801CAEA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13BE7928-E4EF-44F1-BD31-6D220A4004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C6F4ED-1636-4BD3-B94B-B2B79B18D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BD2162-4CE0-4EDC-A107-9A18DB62C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C8A833-6D90-4F06-8431-0B07DDB57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DDC9-60A3-4B76-93CF-71DB340644B0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81E349-2778-4406-AE5A-7739CCC20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2D88D6-E5C6-4FD3-AD37-C2116A59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8E36-EEE5-456B-95B0-5023B2EE0E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9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48891-45DF-4D2B-9E1E-5F7676F32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2B89DF1-3001-442F-A837-CE6AE506B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676563-D35C-4BED-B26F-7DC98223D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DDC9-60A3-4B76-93CF-71DB340644B0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B7C6EE-D174-4F9E-8AC6-8390E473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06C60E-5B43-41BA-ACB8-FD075B358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8E36-EEE5-456B-95B0-5023B2EE0E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4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884B409-E7C2-44D2-8CA2-45F894FEA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CAEAFB-C31C-404E-B053-EAB6319489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044749-8C82-40B0-AF31-6D071183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DDC9-60A3-4B76-93CF-71DB340644B0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28E5EF-29FB-42C2-9B95-8D861CB5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592242-8A4D-41BE-8156-B3768B94D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8E36-EEE5-456B-95B0-5023B2EE0E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ACFC2-4C5A-429A-BD33-D8E07371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91E870-B6F5-4D2A-982D-E43ADA6AC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CDFF7F-6EA9-4138-9072-B27A32129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DDC9-60A3-4B76-93CF-71DB340644B0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A07205-B7F0-4BFE-8BEE-324F4460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00B770-4D8A-4472-8FB4-B39EDE9D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8E36-EEE5-456B-95B0-5023B2EE0E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5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E73C0-6CE5-4310-9728-49EEABF2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ECB9CE-2758-4314-B7B4-6AF69397F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2F4B12-DC79-4E5C-A261-EAC599662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DDC9-60A3-4B76-93CF-71DB340644B0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4B51E4-44DB-4E8F-9EE5-52C36BF3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571B06-90DF-4062-A784-4B48CC18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8E36-EEE5-456B-95B0-5023B2EE0E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58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F8E4B1-A256-487B-8866-37CD59ECA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619501-FD69-42EA-96A4-BBB13E259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F40F28-3D82-4F83-9998-C6F66BA19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935ACA-CF49-49C2-B623-61F1B79D0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DDC9-60A3-4B76-93CF-71DB340644B0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C7B4EE-93E2-4858-A0B7-27B0199EB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ED017E-FF4A-4797-9771-49E00EC0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8E36-EEE5-456B-95B0-5023B2EE0E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7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94A03-04B1-4F2D-8DC8-517402C33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A4EF1C-2CAD-4217-843B-3BEB6929D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F49212-49B5-4F1E-B329-8858D4A8D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DB5C322-BB4C-41EA-AB42-916C24A88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4350474-27DF-438F-806D-9DA7E7BCF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8FA96F2-3CA9-45F9-8899-443F3434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DDC9-60A3-4B76-93CF-71DB340644B0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973C95C-7A2E-4760-A496-F08B5EC6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D2CFA8-C53C-4AEB-AFFF-8E4240B8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8E36-EEE5-456B-95B0-5023B2EE0E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6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B8EB1-4D17-4748-8BC3-8D3D99B5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63D7DC-62F3-493E-923E-59DC3F521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DDC9-60A3-4B76-93CF-71DB340644B0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E87E561-0809-4B1F-A709-F1B22480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38319AE-BFC2-4846-8A97-29AD1313A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8E36-EEE5-456B-95B0-5023B2EE0E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1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07B3151-45C1-43DE-A067-768381B5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DDC9-60A3-4B76-93CF-71DB340644B0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88B87B1-9059-48A7-924E-6D674D4DB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CE4118-3B83-41C1-9AC7-BBFDF211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8E36-EEE5-456B-95B0-5023B2EE0E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26DABA-9E28-40F4-8CAE-BD8804A5E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6AFC9C-DC5B-4132-8DFD-7239B38F7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15791B0-C5E9-4159-B31E-619A18F49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10AA17-CC59-416F-8276-7DECD2AAB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DDC9-60A3-4B76-93CF-71DB340644B0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B64FAF-EC10-468B-9C7D-D98E21F3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DB7737E-9FD1-4E64-AB6E-86771ABB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8E36-EEE5-456B-95B0-5023B2EE0E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1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65CAEE-D4D3-4C1D-9AD5-097EEA8FC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691652-5DFE-47A0-B939-0F937AD74A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78B57F-BBB5-4D1A-A9C6-0EF017E44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DE8A95-33EA-4C58-980B-1D20924A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DDC9-60A3-4B76-93CF-71DB340644B0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3A1BD4-C033-4BBB-8608-D641525CC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057373-60B4-47E4-833E-93BDA9D7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8E36-EEE5-456B-95B0-5023B2EE0E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6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A7CEBA-8D24-4DBC-B84A-356F09453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3A69DF-6412-457B-823D-3AF6A96D5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FDF7E8-093D-4170-A7C5-BD20E8887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BDDC9-60A3-4B76-93CF-71DB340644B0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EB6200-4DDD-4497-89FD-3C6E72BAAB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DD7C84-7E3F-458C-9C1C-5AACD54B2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48E36-EEE5-456B-95B0-5023B2EE0ED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2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3656A-6CC4-4C45-B5CC-23981083C6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B7140D-2830-4775-809C-EABEA3C6E4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1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3CE9BA-47C8-4FF4-AED9-707CFC492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751CD7-FFB9-4A5B-861D-1069D8C67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1311F0-3150-4DC8-B392-E99DDB193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3C2F23-3CD5-465D-9EA5-154F78579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371-DC4A-4F4F-88A8-03F5195F04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0509C3-95B3-4D3B-828A-102CDEA56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146" y="237393"/>
            <a:ext cx="9144000" cy="448408"/>
          </a:xfrm>
        </p:spPr>
        <p:txBody>
          <a:bodyPr>
            <a:noAutofit/>
          </a:bodyPr>
          <a:lstStyle/>
          <a:p>
            <a:r>
              <a:rPr lang="es-419" sz="2800" dirty="0">
                <a:latin typeface="Arial Black" panose="020B0A04020102020204" pitchFamily="34" charset="0"/>
              </a:rPr>
              <a:t>Pasemos a la pregunta que nos trajo al tema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53BBD1-725C-419C-AD8A-3B6D9C7DC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6223" y="2145323"/>
            <a:ext cx="9144000" cy="3824654"/>
          </a:xfrm>
        </p:spPr>
        <p:txBody>
          <a:bodyPr/>
          <a:lstStyle/>
          <a:p>
            <a:r>
              <a:rPr lang="es-MX" altLang="en-US" sz="7200" b="1" dirty="0">
                <a:solidFill>
                  <a:srgbClr val="00279F"/>
                </a:solidFill>
                <a:latin typeface="Arial Black" panose="020B0A04020102020204" pitchFamily="34" charset="0"/>
                <a:ea typeface="+mj-ea"/>
                <a:cs typeface="+mj-cs"/>
              </a:rPr>
              <a:t>¿Cuál FUE EL PROPÓSITO DE LOS MILAGROS?</a:t>
            </a:r>
            <a:endParaRPr lang="en-US" sz="7200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79875B-7E3F-4FC9-8504-9C761DAD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68A972D-5FD3-4D56-874B-CA42AAE4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371-DC4A-4F4F-88A8-03F5195F04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9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id="{6FBB8ED9-E7F1-43D9-836E-C181C9FA8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693" y="1581150"/>
            <a:ext cx="3675184" cy="52768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964A1C8-906E-4A5A-9281-A374FB599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952" y="612286"/>
            <a:ext cx="10075178" cy="523221"/>
          </a:xfrm>
        </p:spPr>
        <p:txBody>
          <a:bodyPr>
            <a:noAutofit/>
          </a:bodyPr>
          <a:lstStyle/>
          <a:p>
            <a:r>
              <a:rPr lang="es-419" sz="3600" b="1" dirty="0"/>
              <a:t>DIRECCIÓN Y CONFIRMACIÓN </a:t>
            </a:r>
            <a:r>
              <a:rPr lang="es-419" sz="1600" b="1" dirty="0"/>
              <a:t>HERRAMIENTA DEL E. S.  PARA LA NIÑEZ DE LA IGLESIA</a:t>
            </a:r>
            <a:endParaRPr lang="en-US" sz="3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42F6BC-7C3A-4F9C-94E8-FD3D2D1D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53" y="1135507"/>
            <a:ext cx="8616570" cy="5458723"/>
          </a:xfrm>
        </p:spPr>
        <p:txBody>
          <a:bodyPr>
            <a:noAutofit/>
          </a:bodyPr>
          <a:lstStyle/>
          <a:p>
            <a:r>
              <a:rPr lang="es-419" sz="2000" b="1" dirty="0"/>
              <a:t>La dirección prometida</a:t>
            </a:r>
            <a:r>
              <a:rPr lang="es-419" sz="2000" dirty="0"/>
              <a:t>…</a:t>
            </a:r>
          </a:p>
          <a:p>
            <a:pPr lvl="1"/>
            <a:r>
              <a:rPr lang="es-ES" sz="2000" b="0" i="0" u="none" strike="noStrike" baseline="0" dirty="0" err="1">
                <a:solidFill>
                  <a:srgbClr val="218282"/>
                </a:solidFill>
              </a:rPr>
              <a:t>Jn</a:t>
            </a:r>
            <a:r>
              <a:rPr lang="es-ES" sz="2000" b="0" i="0" u="none" strike="noStrike" baseline="0" dirty="0">
                <a:solidFill>
                  <a:srgbClr val="218282"/>
                </a:solidFill>
              </a:rPr>
              <a:t> 14:26</a:t>
            </a:r>
            <a:r>
              <a:rPr lang="es-ES" sz="2000" b="0" i="0" u="none" strike="noStrike" baseline="0" dirty="0">
                <a:solidFill>
                  <a:srgbClr val="292F33"/>
                </a:solidFill>
              </a:rPr>
              <a:t>  </a:t>
            </a:r>
            <a:r>
              <a:rPr lang="es-ES" sz="2000" b="0" i="0" u="none" strike="noStrike" baseline="0" dirty="0">
                <a:solidFill>
                  <a:srgbClr val="DA3737"/>
                </a:solidFill>
              </a:rPr>
              <a:t>Pero el Consolador, el Espíritu Santo, a quien el Padre enviará en mi nombre, El os enseñará todas las cosas, y os recordará todo lo que os he dicho.</a:t>
            </a:r>
            <a:r>
              <a:rPr lang="es-ES" sz="2000" b="0" i="0" u="none" strike="noStrike" baseline="0" dirty="0">
                <a:solidFill>
                  <a:srgbClr val="292F33"/>
                </a:solidFill>
              </a:rPr>
              <a:t> </a:t>
            </a:r>
          </a:p>
          <a:p>
            <a:pPr lvl="1"/>
            <a:r>
              <a:rPr lang="es-ES" sz="2000" b="0" i="0" u="none" strike="noStrike" baseline="0" dirty="0" err="1">
                <a:solidFill>
                  <a:srgbClr val="218282"/>
                </a:solidFill>
              </a:rPr>
              <a:t>Jn</a:t>
            </a:r>
            <a:r>
              <a:rPr lang="es-ES" sz="2000" b="0" i="0" u="none" strike="noStrike" baseline="0" dirty="0">
                <a:solidFill>
                  <a:srgbClr val="218282"/>
                </a:solidFill>
              </a:rPr>
              <a:t> 16:13</a:t>
            </a:r>
            <a:r>
              <a:rPr lang="es-ES" sz="2000" b="0" i="0" u="none" strike="noStrike" baseline="0" dirty="0">
                <a:solidFill>
                  <a:srgbClr val="292F33"/>
                </a:solidFill>
              </a:rPr>
              <a:t>  </a:t>
            </a:r>
            <a:r>
              <a:rPr lang="es-ES" sz="2000" b="0" i="0" u="none" strike="noStrike" baseline="0" dirty="0">
                <a:solidFill>
                  <a:srgbClr val="DA3737"/>
                </a:solidFill>
              </a:rPr>
              <a:t>Pero cuando El, el Espíritu de verdad, venga, os guiará a toda la verdad, porque no hablará por su propia cuenta, sino que hablará todo lo que oiga, y os hará saber lo que habrá de venir.</a:t>
            </a:r>
          </a:p>
          <a:p>
            <a:r>
              <a:rPr lang="es-ES" sz="2000" b="1" dirty="0">
                <a:solidFill>
                  <a:srgbClr val="292F33"/>
                </a:solidFill>
              </a:rPr>
              <a:t>La dirección y confirmación ejercida.</a:t>
            </a:r>
          </a:p>
          <a:p>
            <a:pPr lvl="1"/>
            <a:r>
              <a:rPr lang="es-ES" sz="2000" dirty="0">
                <a:solidFill>
                  <a:srgbClr val="292F33"/>
                </a:solidFill>
              </a:rPr>
              <a:t>Hch 2:7</a:t>
            </a:r>
            <a:r>
              <a:rPr lang="es-419" sz="2000" dirty="0">
                <a:solidFill>
                  <a:srgbClr val="292F33"/>
                </a:solidFill>
              </a:rPr>
              <a:t>-8</a:t>
            </a:r>
            <a:r>
              <a:rPr lang="es-ES" sz="2000" dirty="0">
                <a:solidFill>
                  <a:srgbClr val="292F33"/>
                </a:solidFill>
              </a:rPr>
              <a:t>  Y estaban atónitos y maravillados, diciendo: Mirad, ¿no son galileos todos estos que hablan? 8  ¿Cómo, pues, les oímos nosotros hablar cada uno en nuestra lengua en la que hemos nacido?  </a:t>
            </a:r>
            <a:endParaRPr lang="es-ES" sz="2000" b="0" i="0" u="none" strike="noStrike" baseline="0" dirty="0">
              <a:solidFill>
                <a:srgbClr val="292F33"/>
              </a:solidFill>
            </a:endParaRPr>
          </a:p>
          <a:p>
            <a:r>
              <a:rPr lang="en-US" sz="2000" b="1" dirty="0"/>
              <a:t>Para confirmer a los gentiles.</a:t>
            </a:r>
          </a:p>
          <a:p>
            <a:pPr lvl="1"/>
            <a:r>
              <a:rPr lang="es-ES" sz="2000" b="0" i="0" u="none" strike="noStrike" baseline="0" dirty="0">
                <a:solidFill>
                  <a:srgbClr val="218282"/>
                </a:solidFill>
              </a:rPr>
              <a:t>Hech 10:47</a:t>
            </a:r>
            <a:r>
              <a:rPr lang="es-ES" sz="2000" b="0" i="0" u="none" strike="noStrike" baseline="0" dirty="0">
                <a:solidFill>
                  <a:srgbClr val="292F33"/>
                </a:solidFill>
              </a:rPr>
              <a:t>  ¿Puede acaso alguien negar el agua para que sean bautizados éstos que han recibido el Espíritu Santo lo mismo que nosotros? </a:t>
            </a:r>
          </a:p>
          <a:p>
            <a:pPr lvl="1"/>
            <a:r>
              <a:rPr lang="es-ES" sz="2000" b="0" i="0" u="none" strike="noStrike" baseline="0" dirty="0">
                <a:solidFill>
                  <a:srgbClr val="218282"/>
                </a:solidFill>
              </a:rPr>
              <a:t>Hech 11:17</a:t>
            </a:r>
            <a:r>
              <a:rPr lang="es-ES" sz="2000" b="0" i="0" u="none" strike="noStrike" baseline="0" dirty="0">
                <a:solidFill>
                  <a:srgbClr val="292F33"/>
                </a:solidFill>
              </a:rPr>
              <a:t>  Por tanto, si Dios les dio a ellos el mismo don que también nos </a:t>
            </a:r>
            <a:r>
              <a:rPr lang="es-ES" sz="2000" b="0" i="0" u="none" strike="noStrike" baseline="0" dirty="0">
                <a:solidFill>
                  <a:srgbClr val="757575"/>
                </a:solidFill>
              </a:rPr>
              <a:t>dio</a:t>
            </a:r>
            <a:r>
              <a:rPr lang="es-ES" sz="2000" b="0" i="0" u="none" strike="noStrike" baseline="0" dirty="0">
                <a:solidFill>
                  <a:srgbClr val="292F33"/>
                </a:solidFill>
              </a:rPr>
              <a:t> a nosotros después de creer en el Señor Jesucristo, ¿quién era yo para poder estorbar a Dios? </a:t>
            </a:r>
            <a:endParaRPr lang="en-US" sz="2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4FA8AE9-160D-43A7-BF42-E57ACB3768AB}"/>
              </a:ext>
            </a:extLst>
          </p:cNvPr>
          <p:cNvSpPr txBox="1"/>
          <p:nvPr/>
        </p:nvSpPr>
        <p:spPr>
          <a:xfrm>
            <a:off x="338504" y="112991"/>
            <a:ext cx="112673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MX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¿Cuál FUE EL PROPOSITO DE LOS MILAGROS?</a:t>
            </a:r>
            <a:endParaRPr lang="en-US" sz="2000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5D5AA2-E02B-4181-A201-E6DF7FF1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371-DC4A-4F4F-88A8-03F5195F04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7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4A1C8-906E-4A5A-9281-A374FB599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54" y="664846"/>
            <a:ext cx="10767646" cy="618832"/>
          </a:xfrm>
        </p:spPr>
        <p:txBody>
          <a:bodyPr>
            <a:noAutofit/>
          </a:bodyPr>
          <a:lstStyle/>
          <a:p>
            <a:r>
              <a:rPr lang="es-419" sz="2800" b="1" dirty="0"/>
              <a:t>CONFIRMACIÓN </a:t>
            </a:r>
            <a:br>
              <a:rPr lang="es-419" sz="1800" b="1" dirty="0"/>
            </a:br>
            <a:r>
              <a:rPr lang="es-419" sz="1600" b="1" dirty="0"/>
              <a:t>HERRAMIENTA DEL E. S.  PARA LA NIÑEZ DE LA IGLESIA</a:t>
            </a:r>
            <a:endParaRPr lang="en-US" sz="18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42F6BC-7C3A-4F9C-94E8-FD3D2D1D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54" y="1407922"/>
            <a:ext cx="8030308" cy="5063216"/>
          </a:xfrm>
        </p:spPr>
        <p:txBody>
          <a:bodyPr>
            <a:noAutofit/>
          </a:bodyPr>
          <a:lstStyle/>
          <a:p>
            <a:r>
              <a:rPr lang="en-US" sz="2400" b="1" dirty="0"/>
              <a:t>Para </a:t>
            </a:r>
            <a:r>
              <a:rPr lang="es-MX" sz="2400" b="1" dirty="0"/>
              <a:t>confirmar</a:t>
            </a:r>
            <a:r>
              <a:rPr lang="en-US" sz="2400" b="1" dirty="0"/>
              <a:t> la palabra </a:t>
            </a:r>
          </a:p>
          <a:p>
            <a:r>
              <a:rPr lang="es-ES" sz="2000" dirty="0">
                <a:latin typeface="Verdana" panose="020B0604030504040204" pitchFamily="34" charset="0"/>
              </a:rPr>
              <a:t>RECORDEMOS QUE:LAS PALABRAS QUE PEDRO Y LOS OTROS… COMUNICABAN, LLENARIAN LA TIERRA DESDE JERUSALEN HASTA LO MAS LEJOS.</a:t>
            </a:r>
            <a:endParaRPr lang="en-US" sz="2000" b="1" dirty="0"/>
          </a:p>
          <a:p>
            <a:pPr lvl="1"/>
            <a:r>
              <a:rPr lang="es-ES" sz="2000" b="0" i="0" u="none" strike="noStrike" baseline="0" dirty="0">
                <a:solidFill>
                  <a:srgbClr val="218282"/>
                </a:solidFill>
                <a:latin typeface="Verdana" panose="020B0604030504040204" pitchFamily="34" charset="0"/>
              </a:rPr>
              <a:t>Mar 16:20</a:t>
            </a:r>
            <a:r>
              <a:rPr lang="es-ES" sz="20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 Y ellos salieron y predicaron por todas partes, colaborando el Señor con ellos, y confirmando la palabra por medio de las señales que la seguían. </a:t>
            </a:r>
          </a:p>
          <a:p>
            <a:pPr lvl="1"/>
            <a:r>
              <a:rPr lang="es-ES" sz="2000" b="0" i="0" u="none" strike="noStrike" baseline="0" dirty="0" err="1">
                <a:solidFill>
                  <a:srgbClr val="218282"/>
                </a:solidFill>
                <a:latin typeface="Verdana" panose="020B0604030504040204" pitchFamily="34" charset="0"/>
              </a:rPr>
              <a:t>Heb</a:t>
            </a:r>
            <a:r>
              <a:rPr lang="es-ES" sz="2000" b="0" i="0" u="none" strike="noStrike" baseline="0" dirty="0">
                <a:solidFill>
                  <a:srgbClr val="218282"/>
                </a:solidFill>
                <a:latin typeface="Verdana" panose="020B0604030504040204" pitchFamily="34" charset="0"/>
              </a:rPr>
              <a:t> 2:3</a:t>
            </a:r>
            <a:r>
              <a:rPr lang="es-ES" sz="20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 ¿cómo escaparemos nosotros si descuidamos una salvación tan grande? La cual, después que fue anunciada primeramente por medio del Señor, nos fue confirmada por los que oyeron, </a:t>
            </a:r>
          </a:p>
          <a:p>
            <a:pPr lvl="1"/>
            <a:r>
              <a:rPr lang="es-ES" sz="2000" b="0" i="0" u="none" strike="noStrike" baseline="0" dirty="0" err="1">
                <a:solidFill>
                  <a:srgbClr val="218282"/>
                </a:solidFill>
                <a:latin typeface="Verdana" panose="020B0604030504040204" pitchFamily="34" charset="0"/>
              </a:rPr>
              <a:t>Heb</a:t>
            </a:r>
            <a:r>
              <a:rPr lang="es-ES" sz="2000" b="0" i="0" u="none" strike="noStrike" baseline="0" dirty="0">
                <a:solidFill>
                  <a:srgbClr val="218282"/>
                </a:solidFill>
                <a:latin typeface="Verdana" panose="020B0604030504040204" pitchFamily="34" charset="0"/>
              </a:rPr>
              <a:t> 2:4</a:t>
            </a:r>
            <a:r>
              <a:rPr lang="es-ES" sz="20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  <a:t>  testificando Dios juntamente con ellos, tanto por señales como por prodigios, y por diversos milagros y por dones del Espíritu Santo según su propia voluntad. </a:t>
            </a:r>
            <a:r>
              <a:rPr lang="en-US" sz="2000" dirty="0"/>
              <a:t>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0354DFB-D923-4A65-BFE0-7147DBF2BB94}"/>
              </a:ext>
            </a:extLst>
          </p:cNvPr>
          <p:cNvSpPr txBox="1"/>
          <p:nvPr/>
        </p:nvSpPr>
        <p:spPr>
          <a:xfrm>
            <a:off x="461597" y="98169"/>
            <a:ext cx="74338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MX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¿Cuál FUE EL PROPOSITO DE LOS MILAGROS?</a:t>
            </a:r>
            <a:endParaRPr lang="en-US" sz="2000" dirty="0"/>
          </a:p>
        </p:txBody>
      </p:sp>
      <p:pic>
        <p:nvPicPr>
          <p:cNvPr id="7" name="Imagen 6" descr="Imagen que contiene interior, perro, café, cama&#10;&#10;Descripción generada automáticamente">
            <a:extLst>
              <a:ext uri="{FF2B5EF4-FFF2-40B4-BE49-F238E27FC236}">
                <a16:creationId xmlns:a16="http://schemas.microsoft.com/office/drawing/2014/main" id="{FB3A4FBC-4E19-42A8-8B5A-19627AF22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6462" y="1943099"/>
            <a:ext cx="3385038" cy="4246685"/>
          </a:xfrm>
          <a:prstGeom prst="rect">
            <a:avLst/>
          </a:prstGeom>
        </p:spPr>
      </p:pic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FE9291A-052E-48C2-99DF-DFE3436A4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4BCAD-B531-4168-A05F-868E55001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371-DC4A-4F4F-88A8-03F5195F04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6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64A1C8-906E-4A5A-9281-A374FB599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162010"/>
            <a:ext cx="5123157" cy="816653"/>
          </a:xfrm>
        </p:spPr>
        <p:txBody>
          <a:bodyPr anchor="b">
            <a:normAutofit fontScale="90000"/>
          </a:bodyPr>
          <a:lstStyle/>
          <a:p>
            <a:r>
              <a:rPr lang="es-419" sz="3600" b="1" dirty="0"/>
              <a:t>EDIFICACIÓN</a:t>
            </a:r>
            <a:br>
              <a:rPr lang="es-419" sz="1600" b="1" dirty="0"/>
            </a:br>
            <a:r>
              <a:rPr lang="es-419" sz="2000" b="1" dirty="0"/>
              <a:t>HERRAMIENTA DEL E. S.  PARA LA NIÑEZ DE LA IGLESIA</a:t>
            </a:r>
            <a:endParaRPr lang="en-US" sz="1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42F6BC-7C3A-4F9C-94E8-FD3D2D1D6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97" y="2337640"/>
            <a:ext cx="6726074" cy="3659732"/>
          </a:xfrm>
        </p:spPr>
        <p:txBody>
          <a:bodyPr>
            <a:normAutofit fontScale="92500"/>
          </a:bodyPr>
          <a:lstStyle/>
          <a:p>
            <a:r>
              <a:rPr lang="es-ES" sz="1800" b="1" i="0" u="none" strike="noStrike" baseline="0" dirty="0">
                <a:latin typeface="Verdana" panose="020B0604030504040204" pitchFamily="34" charset="0"/>
              </a:rPr>
              <a:t>Para edificar la iglesia</a:t>
            </a:r>
          </a:p>
          <a:p>
            <a:pPr lvl="1"/>
            <a:r>
              <a:rPr lang="es-ES" sz="2000" b="0" i="0" u="none" strike="noStrike" baseline="0" dirty="0">
                <a:latin typeface="Verdana" panose="020B0604030504040204" pitchFamily="34" charset="0"/>
              </a:rPr>
              <a:t>1Co 14:5  Yo quisiera que todos hablarais en lenguas, pero aún más, que profetizarais; pues el que profetiza es superior al que habla en lenguas, a menos de que las interprete para que la iglesia reciba edificación. </a:t>
            </a:r>
          </a:p>
          <a:p>
            <a:pPr lvl="1"/>
            <a:r>
              <a:rPr lang="es-ES" sz="2000" b="0" i="0" u="none" strike="noStrike" baseline="0" dirty="0">
                <a:latin typeface="Verdana" panose="020B0604030504040204" pitchFamily="34" charset="0"/>
              </a:rPr>
              <a:t>1Co 14:12  Así también vosotros, puesto que anheláis dones espirituales, procurad abundar en ellos para la edificación de la iglesia. </a:t>
            </a:r>
          </a:p>
          <a:p>
            <a:pPr lvl="1"/>
            <a:r>
              <a:rPr lang="es-ES" sz="2000" b="0" i="0" u="none" strike="noStrike" baseline="0" dirty="0">
                <a:latin typeface="Verdana" panose="020B0604030504040204" pitchFamily="34" charset="0"/>
              </a:rPr>
              <a:t>Hech 20:32  Ahora os encomiendo a Dios y a la palabra de su gracia, que es poderosa para edificaros  y daros la herencia entre todos los santificados. </a:t>
            </a:r>
          </a:p>
        </p:txBody>
      </p:sp>
      <p:pic>
        <p:nvPicPr>
          <p:cNvPr id="7" name="Imagen 6" descr="Imagen que contiene edificio, barco, andamios, agua&#10;&#10;Descripción generada automáticamente">
            <a:extLst>
              <a:ext uri="{FF2B5EF4-FFF2-40B4-BE49-F238E27FC236}">
                <a16:creationId xmlns:a16="http://schemas.microsoft.com/office/drawing/2014/main" id="{E9270FCA-139B-4378-BFF4-1A0357430D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27" r="22302"/>
          <a:stretch/>
        </p:blipFill>
        <p:spPr>
          <a:xfrm>
            <a:off x="7593252" y="518012"/>
            <a:ext cx="4368602" cy="5512525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EE628FE-EBB5-41E9-A6A4-CCAEEB171AE2}"/>
              </a:ext>
            </a:extLst>
          </p:cNvPr>
          <p:cNvSpPr txBox="1"/>
          <p:nvPr/>
        </p:nvSpPr>
        <p:spPr>
          <a:xfrm>
            <a:off x="461597" y="98169"/>
            <a:ext cx="74338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kumimoji="0" lang="es-MX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79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¿Cuál FUE EL PROPOSITO DE LOS MILAGROS?</a:t>
            </a:r>
            <a:endParaRPr lang="en-US" sz="200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239110-955E-41D2-8517-EAE2DCBF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FC2496-58AF-4DF7-9656-3FF05BD46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79371-DC4A-4F4F-88A8-03F5195F04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2444C8C4-003C-4B40-BC02-F5A9B6203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73350" y="127000"/>
            <a:ext cx="9083225" cy="103505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6000"/>
              </a:lnSpc>
              <a:defRPr/>
            </a:pPr>
            <a:r>
              <a:rPr lang="es-ES" alt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EL CONOCIMIENTO ESPIRITUAL NO VIENE HOY DE MILAGROS, SINO VIENE LEYENDO LA PALABRA</a:t>
            </a:r>
            <a:endParaRPr lang="en-US" alt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EBA41370-F2B5-4E34-85CD-85EB7AB13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61135" y="1514476"/>
            <a:ext cx="4402137" cy="4953436"/>
          </a:xfrm>
        </p:spPr>
        <p:txBody>
          <a:bodyPr>
            <a:normAutofit lnSpcReduction="10000"/>
          </a:bodyPr>
          <a:lstStyle/>
          <a:p>
            <a:pPr marL="285750" indent="-285750">
              <a:tabLst>
                <a:tab pos="2971800" algn="l"/>
              </a:tabLst>
              <a:defRPr/>
            </a:pPr>
            <a:r>
              <a:rPr lang="en-US" altLang="en-US" sz="2000" dirty="0">
                <a:latin typeface="Times New Roman" panose="02020603050405020304" pitchFamily="18" charset="0"/>
              </a:rPr>
              <a:t>2“Sin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duda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habéis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Oído</a:t>
            </a:r>
            <a:r>
              <a:rPr lang="en-US" altLang="en-US" sz="2000" dirty="0">
                <a:latin typeface="Times New Roman" panose="02020603050405020304" pitchFamily="18" charset="0"/>
              </a:rPr>
              <a:t> de la </a:t>
            </a:r>
            <a:r>
              <a:rPr lang="en-US" altLang="en-US" sz="2100" dirty="0" err="1">
                <a:latin typeface="Times New Roman" panose="02020603050405020304" pitchFamily="18" charset="0"/>
              </a:rPr>
              <a:t>Administración</a:t>
            </a:r>
            <a:r>
              <a:rPr lang="en-US" altLang="en-US" sz="2100" dirty="0">
                <a:latin typeface="Times New Roman" panose="02020603050405020304" pitchFamily="18" charset="0"/>
              </a:rPr>
              <a:t> de la </a:t>
            </a:r>
            <a:r>
              <a:rPr lang="en-US" altLang="en-US" sz="2100" dirty="0" err="1">
                <a:latin typeface="Times New Roman" panose="02020603050405020304" pitchFamily="18" charset="0"/>
              </a:rPr>
              <a:t>gracia</a:t>
            </a:r>
            <a:r>
              <a:rPr lang="en-US" altLang="en-US" sz="2100" dirty="0">
                <a:latin typeface="Times New Roman" panose="02020603050405020304" pitchFamily="18" charset="0"/>
              </a:rPr>
              <a:t> de Dios que me ha </a:t>
            </a:r>
            <a:r>
              <a:rPr lang="en-US" altLang="en-US" sz="2100" dirty="0" err="1">
                <a:latin typeface="Times New Roman" panose="02020603050405020304" pitchFamily="18" charset="0"/>
              </a:rPr>
              <a:t>sido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conferida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en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vuestro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beneficio</a:t>
            </a:r>
            <a:r>
              <a:rPr lang="en-US" altLang="en-US" sz="2100" dirty="0">
                <a:latin typeface="Times New Roman" panose="02020603050405020304" pitchFamily="18" charset="0"/>
              </a:rPr>
              <a:t>. 3 Por </a:t>
            </a:r>
            <a:r>
              <a:rPr lang="en-US" altLang="en-US" sz="2100" dirty="0" err="1">
                <a:latin typeface="Times New Roman" panose="02020603050405020304" pitchFamily="18" charset="0"/>
              </a:rPr>
              <a:t>Revelación</a:t>
            </a:r>
            <a:r>
              <a:rPr lang="en-US" altLang="en-US" sz="2100" dirty="0">
                <a:latin typeface="Times New Roman" panose="02020603050405020304" pitchFamily="18" charset="0"/>
              </a:rPr>
              <a:t> me </a:t>
            </a:r>
            <a:r>
              <a:rPr lang="en-US" altLang="en-US" sz="2100" dirty="0" err="1">
                <a:latin typeface="Times New Roman" panose="02020603050405020304" pitchFamily="18" charset="0"/>
              </a:rPr>
              <a:t>fue</a:t>
            </a:r>
            <a:r>
              <a:rPr lang="en-US" altLang="en-US" sz="2100" dirty="0">
                <a:latin typeface="Times New Roman" panose="02020603050405020304" pitchFamily="18" charset="0"/>
              </a:rPr>
              <a:t> dado a </a:t>
            </a:r>
            <a:r>
              <a:rPr lang="en-US" altLang="en-US" sz="2100" dirty="0" err="1">
                <a:latin typeface="Times New Roman" panose="02020603050405020304" pitchFamily="18" charset="0"/>
              </a:rPr>
              <a:t>conocer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este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misterio</a:t>
            </a:r>
            <a:r>
              <a:rPr lang="en-US" altLang="en-US" sz="2100" dirty="0">
                <a:latin typeface="Times New Roman" panose="02020603050405020304" pitchFamily="18" charset="0"/>
              </a:rPr>
              <a:t>, </a:t>
            </a:r>
            <a:r>
              <a:rPr lang="en-US" altLang="en-US" sz="2100" dirty="0" err="1">
                <a:latin typeface="Times New Roman" panose="02020603050405020304" pitchFamily="18" charset="0"/>
              </a:rPr>
              <a:t>como</a:t>
            </a:r>
            <a:r>
              <a:rPr lang="en-US" altLang="en-US" sz="2100" dirty="0">
                <a:latin typeface="Times New Roman" panose="02020603050405020304" pitchFamily="18" charset="0"/>
              </a:rPr>
              <a:t> antes lo he </a:t>
            </a:r>
            <a:r>
              <a:rPr lang="en-US" altLang="en-US" sz="2100" dirty="0" err="1">
                <a:latin typeface="Times New Roman" panose="02020603050405020304" pitchFamily="18" charset="0"/>
              </a:rPr>
              <a:t>escrito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brevemente</a:t>
            </a:r>
            <a:r>
              <a:rPr lang="en-US" altLang="en-US" sz="2100" dirty="0">
                <a:latin typeface="Times New Roman" panose="02020603050405020304" pitchFamily="18" charset="0"/>
              </a:rPr>
              <a:t>. 4 Por tanto, </a:t>
            </a:r>
            <a:r>
              <a:rPr lang="en-US" altLang="en-US" sz="2100" dirty="0" err="1">
                <a:latin typeface="Times New Roman" panose="02020603050405020304" pitchFamily="18" charset="0"/>
              </a:rPr>
              <a:t>leyéndolo</a:t>
            </a:r>
            <a:r>
              <a:rPr lang="en-US" altLang="en-US" sz="2100" dirty="0">
                <a:latin typeface="Times New Roman" panose="02020603050405020304" pitchFamily="18" charset="0"/>
              </a:rPr>
              <a:t>, </a:t>
            </a:r>
            <a:r>
              <a:rPr lang="en-US" altLang="en-US" sz="2100" dirty="0" err="1">
                <a:latin typeface="Times New Roman" panose="02020603050405020304" pitchFamily="18" charset="0"/>
              </a:rPr>
              <a:t>podréis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entender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Cuál</a:t>
            </a:r>
            <a:r>
              <a:rPr lang="en-US" altLang="en-US" sz="2100" dirty="0">
                <a:latin typeface="Times New Roman" panose="02020603050405020304" pitchFamily="18" charset="0"/>
              </a:rPr>
              <a:t> es mi </a:t>
            </a:r>
            <a:r>
              <a:rPr lang="en-US" altLang="en-US" sz="2100" dirty="0" err="1">
                <a:latin typeface="Times New Roman" panose="02020603050405020304" pitchFamily="18" charset="0"/>
              </a:rPr>
              <a:t>Comprensión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en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el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misterio</a:t>
            </a:r>
            <a:r>
              <a:rPr lang="en-US" altLang="en-US" sz="2100" dirty="0">
                <a:latin typeface="Times New Roman" panose="02020603050405020304" pitchFamily="18" charset="0"/>
              </a:rPr>
              <a:t> de Cristo. 5 </a:t>
            </a:r>
            <a:r>
              <a:rPr lang="en-US" altLang="en-US" sz="2100" dirty="0" err="1">
                <a:latin typeface="Times New Roman" panose="02020603050405020304" pitchFamily="18" charset="0"/>
              </a:rPr>
              <a:t>En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otras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generaciones</a:t>
            </a:r>
            <a:r>
              <a:rPr lang="en-US" altLang="en-US" sz="2100" dirty="0">
                <a:latin typeface="Times New Roman" panose="02020603050405020304" pitchFamily="18" charset="0"/>
              </a:rPr>
              <a:t>, no se </a:t>
            </a:r>
            <a:r>
              <a:rPr lang="en-US" altLang="en-US" sz="2100" dirty="0" err="1">
                <a:latin typeface="Times New Roman" panose="02020603050405020304" pitchFamily="18" charset="0"/>
              </a:rPr>
              <a:t>dio</a:t>
            </a:r>
            <a:r>
              <a:rPr lang="en-US" altLang="en-US" sz="2100" dirty="0">
                <a:latin typeface="Times New Roman" panose="02020603050405020304" pitchFamily="18" charset="0"/>
              </a:rPr>
              <a:t> a </a:t>
            </a:r>
            <a:r>
              <a:rPr lang="en-US" altLang="en-US" sz="2100" dirty="0" err="1">
                <a:latin typeface="Times New Roman" panose="02020603050405020304" pitchFamily="18" charset="0"/>
              </a:rPr>
              <a:t>conocer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este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misterio</a:t>
            </a:r>
            <a:r>
              <a:rPr lang="en-US" altLang="en-US" sz="2100" dirty="0">
                <a:latin typeface="Times New Roman" panose="02020603050405020304" pitchFamily="18" charset="0"/>
              </a:rPr>
              <a:t> a los </a:t>
            </a:r>
            <a:r>
              <a:rPr lang="en-US" altLang="en-US" sz="2100" dirty="0" err="1">
                <a:latin typeface="Times New Roman" panose="02020603050405020304" pitchFamily="18" charset="0"/>
              </a:rPr>
              <a:t>hijos</a:t>
            </a:r>
            <a:r>
              <a:rPr lang="en-US" altLang="en-US" sz="2100" dirty="0">
                <a:latin typeface="Times New Roman" panose="02020603050405020304" pitchFamily="18" charset="0"/>
              </a:rPr>
              <a:t> de los hombres, </a:t>
            </a:r>
            <a:r>
              <a:rPr lang="en-US" altLang="en-US" sz="2100" dirty="0" err="1">
                <a:latin typeface="Times New Roman" panose="02020603050405020304" pitchFamily="18" charset="0"/>
              </a:rPr>
              <a:t>como</a:t>
            </a:r>
            <a:r>
              <a:rPr lang="en-US" altLang="en-US" sz="2100" dirty="0">
                <a:latin typeface="Times New Roman" panose="02020603050405020304" pitchFamily="18" charset="0"/>
              </a:rPr>
              <a:t> ha </a:t>
            </a:r>
            <a:r>
              <a:rPr lang="en-US" altLang="en-US" sz="2100" dirty="0" err="1">
                <a:latin typeface="Times New Roman" panose="02020603050405020304" pitchFamily="18" charset="0"/>
              </a:rPr>
              <a:t>sido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revelado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ahora</a:t>
            </a:r>
            <a:r>
              <a:rPr lang="en-US" altLang="en-US" sz="2100" dirty="0">
                <a:latin typeface="Times New Roman" panose="02020603050405020304" pitchFamily="18" charset="0"/>
              </a:rPr>
              <a:t> a sus santos </a:t>
            </a:r>
            <a:r>
              <a:rPr lang="en-US" altLang="en-US" sz="2100" dirty="0" err="1">
                <a:latin typeface="Times New Roman" panose="02020603050405020304" pitchFamily="18" charset="0"/>
              </a:rPr>
              <a:t>Apóstoles</a:t>
            </a:r>
            <a:r>
              <a:rPr lang="en-US" altLang="en-US" sz="2100" dirty="0">
                <a:latin typeface="Times New Roman" panose="02020603050405020304" pitchFamily="18" charset="0"/>
              </a:rPr>
              <a:t> y </a:t>
            </a:r>
            <a:r>
              <a:rPr lang="en-US" altLang="en-US" sz="2100" dirty="0" err="1">
                <a:latin typeface="Times New Roman" panose="02020603050405020304" pitchFamily="18" charset="0"/>
              </a:rPr>
              <a:t>profetas</a:t>
            </a:r>
            <a:r>
              <a:rPr lang="en-US" altLang="en-US" sz="2100" dirty="0">
                <a:latin typeface="Times New Roman" panose="02020603050405020304" pitchFamily="18" charset="0"/>
              </a:rPr>
              <a:t> por </a:t>
            </a:r>
            <a:r>
              <a:rPr lang="en-US" altLang="en-US" sz="2100" dirty="0" err="1">
                <a:latin typeface="Times New Roman" panose="02020603050405020304" pitchFamily="18" charset="0"/>
              </a:rPr>
              <a:t>el</a:t>
            </a:r>
            <a:r>
              <a:rPr lang="en-US" altLang="en-US" sz="2100" dirty="0">
                <a:latin typeface="Times New Roman" panose="02020603050405020304" pitchFamily="18" charset="0"/>
              </a:rPr>
              <a:t> </a:t>
            </a:r>
            <a:r>
              <a:rPr lang="en-US" altLang="en-US" sz="2100" dirty="0" err="1">
                <a:latin typeface="Times New Roman" panose="02020603050405020304" pitchFamily="18" charset="0"/>
              </a:rPr>
              <a:t>Espíritu</a:t>
            </a:r>
            <a:r>
              <a:rPr lang="en-US" altLang="en-US" sz="2100" dirty="0">
                <a:latin typeface="Times New Roman" panose="02020603050405020304" pitchFamily="18" charset="0"/>
              </a:rPr>
              <a:t>,” (</a:t>
            </a:r>
            <a:r>
              <a:rPr lang="en-US" altLang="en-US" sz="2100" dirty="0" err="1">
                <a:latin typeface="Times New Roman" panose="02020603050405020304" pitchFamily="18" charset="0"/>
              </a:rPr>
              <a:t>Ef</a:t>
            </a:r>
            <a:r>
              <a:rPr lang="en-US" altLang="en-US" sz="2100" dirty="0">
                <a:latin typeface="Times New Roman" panose="02020603050405020304" pitchFamily="18" charset="0"/>
              </a:rPr>
              <a:t>. 3:2-5)</a:t>
            </a:r>
          </a:p>
          <a:p>
            <a:pPr marL="285750" indent="-285750" algn="ctr">
              <a:spcBef>
                <a:spcPct val="10000"/>
              </a:spcBef>
              <a:buNone/>
              <a:tabLst>
                <a:tab pos="2971800" algn="l"/>
              </a:tabLst>
              <a:defRPr/>
            </a:pPr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¡El </a:t>
            </a:r>
            <a:r>
              <a:rPr lang="en-US" altLang="en-US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propósito</a:t>
            </a:r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 </a:t>
            </a:r>
            <a:r>
              <a:rPr lang="en-US" altLang="en-US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milagros</a:t>
            </a:r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se </a:t>
            </a:r>
            <a:r>
              <a:rPr lang="en-US" altLang="en-US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satisface</a:t>
            </a:r>
            <a:r>
              <a:rPr lang="en-US" altLang="en-US" b="1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  <a:p>
            <a:pPr marL="285750" indent="-285750" algn="ctr">
              <a:spcBef>
                <a:spcPct val="10000"/>
              </a:spcBef>
              <a:buNone/>
              <a:tabLst>
                <a:tab pos="2971800" algn="l"/>
              </a:tabLst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EJEMPLO:</a:t>
            </a:r>
          </a:p>
        </p:txBody>
      </p:sp>
      <p:graphicFrame>
        <p:nvGraphicFramePr>
          <p:cNvPr id="110596" name="Object 4">
            <a:hlinkClick r:id="" action="ppaction://ole?verb=0"/>
            <a:extLst>
              <a:ext uri="{FF2B5EF4-FFF2-40B4-BE49-F238E27FC236}">
                <a16:creationId xmlns:a16="http://schemas.microsoft.com/office/drawing/2014/main" id="{5B46E038-DA2B-4005-9D88-0731C50CAF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51231"/>
              </p:ext>
            </p:extLst>
          </p:nvPr>
        </p:nvGraphicFramePr>
        <p:xfrm>
          <a:off x="3087149" y="1635853"/>
          <a:ext cx="3078759" cy="3296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3" imgW="26971" imgH="20119" progId="CDraw4">
                  <p:embed/>
                </p:oleObj>
              </mc:Choice>
              <mc:Fallback>
                <p:oleObj name="CorelDRAW!" r:id="rId3" imgW="26971" imgH="20119" progId="CDraw4">
                  <p:embed/>
                  <p:pic>
                    <p:nvPicPr>
                      <p:cNvPr id="110596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5B46E038-DA2B-4005-9D88-0731C50CAF9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149" y="1635853"/>
                        <a:ext cx="3078759" cy="3296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7" name="Rectangle 7">
            <a:extLst>
              <a:ext uri="{FF2B5EF4-FFF2-40B4-BE49-F238E27FC236}">
                <a16:creationId xmlns:a16="http://schemas.microsoft.com/office/drawing/2014/main" id="{07AB5EAC-01B1-4A5C-9BBF-B6A76581D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044" y="1438276"/>
            <a:ext cx="2238375" cy="4786313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0000"/>
              </a:lnSpc>
              <a:spcBef>
                <a:spcPct val="350000"/>
              </a:spcBef>
              <a:defRPr/>
            </a:pP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Él</a:t>
            </a:r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Reveló</a:t>
            </a:r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a </a:t>
            </a: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Mí</a:t>
            </a:r>
            <a:endParaRPr lang="en-US" altLang="en-US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  <a:spcBef>
                <a:spcPct val="350000"/>
              </a:spcBef>
              <a:defRPr/>
            </a:pP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Yo</a:t>
            </a:r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Escribí</a:t>
            </a:r>
            <a:endParaRPr lang="en-US" altLang="en-US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  <a:spcBef>
                <a:spcPct val="350000"/>
              </a:spcBef>
              <a:defRPr/>
            </a:pP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Usted</a:t>
            </a:r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Lee</a:t>
            </a:r>
            <a:b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</a:b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Usted</a:t>
            </a:r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Entiende</a:t>
            </a:r>
            <a:endParaRPr lang="en-US" altLang="en-US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0600" name="AutoShape 8">
            <a:extLst>
              <a:ext uri="{FF2B5EF4-FFF2-40B4-BE49-F238E27FC236}">
                <a16:creationId xmlns:a16="http://schemas.microsoft.com/office/drawing/2014/main" id="{7B0A5E9C-46DA-41F2-A05A-5CA2C8A182B0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422652" y="2354493"/>
            <a:ext cx="728880" cy="268980"/>
          </a:xfrm>
          <a:prstGeom prst="rightArrow">
            <a:avLst>
              <a:gd name="adj1" fmla="val 75000"/>
              <a:gd name="adj2" fmla="val 61594"/>
            </a:avLst>
          </a:prstGeom>
          <a:gradFill rotWithShape="0">
            <a:gsLst>
              <a:gs pos="0">
                <a:srgbClr val="FFFF00"/>
              </a:gs>
              <a:gs pos="100000">
                <a:srgbClr val="E5E5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S" altLang="es-US" sz="1800"/>
          </a:p>
        </p:txBody>
      </p:sp>
      <p:sp>
        <p:nvSpPr>
          <p:cNvPr id="110601" name="AutoShape 9">
            <a:extLst>
              <a:ext uri="{FF2B5EF4-FFF2-40B4-BE49-F238E27FC236}">
                <a16:creationId xmlns:a16="http://schemas.microsoft.com/office/drawing/2014/main" id="{3289D8CD-9CCD-4DFF-B377-51449D2ADEC6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366495" y="4222296"/>
            <a:ext cx="841193" cy="268980"/>
          </a:xfrm>
          <a:prstGeom prst="rightArrow">
            <a:avLst>
              <a:gd name="adj1" fmla="val 75000"/>
              <a:gd name="adj2" fmla="val 61594"/>
            </a:avLst>
          </a:prstGeom>
          <a:gradFill rotWithShape="0">
            <a:gsLst>
              <a:gs pos="0">
                <a:srgbClr val="FFFF00"/>
              </a:gs>
              <a:gs pos="100000">
                <a:srgbClr val="E5E5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S" altLang="es-US" sz="1800"/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AEB493E9-C8AC-4015-B065-90A6780E9E95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9968690" y="5918055"/>
            <a:ext cx="728880" cy="268980"/>
          </a:xfrm>
          <a:prstGeom prst="rightArrow">
            <a:avLst>
              <a:gd name="adj1" fmla="val 75000"/>
              <a:gd name="adj2" fmla="val 61594"/>
            </a:avLst>
          </a:prstGeom>
          <a:gradFill rotWithShape="0">
            <a:gsLst>
              <a:gs pos="0">
                <a:srgbClr val="FFFF00"/>
              </a:gs>
              <a:gs pos="100000">
                <a:srgbClr val="E5E5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S" altLang="es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>
            <a:extLst>
              <a:ext uri="{FF2B5EF4-FFF2-40B4-BE49-F238E27FC236}">
                <a16:creationId xmlns:a16="http://schemas.microsoft.com/office/drawing/2014/main" id="{A80512C5-FE5B-4ACF-9119-DB811642B299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610" y="4977813"/>
            <a:ext cx="1984171" cy="88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43" name="Picture 3">
            <a:extLst>
              <a:ext uri="{FF2B5EF4-FFF2-40B4-BE49-F238E27FC236}">
                <a16:creationId xmlns:a16="http://schemas.microsoft.com/office/drawing/2014/main" id="{5219AD85-E690-4AC8-B454-DC202D6877B4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517" y="1345392"/>
            <a:ext cx="1411287" cy="88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812" name="Rectangle 4">
            <a:extLst>
              <a:ext uri="{FF2B5EF4-FFF2-40B4-BE49-F238E27FC236}">
                <a16:creationId xmlns:a16="http://schemas.microsoft.com/office/drawing/2014/main" id="{3A082970-FEC8-4C53-95E2-6655DC7AF0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675" y="117446"/>
            <a:ext cx="10217791" cy="1427192"/>
          </a:xfrm>
        </p:spPr>
        <p:txBody>
          <a:bodyPr>
            <a:normAutofit/>
          </a:bodyPr>
          <a:lstStyle/>
          <a:p>
            <a:pPr eaLnBrk="1" hangingPunct="1">
              <a:lnSpc>
                <a:spcPct val="86000"/>
              </a:lnSpc>
              <a:defRPr/>
            </a:pPr>
            <a:r>
              <a:rPr lang="es-ES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LOS MILAGROS QUE HIZO MOISES NO FUERON HECHOS MÁS, SINO  QUE SE LEYERON</a:t>
            </a:r>
            <a:endParaRPr lang="en-US" alt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9813" name="Rectangle 5">
            <a:extLst>
              <a:ext uri="{FF2B5EF4-FFF2-40B4-BE49-F238E27FC236}">
                <a16:creationId xmlns:a16="http://schemas.microsoft.com/office/drawing/2014/main" id="{A56B1370-B8CC-44A5-902F-57DE2423D5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90432" y="1289052"/>
            <a:ext cx="6879322" cy="5380196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tabLst>
                <a:tab pos="2971800" algn="l"/>
              </a:tabLst>
              <a:defRPr/>
            </a:pPr>
            <a:r>
              <a:rPr lang="en-US" altLang="en-US" sz="2400" dirty="0">
                <a:latin typeface="Times New Roman" panose="02020603050405020304" pitchFamily="18" charset="0"/>
              </a:rPr>
              <a:t>Milagros dados a Moises</a:t>
            </a:r>
            <a:br>
              <a:rPr lang="en-US" altLang="en-US" sz="2400" dirty="0">
                <a:latin typeface="Times New Roman" panose="02020603050405020304" pitchFamily="18" charset="0"/>
              </a:rPr>
            </a:br>
            <a:r>
              <a:rPr lang="en-US" altLang="en-US" sz="2400" dirty="0">
                <a:latin typeface="Times New Roman" panose="02020603050405020304" pitchFamily="18" charset="0"/>
              </a:rPr>
              <a:t>“. . . </a:t>
            </a:r>
            <a:r>
              <a:rPr lang="en-US" altLang="en-US" sz="2400" dirty="0" err="1">
                <a:latin typeface="Times New Roman" panose="02020603050405020304" pitchFamily="18" charset="0"/>
              </a:rPr>
              <a:t>Esto</a:t>
            </a:r>
            <a:r>
              <a:rPr lang="en-US" altLang="en-US" sz="2400" dirty="0">
                <a:latin typeface="Times New Roman" panose="02020603050405020304" pitchFamily="18" charset="0"/>
              </a:rPr>
              <a:t> es para que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crean</a:t>
            </a:r>
            <a:r>
              <a:rPr lang="en-US" altLang="en-US" sz="2400" dirty="0">
                <a:latin typeface="Times New Roman" panose="02020603050405020304" pitchFamily="18" charset="0"/>
              </a:rPr>
              <a:t> que se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te</a:t>
            </a:r>
            <a:r>
              <a:rPr lang="en-US" altLang="en-US" sz="2400" dirty="0">
                <a:latin typeface="Times New Roman" panose="02020603050405020304" pitchFamily="18" charset="0"/>
              </a:rPr>
              <a:t> ha </a:t>
            </a:r>
            <a:r>
              <a:rPr lang="en-US" altLang="en-US" sz="2400" dirty="0" err="1">
                <a:latin typeface="Times New Roman" panose="02020603050405020304" pitchFamily="18" charset="0"/>
              </a:rPr>
              <a:t>aparecido</a:t>
            </a:r>
            <a:r>
              <a:rPr lang="en-US" altLang="en-US" sz="2400" dirty="0">
                <a:latin typeface="Times New Roman" panose="02020603050405020304" pitchFamily="18" charset="0"/>
              </a:rPr>
              <a:t> Jehovah,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el</a:t>
            </a:r>
            <a:r>
              <a:rPr lang="en-US" altLang="en-US" sz="2400" dirty="0">
                <a:latin typeface="Times New Roman" panose="02020603050405020304" pitchFamily="18" charset="0"/>
              </a:rPr>
              <a:t> Dios de sus padres …”</a:t>
            </a:r>
            <a:br>
              <a:rPr lang="en-US" altLang="en-US" sz="2400" dirty="0">
                <a:latin typeface="Times New Roman" panose="02020603050405020304" pitchFamily="18" charset="0"/>
              </a:rPr>
            </a:br>
            <a:r>
              <a:rPr lang="en-US" altLang="en-US" sz="2400" dirty="0">
                <a:latin typeface="Times New Roman" panose="02020603050405020304" pitchFamily="18" charset="0"/>
              </a:rPr>
              <a:t>(Ex. 4:1-5; 28-31; 19:9)</a:t>
            </a:r>
          </a:p>
          <a:p>
            <a:pPr marL="285750" indent="-285750">
              <a:tabLst>
                <a:tab pos="2971800" algn="l"/>
              </a:tabLst>
              <a:defRPr/>
            </a:pPr>
            <a:r>
              <a:rPr lang="es-ES" altLang="en-US" sz="2400" dirty="0">
                <a:latin typeface="Times New Roman" panose="02020603050405020304" pitchFamily="18" charset="0"/>
              </a:rPr>
              <a:t>Exo 4:28  Entonces contó Moisés a Aarón todas las palabras de Jehová que le enviaba, y todas las señales que le había dado. 29  Y fueron Moisés y Aarón, y reunieron a todos los ancianos de los hijos de Israel. 30  Y habló Aarón acerca de todas las cosas que Jehová había dicho a Moisés, e hizo las señales delante de los ojos del pueblo. 31  Y el pueblo creyó; y oyendo que Jehová había visitado a los hijos de Israel, y que había visto su aflicción, se inclinaron y adoraron.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marL="285750" indent="-285750">
              <a:tabLst>
                <a:tab pos="2971800" algn="l"/>
              </a:tabLst>
              <a:defRPr/>
            </a:pPr>
            <a:r>
              <a:rPr lang="es-ES" altLang="en-US" sz="2400" dirty="0">
                <a:latin typeface="Times New Roman" panose="02020603050405020304" pitchFamily="18" charset="0"/>
              </a:rPr>
              <a:t>Exo 19:9  Entonces Jehová dijo a Moisés: He aquí, yo vengo a ti en una nube espesa, para que el pueblo oiga mientras yo hablo contigo, y también para que te crean para siempre. Y Moisés refirió las palabras del pueblo a Jehová. 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 marL="285750" indent="-285750">
              <a:tabLst>
                <a:tab pos="2971800" algn="l"/>
              </a:tabLst>
              <a:defRPr/>
            </a:pPr>
            <a:r>
              <a:rPr lang="en-US" altLang="en-US" sz="2400" dirty="0">
                <a:latin typeface="Times New Roman" panose="02020603050405020304" pitchFamily="18" charset="0"/>
              </a:rPr>
              <a:t>“</a:t>
            </a:r>
            <a:r>
              <a:rPr lang="en-US" altLang="en-US" sz="2400" dirty="0" err="1">
                <a:latin typeface="Times New Roman" panose="02020603050405020304" pitchFamily="18" charset="0"/>
              </a:rPr>
              <a:t>Porque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desde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tiempos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antiguos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Moisés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tiene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en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cada</a:t>
            </a:r>
            <a:r>
              <a:rPr lang="en-US" altLang="en-US" sz="2400" dirty="0">
                <a:latin typeface="Times New Roman" panose="02020603050405020304" pitchFamily="18" charset="0"/>
              </a:rPr>
              <a:t> ciudad </a:t>
            </a:r>
            <a:r>
              <a:rPr lang="en-US" altLang="en-US" sz="2400" dirty="0" err="1">
                <a:latin typeface="Times New Roman" panose="02020603050405020304" pitchFamily="18" charset="0"/>
              </a:rPr>
              <a:t>quienes</a:t>
            </a:r>
            <a:r>
              <a:rPr lang="en-US" altLang="en-US" sz="2400" dirty="0">
                <a:latin typeface="Times New Roman" panose="02020603050405020304" pitchFamily="18" charset="0"/>
              </a:rPr>
              <a:t> le </a:t>
            </a:r>
            <a:r>
              <a:rPr lang="en-US" altLang="en-US" sz="2400" dirty="0" err="1">
                <a:latin typeface="Times New Roman" panose="02020603050405020304" pitchFamily="18" charset="0"/>
              </a:rPr>
              <a:t>prediquen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en</a:t>
            </a:r>
            <a:r>
              <a:rPr lang="en-US" altLang="en-US" sz="2400" dirty="0">
                <a:latin typeface="Times New Roman" panose="02020603050405020304" pitchFamily="18" charset="0"/>
              </a:rPr>
              <a:t> las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sinagogas</a:t>
            </a:r>
            <a:r>
              <a:rPr lang="en-US" altLang="en-US" sz="2400" dirty="0">
                <a:latin typeface="Times New Roman" panose="02020603050405020304" pitchFamily="18" charset="0"/>
              </a:rPr>
              <a:t>, </a:t>
            </a:r>
            <a:r>
              <a:rPr lang="en-US" altLang="en-US" sz="2400" dirty="0" err="1">
                <a:latin typeface="Times New Roman" panose="02020603050405020304" pitchFamily="18" charset="0"/>
              </a:rPr>
              <a:t>donde</a:t>
            </a:r>
            <a:r>
              <a:rPr lang="en-US" altLang="en-US" sz="2400" dirty="0">
                <a:latin typeface="Times New Roman" panose="02020603050405020304" pitchFamily="18" charset="0"/>
              </a:rPr>
              <a:t> es </a:t>
            </a:r>
            <a:r>
              <a:rPr lang="en-US" altLang="en-US" sz="2400" dirty="0" err="1">
                <a:latin typeface="Times New Roman" panose="02020603050405020304" pitchFamily="18" charset="0"/>
              </a:rPr>
              <a:t>Leído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cada</a:t>
            </a:r>
            <a:r>
              <a:rPr lang="en-US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</a:rPr>
              <a:t>Sábado</a:t>
            </a:r>
            <a:r>
              <a:rPr lang="en-US" altLang="en-US" sz="2400" dirty="0">
                <a:latin typeface="Times New Roman" panose="02020603050405020304" pitchFamily="18" charset="0"/>
              </a:rPr>
              <a:t>” (Los </a:t>
            </a:r>
            <a:r>
              <a:rPr lang="en-US" altLang="en-US" sz="24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400" dirty="0">
                <a:latin typeface="Times New Roman" panose="02020603050405020304" pitchFamily="18" charset="0"/>
              </a:rPr>
              <a:t> 15:21). </a:t>
            </a:r>
            <a:endParaRPr lang="en-US" altLang="en-US" sz="2400" dirty="0">
              <a:solidFill>
                <a:srgbClr val="00279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285750" indent="-285750" algn="ctr">
              <a:spcBef>
                <a:spcPct val="30000"/>
              </a:spcBef>
              <a:buNone/>
              <a:tabLst>
                <a:tab pos="2971800" algn="l"/>
              </a:tabLst>
              <a:defRPr/>
            </a:pPr>
            <a:r>
              <a:rPr lang="es-ES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¡Cuando el propósito de los milagros de Moisés fue satisfecho, cesaron!</a:t>
            </a:r>
            <a:endParaRPr lang="en-US" altLang="en-US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9814" name="Rectangle 6">
            <a:extLst>
              <a:ext uri="{FF2B5EF4-FFF2-40B4-BE49-F238E27FC236}">
                <a16:creationId xmlns:a16="http://schemas.microsoft.com/office/drawing/2014/main" id="{80CCBFE8-896C-4AE5-BEE5-F71EB3AB8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33" y="1289052"/>
            <a:ext cx="2098673" cy="548201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>
              <a:lnSpc>
                <a:spcPct val="80000"/>
              </a:lnSpc>
              <a:spcBef>
                <a:spcPct val="350000"/>
              </a:spcBef>
              <a:defRPr/>
            </a:pPr>
            <a:r>
              <a:rPr lang="es-ES" alt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Los Milagros De Moses Lo confirmaron Como Profeta Del Dios</a:t>
            </a:r>
            <a:br>
              <a:rPr lang="en-US" alt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</a:br>
            <a:endParaRPr lang="en-US" altLang="en-U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  <a:p>
            <a:pPr algn="ctr">
              <a:lnSpc>
                <a:spcPct val="80000"/>
              </a:lnSpc>
              <a:spcBef>
                <a:spcPct val="250000"/>
              </a:spcBef>
              <a:defRPr/>
            </a:pPr>
            <a:r>
              <a:rPr lang="en-US" altLang="en-US" sz="2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Él</a:t>
            </a:r>
            <a:r>
              <a:rPr lang="en-US" alt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4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Anotó</a:t>
            </a:r>
            <a:r>
              <a:rPr lang="en-US" alt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Sus Milagros</a:t>
            </a:r>
          </a:p>
          <a:p>
            <a:pPr algn="ctr">
              <a:lnSpc>
                <a:spcPct val="80000"/>
              </a:lnSpc>
              <a:spcBef>
                <a:spcPct val="250000"/>
              </a:spcBef>
              <a:defRPr/>
            </a:pPr>
            <a:r>
              <a:rPr lang="es-ES" altLang="en-U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Leyeron a Moses, ellos no hicieron sus muestras</a:t>
            </a:r>
            <a:endParaRPr lang="en-US" altLang="en-U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2647" name="AutoShape 7">
            <a:extLst>
              <a:ext uri="{FF2B5EF4-FFF2-40B4-BE49-F238E27FC236}">
                <a16:creationId xmlns:a16="http://schemas.microsoft.com/office/drawing/2014/main" id="{79EA458A-931B-4422-B469-0971FFDC5DE9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425969" y="3126944"/>
            <a:ext cx="448482" cy="155635"/>
          </a:xfrm>
          <a:prstGeom prst="rightArrow">
            <a:avLst>
              <a:gd name="adj1" fmla="val 75000"/>
              <a:gd name="adj2" fmla="val 61594"/>
            </a:avLst>
          </a:prstGeom>
          <a:gradFill rotWithShape="0">
            <a:gsLst>
              <a:gs pos="0">
                <a:srgbClr val="FFFF00"/>
              </a:gs>
              <a:gs pos="100000">
                <a:srgbClr val="E5E5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S" altLang="es-US" sz="1800" dirty="0">
              <a:highlight>
                <a:srgbClr val="000000"/>
              </a:highlight>
            </a:endParaRPr>
          </a:p>
        </p:txBody>
      </p:sp>
      <p:sp>
        <p:nvSpPr>
          <p:cNvPr id="112648" name="AutoShape 8">
            <a:extLst>
              <a:ext uri="{FF2B5EF4-FFF2-40B4-BE49-F238E27FC236}">
                <a16:creationId xmlns:a16="http://schemas.microsoft.com/office/drawing/2014/main" id="{37D0947F-1C40-4DF6-B70F-51E07ED6E8B3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383717" y="4814922"/>
            <a:ext cx="437022" cy="251594"/>
          </a:xfrm>
          <a:prstGeom prst="rightArrow">
            <a:avLst>
              <a:gd name="adj1" fmla="val 75000"/>
              <a:gd name="adj2" fmla="val 61594"/>
            </a:avLst>
          </a:prstGeom>
          <a:gradFill rotWithShape="0">
            <a:gsLst>
              <a:gs pos="0">
                <a:srgbClr val="FFFF00"/>
              </a:gs>
              <a:gs pos="100000">
                <a:srgbClr val="E5E5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S" altLang="es-US" sz="1800"/>
          </a:p>
        </p:txBody>
      </p:sp>
      <p:sp>
        <p:nvSpPr>
          <p:cNvPr id="112649" name="Rectangle 9">
            <a:extLst>
              <a:ext uri="{FF2B5EF4-FFF2-40B4-BE49-F238E27FC236}">
                <a16:creationId xmlns:a16="http://schemas.microsoft.com/office/drawing/2014/main" id="{270A2733-2DD5-4FC1-915A-06E2814413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0738" y="6021389"/>
            <a:ext cx="4354512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S" altLang="es-US" sz="1800"/>
          </a:p>
        </p:txBody>
      </p:sp>
      <p:pic>
        <p:nvPicPr>
          <p:cNvPr id="112650" name="Picture 10">
            <a:extLst>
              <a:ext uri="{FF2B5EF4-FFF2-40B4-BE49-F238E27FC236}">
                <a16:creationId xmlns:a16="http://schemas.microsoft.com/office/drawing/2014/main" id="{B468DD0E-7911-4CE2-A714-01453B0C4A46}"/>
              </a:ext>
            </a:extLst>
          </p:cNvPr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06" y="2723214"/>
            <a:ext cx="1411287" cy="161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9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9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9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9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9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8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8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98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98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F7DADF29-1E10-457A-9A86-3A9C9D1C2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2154" y="233275"/>
            <a:ext cx="11207692" cy="5065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6000"/>
              </a:lnSpc>
              <a:defRPr/>
            </a:pPr>
            <a:r>
              <a:rPr lang="es-E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LOS MILAGROS NO SE REALIZAN HOY, LOS MILAGROS ESTAN ESCRITOS PARA LEER</a:t>
            </a:r>
            <a:endParaRPr lang="en-US" altLang="en-US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849D634B-DB68-4D49-864E-57C4BBCC23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90782" y="872455"/>
            <a:ext cx="4806891" cy="5183946"/>
          </a:xfrm>
        </p:spPr>
        <p:txBody>
          <a:bodyPr>
            <a:normAutofit/>
          </a:bodyPr>
          <a:lstStyle/>
          <a:p>
            <a:pPr lvl="1">
              <a:tabLst>
                <a:tab pos="2971800" algn="l"/>
              </a:tabLst>
              <a:defRPr/>
            </a:pPr>
            <a:r>
              <a:rPr lang="en-US" altLang="en-US" sz="2000" dirty="0">
                <a:latin typeface="Times New Roman" panose="02020603050405020304" pitchFamily="18" charset="0"/>
              </a:rPr>
              <a:t>Al </a:t>
            </a:r>
            <a:r>
              <a:rPr lang="en-US" altLang="en-US" sz="2000" dirty="0" err="1">
                <a:latin typeface="Times New Roman" panose="02020603050405020304" pitchFamily="18" charset="0"/>
              </a:rPr>
              <a:t>anochecer</a:t>
            </a:r>
            <a:r>
              <a:rPr lang="en-US" altLang="en-US" sz="2000" dirty="0">
                <a:latin typeface="Times New Roman" panose="02020603050405020304" pitchFamily="18" charset="0"/>
              </a:rPr>
              <a:t>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aquel</a:t>
            </a:r>
            <a:r>
              <a:rPr lang="en-US" altLang="en-US" sz="2000" dirty="0">
                <a:latin typeface="Times New Roman" panose="02020603050405020304" pitchFamily="18" charset="0"/>
              </a:rPr>
              <a:t> Día,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el</a:t>
            </a:r>
            <a:r>
              <a:rPr lang="en-US" altLang="en-US" sz="2000" dirty="0">
                <a:latin typeface="Times New Roman" panose="02020603050405020304" pitchFamily="18" charset="0"/>
              </a:rPr>
              <a:t> primero de la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semana</a:t>
            </a:r>
            <a:r>
              <a:rPr lang="en-US" altLang="en-US" sz="2000" dirty="0">
                <a:latin typeface="Times New Roman" panose="02020603050405020304" pitchFamily="18" charset="0"/>
              </a:rPr>
              <a:t>, 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estando</a:t>
            </a:r>
            <a:r>
              <a:rPr lang="en-US" altLang="en-US" sz="2000" dirty="0">
                <a:latin typeface="Times New Roman" panose="02020603050405020304" pitchFamily="18" charset="0"/>
              </a:rPr>
              <a:t> las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puertas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cerradas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el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lugar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donde</a:t>
            </a:r>
            <a:r>
              <a:rPr lang="en-US" altLang="en-US" sz="2000" dirty="0">
                <a:latin typeface="Times New Roman" panose="02020603050405020304" pitchFamily="18" charset="0"/>
              </a:rPr>
              <a:t> los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Discípulos</a:t>
            </a:r>
            <a:r>
              <a:rPr lang="en-US" altLang="en-US" sz="2000" dirty="0">
                <a:latin typeface="Times New Roman" panose="02020603050405020304" pitchFamily="18" charset="0"/>
              </a:rPr>
              <a:t> se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Reunían</a:t>
            </a:r>
            <a:r>
              <a:rPr lang="en-US" altLang="en-US" sz="2000" dirty="0">
                <a:latin typeface="Times New Roman" panose="02020603050405020304" pitchFamily="18" charset="0"/>
              </a:rPr>
              <a:t> por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miedo</a:t>
            </a:r>
            <a:r>
              <a:rPr lang="en-US" altLang="en-US" sz="2000" dirty="0">
                <a:latin typeface="Times New Roman" panose="02020603050405020304" pitchFamily="18" charset="0"/>
              </a:rPr>
              <a:t> a los </a:t>
            </a:r>
            <a:r>
              <a:rPr lang="en-US" altLang="en-US" sz="2000" dirty="0" err="1">
                <a:latin typeface="Times New Roman" panose="02020603050405020304" pitchFamily="18" charset="0"/>
              </a:rPr>
              <a:t>Judíos</a:t>
            </a:r>
            <a:r>
              <a:rPr lang="en-US" altLang="en-US" sz="2000" dirty="0">
                <a:latin typeface="Times New Roman" panose="02020603050405020304" pitchFamily="18" charset="0"/>
              </a:rPr>
              <a:t>, Jesús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Entró</a:t>
            </a:r>
            <a:r>
              <a:rPr lang="en-US" altLang="en-US" sz="2000" dirty="0">
                <a:latin typeface="Times New Roman" panose="02020603050405020304" pitchFamily="18" charset="0"/>
              </a:rPr>
              <a:t>, se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puso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</a:t>
            </a:r>
            <a:r>
              <a:rPr lang="en-US" altLang="en-US" sz="2000" dirty="0">
                <a:latin typeface="Times New Roman" panose="02020603050405020304" pitchFamily="18" charset="0"/>
              </a:rPr>
              <a:t> medio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ellos</a:t>
            </a:r>
            <a:r>
              <a:rPr lang="en-US" altLang="en-US" sz="2000" dirty="0">
                <a:latin typeface="Times New Roman" panose="02020603050405020304" pitchFamily="18" charset="0"/>
              </a:rPr>
              <a:t> y les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dijo</a:t>
            </a:r>
            <a:r>
              <a:rPr lang="en-US" altLang="en-US" sz="2000" dirty="0">
                <a:latin typeface="Times New Roman" panose="02020603050405020304" pitchFamily="18" charset="0"/>
              </a:rPr>
              <a:t>: "¡Paz a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vosotros</a:t>
            </a:r>
            <a:r>
              <a:rPr lang="en-US" altLang="en-US" sz="2000" dirty="0">
                <a:latin typeface="Times New Roman" panose="02020603050405020304" pitchFamily="18" charset="0"/>
              </a:rPr>
              <a:t>!" 20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Habiendo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dicho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esto</a:t>
            </a:r>
            <a:r>
              <a:rPr lang="en-US" altLang="en-US" sz="2000" dirty="0">
                <a:latin typeface="Times New Roman" panose="02020603050405020304" pitchFamily="18" charset="0"/>
              </a:rPr>
              <a:t>, les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Mostró</a:t>
            </a:r>
            <a:r>
              <a:rPr lang="en-US" altLang="en-US" sz="2000" dirty="0">
                <a:latin typeface="Times New Roman" panose="02020603050405020304" pitchFamily="18" charset="0"/>
              </a:rPr>
              <a:t> las manos 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el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costado</a:t>
            </a:r>
            <a:r>
              <a:rPr lang="en-US" altLang="en-US" sz="2000" dirty="0">
                <a:latin typeface="Times New Roman" panose="02020603050405020304" pitchFamily="18" charset="0"/>
              </a:rPr>
              <a:t>. Los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Discípulos</a:t>
            </a:r>
            <a:r>
              <a:rPr lang="en-US" altLang="en-US" sz="2000" dirty="0">
                <a:latin typeface="Times New Roman" panose="02020603050405020304" pitchFamily="18" charset="0"/>
              </a:rPr>
              <a:t> se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regocijaron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cuando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vieron</a:t>
            </a:r>
            <a:r>
              <a:rPr lang="en-US" altLang="en-US" sz="2000" dirty="0">
                <a:latin typeface="Times New Roman" panose="02020603050405020304" pitchFamily="18" charset="0"/>
              </a:rPr>
              <a:t> al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Señor</a:t>
            </a:r>
            <a:r>
              <a:rPr lang="en-US" altLang="en-US" sz="2000" dirty="0">
                <a:latin typeface="Times New Roman" panose="02020603050405020304" pitchFamily="18" charset="0"/>
              </a:rPr>
              <a:t>. 21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Entonces</a:t>
            </a:r>
            <a:r>
              <a:rPr lang="en-US" altLang="en-US" sz="2000" dirty="0">
                <a:latin typeface="Times New Roman" panose="02020603050405020304" pitchFamily="18" charset="0"/>
              </a:rPr>
              <a:t> Jesús les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dijo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otra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vez</a:t>
            </a:r>
            <a:r>
              <a:rPr lang="en-US" altLang="en-US" sz="2000" dirty="0">
                <a:latin typeface="Times New Roman" panose="02020603050405020304" pitchFamily="18" charset="0"/>
              </a:rPr>
              <a:t>: "¡Paz a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vosotros</a:t>
            </a:r>
            <a:r>
              <a:rPr lang="en-US" altLang="en-US" sz="2000" dirty="0">
                <a:latin typeface="Times New Roman" panose="02020603050405020304" pitchFamily="18" charset="0"/>
              </a:rPr>
              <a:t>! Como me ha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enviado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el</a:t>
            </a:r>
            <a:r>
              <a:rPr lang="en-US" altLang="en-US" sz="2000" dirty="0">
                <a:latin typeface="Times New Roman" panose="02020603050405020304" pitchFamily="18" charset="0"/>
              </a:rPr>
              <a:t> Padre,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Así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también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yo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Envío</a:t>
            </a:r>
            <a:r>
              <a:rPr lang="en-US" altLang="en-US" sz="2000" dirty="0">
                <a:latin typeface="Times New Roman" panose="02020603050405020304" pitchFamily="18" charset="0"/>
              </a:rPr>
              <a:t> a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vosotros</a:t>
            </a:r>
            <a:r>
              <a:rPr lang="en-US" altLang="en-US" sz="2000" dirty="0">
                <a:latin typeface="Times New Roman" panose="02020603050405020304" pitchFamily="18" charset="0"/>
              </a:rPr>
              <a:t>.“ (Jn. 20:19-21). </a:t>
            </a:r>
            <a:endParaRPr lang="en-US" altLang="en-US" sz="2000" dirty="0">
              <a:solidFill>
                <a:srgbClr val="00279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marL="285750" indent="-285750" algn="ctr">
              <a:spcBef>
                <a:spcPct val="30000"/>
              </a:spcBef>
              <a:buNone/>
              <a:tabLst>
                <a:tab pos="2971800" algn="l"/>
              </a:tabLst>
              <a:defRPr/>
            </a:pPr>
            <a:r>
              <a:rPr lang="es-ES" alt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¡El propósito de LOS milagros fue satisfecho, entonces HAN cesado!</a:t>
            </a:r>
            <a:endParaRPr lang="en-US" altLang="en-US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1469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FD84E65F-7389-480A-B7F9-FB38D09CF3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923166"/>
              </p:ext>
            </p:extLst>
          </p:nvPr>
        </p:nvGraphicFramePr>
        <p:xfrm>
          <a:off x="10131426" y="705556"/>
          <a:ext cx="164465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3" imgW="26971" imgH="20119" progId="CDraw4">
                  <p:embed/>
                </p:oleObj>
              </mc:Choice>
              <mc:Fallback>
                <p:oleObj name="CorelDRAW!" r:id="rId3" imgW="26971" imgH="20119" progId="CDraw4">
                  <p:embed/>
                  <p:pic>
                    <p:nvPicPr>
                      <p:cNvPr id="114692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FD84E65F-7389-480A-B7F9-FB38D09CF3E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31426" y="705556"/>
                        <a:ext cx="1644650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3" name="Object 5">
            <a:hlinkClick r:id="" action="ppaction://ole?verb=0"/>
            <a:extLst>
              <a:ext uri="{FF2B5EF4-FFF2-40B4-BE49-F238E27FC236}">
                <a16:creationId xmlns:a16="http://schemas.microsoft.com/office/drawing/2014/main" id="{28F6828F-05E2-4983-9025-1FA815BA88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996558"/>
              </p:ext>
            </p:extLst>
          </p:nvPr>
        </p:nvGraphicFramePr>
        <p:xfrm>
          <a:off x="2911079" y="3046783"/>
          <a:ext cx="86995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5" imgW="29829" imgH="50703" progId="CDraw4">
                  <p:embed/>
                </p:oleObj>
              </mc:Choice>
              <mc:Fallback>
                <p:oleObj name="CorelDRAW!" r:id="rId5" imgW="29829" imgH="50703" progId="CDraw4">
                  <p:embed/>
                  <p:pic>
                    <p:nvPicPr>
                      <p:cNvPr id="114693" name="Object 5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28F6828F-05E2-4983-9025-1FA815BA885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079" y="3046783"/>
                        <a:ext cx="869950" cy="149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4" name="Object 6">
            <a:hlinkClick r:id="" action="ppaction://ole?verb=0"/>
            <a:extLst>
              <a:ext uri="{FF2B5EF4-FFF2-40B4-BE49-F238E27FC236}">
                <a16:creationId xmlns:a16="http://schemas.microsoft.com/office/drawing/2014/main" id="{1373EE11-E1F8-4BAA-BCF6-336AD594BF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34672"/>
              </p:ext>
            </p:extLst>
          </p:nvPr>
        </p:nvGraphicFramePr>
        <p:xfrm>
          <a:off x="2839885" y="4659313"/>
          <a:ext cx="833438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7" imgW="5038721" imgH="8801140" progId="CDraw4">
                  <p:embed/>
                </p:oleObj>
              </mc:Choice>
              <mc:Fallback>
                <p:oleObj name="CorelDRAW!" r:id="rId7" imgW="5038721" imgH="8801140" progId="CDraw4">
                  <p:embed/>
                  <p:pic>
                    <p:nvPicPr>
                      <p:cNvPr id="114694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1373EE11-E1F8-4BAA-BCF6-336AD594BFD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9885" y="4659313"/>
                        <a:ext cx="833438" cy="1458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863" name="Rectangle 7">
            <a:extLst>
              <a:ext uri="{FF2B5EF4-FFF2-40B4-BE49-F238E27FC236}">
                <a16:creationId xmlns:a16="http://schemas.microsoft.com/office/drawing/2014/main" id="{D15A3503-FA30-497F-B568-AEC5CDDB4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20" y="1255801"/>
            <a:ext cx="2362200" cy="491968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70000"/>
              </a:lnSpc>
              <a:spcBef>
                <a:spcPct val="350000"/>
              </a:spcBef>
              <a:defRPr/>
            </a:pP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Vieron</a:t>
            </a:r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Sus </a:t>
            </a: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Muestras</a:t>
            </a:r>
            <a:endParaRPr lang="en-US" altLang="en-US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  <a:p>
            <a:pPr algn="ctr">
              <a:lnSpc>
                <a:spcPct val="70000"/>
              </a:lnSpc>
              <a:spcBef>
                <a:spcPct val="350000"/>
              </a:spcBef>
              <a:defRPr/>
            </a:pP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Escribieron</a:t>
            </a:r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Sus </a:t>
            </a: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Muestras</a:t>
            </a:r>
            <a:endParaRPr lang="en-US" altLang="en-US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  <a:p>
            <a:pPr algn="ctr">
              <a:lnSpc>
                <a:spcPct val="70000"/>
              </a:lnSpc>
              <a:spcBef>
                <a:spcPct val="350000"/>
              </a:spcBef>
              <a:defRPr/>
            </a:pP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Leemos</a:t>
            </a:r>
            <a:r>
              <a:rPr lang="en-US" altLang="en-US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altLang="en-US" sz="28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Entendemos</a:t>
            </a:r>
            <a:endParaRPr lang="en-US" altLang="en-US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4696" name="AutoShape 8">
            <a:extLst>
              <a:ext uri="{FF2B5EF4-FFF2-40B4-BE49-F238E27FC236}">
                <a16:creationId xmlns:a16="http://schemas.microsoft.com/office/drawing/2014/main" id="{9DD1B6C8-F84B-4E39-8C7F-2B3F02668D10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949543" y="2426183"/>
            <a:ext cx="911225" cy="159390"/>
          </a:xfrm>
          <a:prstGeom prst="rightArrow">
            <a:avLst>
              <a:gd name="adj1" fmla="val 75000"/>
              <a:gd name="adj2" fmla="val 61594"/>
            </a:avLst>
          </a:prstGeom>
          <a:gradFill rotWithShape="0">
            <a:gsLst>
              <a:gs pos="0">
                <a:srgbClr val="FFFF00"/>
              </a:gs>
              <a:gs pos="100000">
                <a:srgbClr val="E5E5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S" altLang="es-US" sz="1800"/>
          </a:p>
        </p:txBody>
      </p:sp>
      <p:sp>
        <p:nvSpPr>
          <p:cNvPr id="114697" name="AutoShape 9">
            <a:extLst>
              <a:ext uri="{FF2B5EF4-FFF2-40B4-BE49-F238E27FC236}">
                <a16:creationId xmlns:a16="http://schemas.microsoft.com/office/drawing/2014/main" id="{353A13A9-FFD1-4052-99CA-8FA788F49317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942375" y="4572449"/>
            <a:ext cx="911225" cy="173728"/>
          </a:xfrm>
          <a:prstGeom prst="rightArrow">
            <a:avLst>
              <a:gd name="adj1" fmla="val 75000"/>
              <a:gd name="adj2" fmla="val 61594"/>
            </a:avLst>
          </a:prstGeom>
          <a:gradFill rotWithShape="0">
            <a:gsLst>
              <a:gs pos="0">
                <a:srgbClr val="FFFF00"/>
              </a:gs>
              <a:gs pos="100000">
                <a:srgbClr val="E5E5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S" altLang="es-US" sz="1800"/>
          </a:p>
        </p:txBody>
      </p:sp>
      <p:graphicFrame>
        <p:nvGraphicFramePr>
          <p:cNvPr id="114698" name="Object 10">
            <a:hlinkClick r:id="" action="ppaction://ole?verb=0"/>
            <a:extLst>
              <a:ext uri="{FF2B5EF4-FFF2-40B4-BE49-F238E27FC236}">
                <a16:creationId xmlns:a16="http://schemas.microsoft.com/office/drawing/2014/main" id="{49713E65-F8EB-4B59-A31E-56A5207BE2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934716"/>
              </p:ext>
            </p:extLst>
          </p:nvPr>
        </p:nvGraphicFramePr>
        <p:xfrm>
          <a:off x="2328636" y="1462000"/>
          <a:ext cx="2217737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9" imgW="274515" imgH="169789" progId="CorelDraw.Graphic.6">
                  <p:embed/>
                </p:oleObj>
              </mc:Choice>
              <mc:Fallback>
                <p:oleObj name="CorelDRAW" r:id="rId9" imgW="274515" imgH="169789" progId="CorelDraw.Graphic.6">
                  <p:embed/>
                  <p:pic>
                    <p:nvPicPr>
                      <p:cNvPr id="114698" name="Object 10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49713E65-F8EB-4B59-A31E-56A5207BE21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636" y="1462000"/>
                        <a:ext cx="2217737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916A9E56-D5C4-44ED-8085-263282BB2F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63763" y="1708739"/>
            <a:ext cx="3965575" cy="4743859"/>
          </a:xfrm>
          <a:solidFill>
            <a:schemeClr val="bg1"/>
          </a:solidFill>
          <a:ln w="12700" cap="flat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folHlink"/>
            </a:outerShdw>
          </a:effectLst>
        </p:spPr>
        <p:txBody>
          <a:bodyPr/>
          <a:lstStyle/>
          <a:p>
            <a:pPr eaLnBrk="1" hangingPunct="1">
              <a:buFont typeface="Monotype Sorts" pitchFamily="2" charset="2"/>
              <a:buNone/>
              <a:defRPr/>
            </a:pPr>
            <a:r>
              <a:rPr lang="en-US" alt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Entonces</a:t>
            </a:r>
            <a:endParaRPr lang="en-US" altLang="en-US" sz="3200" dirty="0">
              <a:solidFill>
                <a:srgbClr val="0000FF"/>
              </a:solidFill>
            </a:endParaRPr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2400" dirty="0"/>
              <a:t>Por Cristo del </a:t>
            </a:r>
            <a:r>
              <a:rPr lang="en-US" altLang="en-US" sz="2400" dirty="0" err="1"/>
              <a:t>cielo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Bautismo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Espíritu</a:t>
            </a:r>
            <a:r>
              <a:rPr lang="en-US" altLang="en-US" sz="2400" dirty="0"/>
              <a:t> Santo</a:t>
            </a:r>
          </a:p>
          <a:p>
            <a:pPr marL="914400" lvl="1">
              <a:lnSpc>
                <a:spcPct val="70000"/>
              </a:lnSpc>
              <a:defRPr/>
            </a:pPr>
            <a:r>
              <a:rPr lang="en-US" altLang="en-US" sz="2000" dirty="0" err="1"/>
              <a:t>en</a:t>
            </a:r>
            <a:r>
              <a:rPr lang="en-US" altLang="en-US" sz="2000" dirty="0"/>
              <a:t> apostles (Hch. 2)</a:t>
            </a:r>
          </a:p>
          <a:p>
            <a:pPr marL="914400" lvl="1">
              <a:lnSpc>
                <a:spcPct val="70000"/>
              </a:lnSpc>
              <a:defRPr/>
            </a:pPr>
            <a:r>
              <a:rPr lang="es-ES" altLang="en-US" sz="2000" dirty="0"/>
              <a:t>En Cornelius y la casa  </a:t>
            </a:r>
            <a:r>
              <a:rPr lang="en-US" altLang="en-US" sz="2000" dirty="0"/>
              <a:t>(Hch. 10)</a:t>
            </a:r>
          </a:p>
          <a:p>
            <a:pPr marL="914400" lvl="1">
              <a:lnSpc>
                <a:spcPct val="70000"/>
              </a:lnSpc>
              <a:defRPr/>
            </a:pPr>
            <a:r>
              <a:rPr lang="en-US" altLang="en-US" sz="2000" dirty="0" err="1"/>
              <a:t>en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Saulo</a:t>
            </a:r>
            <a:r>
              <a:rPr lang="en-US" altLang="en-US" sz="2000" dirty="0"/>
              <a:t>?</a:t>
            </a:r>
            <a:br>
              <a:rPr lang="en-US" altLang="en-US" sz="2000" dirty="0"/>
            </a:br>
            <a:r>
              <a:rPr lang="en-US" altLang="en-US" sz="2000" dirty="0"/>
              <a:t>(2 Co. 11:5; 12:12)</a:t>
            </a:r>
          </a:p>
          <a:p>
            <a:pPr eaLnBrk="1" hangingPunct="1">
              <a:lnSpc>
                <a:spcPct val="70000"/>
              </a:lnSpc>
              <a:defRPr/>
            </a:pPr>
            <a:r>
              <a:rPr lang="en-US" altLang="en-US" sz="2400" dirty="0"/>
              <a:t>la </a:t>
            </a:r>
            <a:r>
              <a:rPr lang="en-US" altLang="en-US" sz="2400" dirty="0" err="1"/>
              <a:t>Imposición</a:t>
            </a:r>
            <a:r>
              <a:rPr lang="en-US" altLang="en-US" sz="2400" dirty="0"/>
              <a:t> de manos de la apostles</a:t>
            </a:r>
          </a:p>
          <a:p>
            <a:pPr marL="914400" lvl="1">
              <a:lnSpc>
                <a:spcPct val="70000"/>
              </a:lnSpc>
              <a:defRPr/>
            </a:pPr>
            <a:r>
              <a:rPr lang="en-US" altLang="en-US" sz="2000" dirty="0"/>
              <a:t>Hch. 6:6-8</a:t>
            </a:r>
          </a:p>
          <a:p>
            <a:pPr marL="914400" lvl="1">
              <a:lnSpc>
                <a:spcPct val="70000"/>
              </a:lnSpc>
              <a:defRPr/>
            </a:pPr>
            <a:r>
              <a:rPr lang="en-US" altLang="en-US" sz="2000" dirty="0"/>
              <a:t>Hch. 8:17-18</a:t>
            </a:r>
          </a:p>
          <a:p>
            <a:pPr marL="914400" lvl="1">
              <a:lnSpc>
                <a:spcPct val="70000"/>
              </a:lnSpc>
              <a:defRPr/>
            </a:pPr>
            <a:r>
              <a:rPr lang="en-US" altLang="en-US" sz="2000" dirty="0"/>
              <a:t>Hch. 19:6</a:t>
            </a:r>
          </a:p>
          <a:p>
            <a:pPr marL="914400" lvl="1">
              <a:lnSpc>
                <a:spcPct val="70000"/>
              </a:lnSpc>
              <a:defRPr/>
            </a:pPr>
            <a:r>
              <a:rPr lang="en-US" altLang="en-US" sz="2000" dirty="0" err="1"/>
              <a:t>Romanos</a:t>
            </a:r>
            <a:r>
              <a:rPr lang="en-US" altLang="en-US" sz="2000" dirty="0"/>
              <a:t> 1:11</a:t>
            </a:r>
          </a:p>
          <a:p>
            <a:pPr marL="914400" lvl="1">
              <a:lnSpc>
                <a:spcPct val="70000"/>
              </a:lnSpc>
              <a:defRPr/>
            </a:pPr>
            <a:r>
              <a:rPr lang="en-US" altLang="en-US" sz="2000" dirty="0"/>
              <a:t>2 </a:t>
            </a:r>
            <a:r>
              <a:rPr lang="en-US" altLang="en-US" sz="2000" dirty="0" err="1"/>
              <a:t>Timoteo</a:t>
            </a:r>
            <a:r>
              <a:rPr lang="en-US" altLang="en-US" sz="2000" dirty="0"/>
              <a:t> 1:6</a:t>
            </a:r>
          </a:p>
        </p:txBody>
      </p:sp>
      <p:graphicFrame>
        <p:nvGraphicFramePr>
          <p:cNvPr id="116739" name="Object 3">
            <a:hlinkClick r:id="" action="ppaction://ole?verb=0"/>
            <a:extLst>
              <a:ext uri="{FF2B5EF4-FFF2-40B4-BE49-F238E27FC236}">
                <a16:creationId xmlns:a16="http://schemas.microsoft.com/office/drawing/2014/main" id="{53354526-D183-4901-96BD-BEC4BDE310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357383"/>
              </p:ext>
            </p:extLst>
          </p:nvPr>
        </p:nvGraphicFramePr>
        <p:xfrm>
          <a:off x="489389" y="3349150"/>
          <a:ext cx="15208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3" imgW="5761038" imgH="3224213" progId="MS_ClipArt_Gallery">
                  <p:embed/>
                </p:oleObj>
              </mc:Choice>
              <mc:Fallback>
                <p:oleObj name="Microsoft ClipArt Gallery" r:id="rId3" imgW="5761038" imgH="3224213" progId="MS_ClipArt_Gallery">
                  <p:embed/>
                  <p:pic>
                    <p:nvPicPr>
                      <p:cNvPr id="116739" name="Object 3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53354526-D183-4901-96BD-BEC4BDE3102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389" y="3349150"/>
                        <a:ext cx="15208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13500000" algn="ctr" rotWithShape="0">
                          <a:schemeClr val="folHlink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08" name="Rectangle 4">
            <a:extLst>
              <a:ext uri="{FF2B5EF4-FFF2-40B4-BE49-F238E27FC236}">
                <a16:creationId xmlns:a16="http://schemas.microsoft.com/office/drawing/2014/main" id="{CCBAF14D-3104-495C-A084-C1B3DCBC3B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171" y="377827"/>
            <a:ext cx="11224469" cy="10874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¡LAS ÚNICAS DOS MANERAS QUE LOS DONES MILAGROSOS FUERON DADOS HAN CESADO!</a:t>
            </a:r>
            <a:endParaRPr lang="en-US" alt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9FA0342C-F13C-40F4-9C50-62B98D7DCFD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726260" y="1607728"/>
            <a:ext cx="3371951" cy="4743860"/>
          </a:xfrm>
        </p:spPr>
        <p:txBody>
          <a:bodyPr/>
          <a:lstStyle/>
          <a:p>
            <a:pPr>
              <a:lnSpc>
                <a:spcPct val="60000"/>
              </a:lnSpc>
              <a:buNone/>
              <a:defRPr/>
            </a:pPr>
            <a:r>
              <a:rPr lang="en-US" altLang="en-US" sz="3200" dirty="0">
                <a:solidFill>
                  <a:srgbClr val="114FF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Hoy</a:t>
            </a:r>
            <a:endParaRPr lang="en-US" altLang="en-US" sz="3200" dirty="0"/>
          </a:p>
          <a:p>
            <a:pPr>
              <a:lnSpc>
                <a:spcPct val="60000"/>
              </a:lnSpc>
              <a:defRPr/>
            </a:pPr>
            <a:r>
              <a:rPr lang="en-US" altLang="en-US" dirty="0" err="1"/>
              <a:t>Bautismo</a:t>
            </a:r>
            <a:r>
              <a:rPr lang="en-US" altLang="en-US" dirty="0"/>
              <a:t> </a:t>
            </a:r>
            <a:r>
              <a:rPr lang="en-US" altLang="en-US" dirty="0" err="1"/>
              <a:t>Espíritu</a:t>
            </a:r>
            <a:r>
              <a:rPr lang="en-US" altLang="en-US" dirty="0"/>
              <a:t> Santo </a:t>
            </a:r>
            <a:r>
              <a:rPr lang="en-US" altLang="en-US" dirty="0" err="1"/>
              <a:t>satisfecho</a:t>
            </a:r>
            <a:endParaRPr lang="en-US" altLang="en-US" dirty="0"/>
          </a:p>
          <a:p>
            <a:pPr marL="628650" lvl="1">
              <a:lnSpc>
                <a:spcPct val="60000"/>
              </a:lnSpc>
              <a:buClr>
                <a:srgbClr val="114FFB"/>
              </a:buClr>
              <a:defRPr/>
            </a:pPr>
            <a:r>
              <a:rPr lang="en-US" altLang="en-US" sz="2000" dirty="0" err="1"/>
              <a:t>Muestra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en</a:t>
            </a:r>
            <a:r>
              <a:rPr lang="en-US" altLang="en-US" sz="2000" dirty="0"/>
              <a:t> los apostles</a:t>
            </a:r>
            <a:br>
              <a:rPr lang="en-US" altLang="en-US" sz="2000" dirty="0"/>
            </a:br>
            <a:r>
              <a:rPr lang="en-US" altLang="en-US" sz="2000" dirty="0"/>
              <a:t>(Hch. 1:1-8; 2:32-33;</a:t>
            </a:r>
            <a:br>
              <a:rPr lang="en-US" altLang="en-US" sz="2000" dirty="0"/>
            </a:br>
            <a:r>
              <a:rPr lang="en-US" altLang="en-US" sz="2000" dirty="0"/>
              <a:t>4:33; 2 Co. 12:12)</a:t>
            </a:r>
          </a:p>
          <a:p>
            <a:pPr marL="628650" lvl="1">
              <a:lnSpc>
                <a:spcPct val="60000"/>
              </a:lnSpc>
              <a:buClr>
                <a:srgbClr val="114FFB"/>
              </a:buClr>
              <a:defRPr/>
            </a:pPr>
            <a:r>
              <a:rPr lang="en-US" altLang="en-US" sz="2000" dirty="0" err="1"/>
              <a:t>Muestra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en</a:t>
            </a:r>
            <a:r>
              <a:rPr lang="en-US" altLang="en-US" sz="2000" dirty="0"/>
              <a:t> Gentiles </a:t>
            </a:r>
          </a:p>
          <a:p>
            <a:pPr marL="628650" lvl="1">
              <a:lnSpc>
                <a:spcPct val="60000"/>
              </a:lnSpc>
              <a:buClr>
                <a:srgbClr val="114FFB"/>
              </a:buClr>
              <a:defRPr/>
            </a:pPr>
            <a:r>
              <a:rPr lang="en-US" altLang="en-US" sz="1800" dirty="0"/>
              <a:t>(Hch 15:8)</a:t>
            </a:r>
          </a:p>
          <a:p>
            <a:pPr>
              <a:lnSpc>
                <a:spcPct val="60000"/>
              </a:lnSpc>
              <a:spcBef>
                <a:spcPct val="0"/>
              </a:spcBef>
              <a:buClr>
                <a:srgbClr val="114FFB"/>
              </a:buClr>
              <a:defRPr/>
            </a:pPr>
            <a:endParaRPr lang="en-US" altLang="en-US" dirty="0"/>
          </a:p>
          <a:p>
            <a:pPr>
              <a:lnSpc>
                <a:spcPct val="60000"/>
              </a:lnSpc>
              <a:spcBef>
                <a:spcPct val="0"/>
              </a:spcBef>
              <a:buClr>
                <a:srgbClr val="114FFB"/>
              </a:buClr>
              <a:defRPr/>
            </a:pPr>
            <a:r>
              <a:rPr lang="en-US" altLang="en-US" dirty="0"/>
              <a:t>¡No hay apostles!</a:t>
            </a:r>
          </a:p>
          <a:p>
            <a:pPr marL="628650" lvl="1">
              <a:lnSpc>
                <a:spcPct val="60000"/>
              </a:lnSpc>
              <a:defRPr/>
            </a:pPr>
            <a:r>
              <a:rPr lang="es-ES" altLang="en-US" sz="2000" dirty="0"/>
              <a:t>Ninguno califica </a:t>
            </a:r>
          </a:p>
          <a:p>
            <a:pPr marL="628650" lvl="1">
              <a:lnSpc>
                <a:spcPct val="60000"/>
              </a:lnSpc>
              <a:defRPr/>
            </a:pPr>
            <a:r>
              <a:rPr lang="en-US" altLang="en-US" sz="2000" dirty="0"/>
              <a:t>(Hch. 1:21-22; 1 Co. 9:1; 15:8-9)</a:t>
            </a:r>
          </a:p>
          <a:p>
            <a:pPr marL="628650" lvl="1">
              <a:lnSpc>
                <a:spcPct val="60000"/>
              </a:lnSpc>
              <a:defRPr/>
            </a:pPr>
            <a:r>
              <a:rPr lang="es-ES" altLang="en-US" sz="2000" dirty="0"/>
              <a:t>Ningunos pueden realizar sus señales </a:t>
            </a:r>
          </a:p>
          <a:p>
            <a:pPr marL="628650" lvl="1">
              <a:lnSpc>
                <a:spcPct val="60000"/>
              </a:lnSpc>
              <a:defRPr/>
            </a:pPr>
            <a:r>
              <a:rPr lang="en-US" altLang="en-US" sz="2000" dirty="0"/>
              <a:t>(2 Co. 12:12)</a:t>
            </a:r>
          </a:p>
          <a:p>
            <a:pPr marL="628650" lvl="1">
              <a:lnSpc>
                <a:spcPct val="60000"/>
              </a:lnSpc>
              <a:defRPr/>
            </a:pPr>
            <a:r>
              <a:rPr lang="es-ES" altLang="en-US" sz="2000" dirty="0"/>
              <a:t>Todos los </a:t>
            </a:r>
            <a:r>
              <a:rPr lang="es-ES" altLang="en-US" sz="2000" dirty="0" err="1"/>
              <a:t>apostles</a:t>
            </a:r>
            <a:r>
              <a:rPr lang="es-ES" altLang="en-US" sz="2000" dirty="0"/>
              <a:t> han muerto </a:t>
            </a:r>
          </a:p>
          <a:p>
            <a:pPr marL="628650" lvl="1">
              <a:lnSpc>
                <a:spcPct val="60000"/>
              </a:lnSpc>
              <a:defRPr/>
            </a:pPr>
            <a:r>
              <a:rPr lang="en-US" altLang="en-US" sz="2000" dirty="0"/>
              <a:t>(Mt. 19:28; Ap. 21:14)</a:t>
            </a:r>
          </a:p>
        </p:txBody>
      </p:sp>
      <p:grpSp>
        <p:nvGrpSpPr>
          <p:cNvPr id="116742" name="Group 6">
            <a:extLst>
              <a:ext uri="{FF2B5EF4-FFF2-40B4-BE49-F238E27FC236}">
                <a16:creationId xmlns:a16="http://schemas.microsoft.com/office/drawing/2014/main" id="{4CA33298-2115-4610-ABCE-34C0CDB70A43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2174877"/>
            <a:ext cx="2028826" cy="1620837"/>
            <a:chOff x="-339" y="1302"/>
            <a:chExt cx="1278" cy="1021"/>
          </a:xfrm>
        </p:grpSpPr>
        <p:graphicFrame>
          <p:nvGraphicFramePr>
            <p:cNvPr id="116750" name="Object 7">
              <a:hlinkClick r:id="" action="ppaction://ole?verb=0"/>
              <a:extLst>
                <a:ext uri="{FF2B5EF4-FFF2-40B4-BE49-F238E27FC236}">
                  <a16:creationId xmlns:a16="http://schemas.microsoft.com/office/drawing/2014/main" id="{5E8F1254-B2BE-4059-9C30-EBA2767B3C3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93247628"/>
                </p:ext>
              </p:extLst>
            </p:nvPr>
          </p:nvGraphicFramePr>
          <p:xfrm>
            <a:off x="-339" y="1302"/>
            <a:ext cx="663" cy="10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orelDRAW!" r:id="rId5" imgW="73648" imgH="1632934" progId="CDraw4">
                    <p:embed/>
                  </p:oleObj>
                </mc:Choice>
                <mc:Fallback>
                  <p:oleObj name="CorelDRAW!" r:id="rId5" imgW="73648" imgH="1632934" progId="CDraw4">
                    <p:embed/>
                    <p:pic>
                      <p:nvPicPr>
                        <p:cNvPr id="116750" name="Object 7">
                          <a:hlinkClick r:id="" action="ppaction://ole?verb=0"/>
                          <a:extLst>
                            <a:ext uri="{FF2B5EF4-FFF2-40B4-BE49-F238E27FC236}">
                              <a16:creationId xmlns:a16="http://schemas.microsoft.com/office/drawing/2014/main" id="{5E8F1254-B2BE-4059-9C30-EBA2767B3C3D}"/>
                            </a:ext>
                          </a:extLst>
                        </p:cNvPr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39" y="1302"/>
                          <a:ext cx="663" cy="10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6751" name="Rectangle 8">
              <a:extLst>
                <a:ext uri="{FF2B5EF4-FFF2-40B4-BE49-F238E27FC236}">
                  <a16:creationId xmlns:a16="http://schemas.microsoft.com/office/drawing/2014/main" id="{397147E0-B0F8-48B9-A7F6-868D66588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" y="1934"/>
              <a:ext cx="406" cy="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80000"/>
                </a:lnSpc>
                <a:spcBef>
                  <a:spcPct val="20000"/>
                </a:spcBef>
                <a:buClr>
                  <a:srgbClr val="00279F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buClr>
                  <a:srgbClr val="00279F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buClr>
                  <a:srgbClr val="00279F"/>
                </a:buClr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buClr>
                  <a:srgbClr val="00279F"/>
                </a:buClr>
                <a:buSzPct val="10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buClr>
                  <a:srgbClr val="00279F"/>
                </a:buClr>
                <a:buSzPct val="10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279F"/>
                </a:buClr>
                <a:buSzPct val="10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279F"/>
                </a:buClr>
                <a:buSzPct val="10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279F"/>
                </a:buClr>
                <a:buSzPct val="10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279F"/>
                </a:buClr>
                <a:buSzPct val="10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s-US" altLang="es-US" sz="1800"/>
            </a:p>
          </p:txBody>
        </p:sp>
        <p:sp>
          <p:nvSpPr>
            <p:cNvPr id="123913" name="Rectangle 9">
              <a:extLst>
                <a:ext uri="{FF2B5EF4-FFF2-40B4-BE49-F238E27FC236}">
                  <a16:creationId xmlns:a16="http://schemas.microsoft.com/office/drawing/2014/main" id="{8736B87D-782E-4185-8565-660F700D87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26" y="1846"/>
              <a:ext cx="580" cy="211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63500" tIns="33338" rIns="63500" bIns="33338">
              <a:spAutoFit/>
            </a:bodyPr>
            <a:lstStyle>
              <a:lvl1pPr defTabSz="447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19088" defTabSz="447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641350" defTabSz="447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960438" defTabSz="447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279525" defTabSz="447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736725" defTabSz="4476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193925" defTabSz="4476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651125" defTabSz="4476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108325" defTabSz="4476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defRPr/>
              </a:pPr>
              <a:r>
                <a:rPr lang="en-US" altLang="en-US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Jesús</a:t>
              </a:r>
            </a:p>
          </p:txBody>
        </p:sp>
      </p:grpSp>
      <p:sp>
        <p:nvSpPr>
          <p:cNvPr id="116743" name="AutoShape 10">
            <a:extLst>
              <a:ext uri="{FF2B5EF4-FFF2-40B4-BE49-F238E27FC236}">
                <a16:creationId xmlns:a16="http://schemas.microsoft.com/office/drawing/2014/main" id="{D54AB6E5-4D86-469E-A7FD-904888B48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331" y="4498597"/>
            <a:ext cx="2258270" cy="512763"/>
          </a:xfrm>
          <a:prstGeom prst="rightArrow">
            <a:avLst>
              <a:gd name="adj1" fmla="val 50000"/>
              <a:gd name="adj2" fmla="val 506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1842" dir="135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S" altLang="es-US" sz="1800"/>
          </a:p>
        </p:txBody>
      </p:sp>
      <p:sp>
        <p:nvSpPr>
          <p:cNvPr id="116744" name="AutoShape 11">
            <a:extLst>
              <a:ext uri="{FF2B5EF4-FFF2-40B4-BE49-F238E27FC236}">
                <a16:creationId xmlns:a16="http://schemas.microsoft.com/office/drawing/2014/main" id="{E480C0EF-1F93-49FB-8F99-FA2DE1582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331" y="2112788"/>
            <a:ext cx="1979925" cy="512762"/>
          </a:xfrm>
          <a:prstGeom prst="rightArrow">
            <a:avLst>
              <a:gd name="adj1" fmla="val 50000"/>
              <a:gd name="adj2" fmla="val 5521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1842" dir="13500000" algn="ctr" rotWithShape="0">
              <a:schemeClr val="bg2"/>
            </a:outerShdw>
          </a:effectLst>
        </p:spPr>
        <p:txBody>
          <a:bodyPr wrap="none" anchor="ctr"/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s-US" altLang="es-US" sz="1800"/>
          </a:p>
        </p:txBody>
      </p:sp>
      <p:grpSp>
        <p:nvGrpSpPr>
          <p:cNvPr id="116746" name="Group 13">
            <a:extLst>
              <a:ext uri="{FF2B5EF4-FFF2-40B4-BE49-F238E27FC236}">
                <a16:creationId xmlns:a16="http://schemas.microsoft.com/office/drawing/2014/main" id="{84C7411D-9DC5-499F-8D51-2405423B5932}"/>
              </a:ext>
            </a:extLst>
          </p:cNvPr>
          <p:cNvGrpSpPr>
            <a:grpSpLocks/>
          </p:cNvGrpSpPr>
          <p:nvPr/>
        </p:nvGrpSpPr>
        <p:grpSpPr bwMode="auto">
          <a:xfrm>
            <a:off x="806451" y="6091239"/>
            <a:ext cx="2122486" cy="338137"/>
            <a:chOff x="-452" y="3837"/>
            <a:chExt cx="1337" cy="213"/>
          </a:xfrm>
        </p:grpSpPr>
        <p:sp>
          <p:nvSpPr>
            <p:cNvPr id="116748" name="Rectangle 14">
              <a:extLst>
                <a:ext uri="{FF2B5EF4-FFF2-40B4-BE49-F238E27FC236}">
                  <a16:creationId xmlns:a16="http://schemas.microsoft.com/office/drawing/2014/main" id="{20A86734-1D01-4F2D-A2D0-59CEC1605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" y="3888"/>
              <a:ext cx="406" cy="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80000"/>
                </a:lnSpc>
                <a:spcBef>
                  <a:spcPct val="20000"/>
                </a:spcBef>
                <a:buClr>
                  <a:srgbClr val="00279F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lnSpc>
                  <a:spcPct val="80000"/>
                </a:lnSpc>
                <a:spcBef>
                  <a:spcPct val="20000"/>
                </a:spcBef>
                <a:buClr>
                  <a:srgbClr val="00279F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lnSpc>
                  <a:spcPct val="80000"/>
                </a:lnSpc>
                <a:spcBef>
                  <a:spcPct val="20000"/>
                </a:spcBef>
                <a:buClr>
                  <a:srgbClr val="00279F"/>
                </a:buClr>
                <a:buSzPct val="100000"/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lnSpc>
                  <a:spcPct val="80000"/>
                </a:lnSpc>
                <a:spcBef>
                  <a:spcPct val="20000"/>
                </a:spcBef>
                <a:buClr>
                  <a:srgbClr val="00279F"/>
                </a:buClr>
                <a:buSzPct val="10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lnSpc>
                  <a:spcPct val="80000"/>
                </a:lnSpc>
                <a:spcBef>
                  <a:spcPct val="20000"/>
                </a:spcBef>
                <a:buClr>
                  <a:srgbClr val="00279F"/>
                </a:buClr>
                <a:buSzPct val="10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279F"/>
                </a:buClr>
                <a:buSzPct val="10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279F"/>
                </a:buClr>
                <a:buSzPct val="10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279F"/>
                </a:buClr>
                <a:buSzPct val="10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00279F"/>
                </a:buClr>
                <a:buSzPct val="10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s-US" altLang="es-US" sz="1800"/>
            </a:p>
          </p:txBody>
        </p:sp>
        <p:sp>
          <p:nvSpPr>
            <p:cNvPr id="123919" name="Rectangle 15">
              <a:extLst>
                <a:ext uri="{FF2B5EF4-FFF2-40B4-BE49-F238E27FC236}">
                  <a16:creationId xmlns:a16="http://schemas.microsoft.com/office/drawing/2014/main" id="{F2E2724C-2676-4849-85A9-81231E7F0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452" y="3837"/>
              <a:ext cx="942" cy="21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63500" tIns="33338" rIns="63500" bIns="33338">
              <a:spAutoFit/>
            </a:bodyPr>
            <a:lstStyle>
              <a:lvl1pPr defTabSz="447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19088" defTabSz="447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641350" defTabSz="447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960438" defTabSz="447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279525" defTabSz="4476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736725" defTabSz="4476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193925" defTabSz="4476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2651125" defTabSz="4476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108325" defTabSz="4476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defRPr/>
              </a:pPr>
              <a:r>
                <a:rPr lang="es-MX" altLang="en-US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Apóstoles</a:t>
              </a:r>
            </a:p>
          </p:txBody>
        </p:sp>
      </p:grpSp>
      <p:graphicFrame>
        <p:nvGraphicFramePr>
          <p:cNvPr id="116747" name="Object 16">
            <a:hlinkClick r:id="" action="ppaction://ole?verb=0"/>
            <a:extLst>
              <a:ext uri="{FF2B5EF4-FFF2-40B4-BE49-F238E27FC236}">
                <a16:creationId xmlns:a16="http://schemas.microsoft.com/office/drawing/2014/main" id="{F5862718-1FA9-4F61-B07A-60FC94079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814416"/>
              </p:ext>
            </p:extLst>
          </p:nvPr>
        </p:nvGraphicFramePr>
        <p:xfrm>
          <a:off x="279444" y="4333872"/>
          <a:ext cx="1211263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7" imgW="76073" imgH="1631664" progId="CDraw4">
                  <p:embed/>
                </p:oleObj>
              </mc:Choice>
              <mc:Fallback>
                <p:oleObj name="CorelDRAW!" r:id="rId7" imgW="76073" imgH="1631664" progId="CDraw4">
                  <p:embed/>
                  <p:pic>
                    <p:nvPicPr>
                      <p:cNvPr id="116747" name="Object 1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F5862718-1FA9-4F61-B07A-60FC94079AF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44" y="4333872"/>
                        <a:ext cx="1211263" cy="192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3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3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3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3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3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3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39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39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39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3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3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3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3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3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3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39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23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23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39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239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39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39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39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39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39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39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39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39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239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239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39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239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239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39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/>
      <p:bldP spid="123909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1209</Words>
  <Application>Microsoft Office PowerPoint</Application>
  <PresentationFormat>Panorámica</PresentationFormat>
  <Paragraphs>83</Paragraphs>
  <Slides>10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10</vt:i4>
      </vt:variant>
    </vt:vector>
  </HeadingPairs>
  <TitlesOfParts>
    <vt:vector size="22" baseType="lpstr">
      <vt:lpstr>Arial</vt:lpstr>
      <vt:lpstr>Arial Black</vt:lpstr>
      <vt:lpstr>Arial Narrow</vt:lpstr>
      <vt:lpstr>Calibri</vt:lpstr>
      <vt:lpstr>Calibri Light</vt:lpstr>
      <vt:lpstr>Monotype Sorts</vt:lpstr>
      <vt:lpstr>Times New Roman</vt:lpstr>
      <vt:lpstr>Verdana</vt:lpstr>
      <vt:lpstr>Tema de Office</vt:lpstr>
      <vt:lpstr>CorelDRAW!</vt:lpstr>
      <vt:lpstr>CorelDRAW</vt:lpstr>
      <vt:lpstr>Microsoft ClipArt Gallery</vt:lpstr>
      <vt:lpstr>Presentación de PowerPoint</vt:lpstr>
      <vt:lpstr>Pasemos a la pregunta que nos trajo al tema</vt:lpstr>
      <vt:lpstr>DIRECCIÓN Y CONFIRMACIÓN HERRAMIENTA DEL E. S.  PARA LA NIÑEZ DE LA IGLESIA</vt:lpstr>
      <vt:lpstr>CONFIRMACIÓN  HERRAMIENTA DEL E. S.  PARA LA NIÑEZ DE LA IGLESIA</vt:lpstr>
      <vt:lpstr>EDIFICACIÓN HERRAMIENTA DEL E. S.  PARA LA NIÑEZ DE LA IGLESIA</vt:lpstr>
      <vt:lpstr>EL CONOCIMIENTO ESPIRITUAL NO VIENE HOY DE MILAGROS, SINO VIENE LEYENDO LA PALABRA</vt:lpstr>
      <vt:lpstr>LOS MILAGROS QUE HIZO MOISES NO FUERON HECHOS MÁS, SINO  QUE SE LEYERON</vt:lpstr>
      <vt:lpstr>LOS MILAGROS NO SE REALIZAN HOY, LOS MILAGROS ESTAN ESCRITOS PARA LEER</vt:lpstr>
      <vt:lpstr>¡LAS ÚNICAS DOS MANERAS QUE LOS DONES MILAGROSOS FUERON DADOS HAN CESADO!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PONG</dc:creator>
  <cp:lastModifiedBy>ANDRES PONG</cp:lastModifiedBy>
  <cp:revision>11</cp:revision>
  <dcterms:created xsi:type="dcterms:W3CDTF">2021-06-01T02:29:58Z</dcterms:created>
  <dcterms:modified xsi:type="dcterms:W3CDTF">2021-06-02T00:00:06Z</dcterms:modified>
</cp:coreProperties>
</file>