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332" r:id="rId5"/>
    <p:sldId id="331" r:id="rId6"/>
    <p:sldId id="334" r:id="rId7"/>
    <p:sldId id="335" r:id="rId8"/>
    <p:sldId id="336" r:id="rId9"/>
    <p:sldId id="259" r:id="rId10"/>
    <p:sldId id="338" r:id="rId11"/>
    <p:sldId id="260" r:id="rId12"/>
    <p:sldId id="262" r:id="rId13"/>
    <p:sldId id="339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8" autoAdjust="0"/>
    <p:restoredTop sz="94660"/>
  </p:normalViewPr>
  <p:slideViewPr>
    <p:cSldViewPr snapToGrid="0">
      <p:cViewPr varScale="1">
        <p:scale>
          <a:sx n="49" d="100"/>
          <a:sy n="49" d="100"/>
        </p:scale>
        <p:origin x="66" y="1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22D5A-41D1-4C49-B327-7DDAF5395F33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9C18A-0402-4006-BF04-8B920F4671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9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0BFB6C6A-4E47-4D4A-A0E1-67C249A970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2C0584-64D1-4198-85E6-CB5DD62A80A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B3508FA1-9CA4-47D3-BE96-5F96BAD5639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E1EFA46E-7604-4B3F-87DF-CE44C657F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72AE4321-D009-4F06-AE02-0821629BCD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063F54-C44F-463E-B083-0B5F730025C2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BFEBB34-335E-4D07-AC86-EEF25C7ABFD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E0EA54C3-C01C-4EE1-9A2F-FC1AC4174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647A52F5-64FD-44BA-BECF-900671D773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6FC932-3132-4C8E-A4A2-1DBF3B5FE34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8ADA509-F5DD-4D77-856A-A8EA3C3958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97EBBD6E-86F8-4B82-8BDD-14AF535EB4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D2928179-4489-4E00-B07A-367B8CCCFF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492B86D-5173-4D6E-A708-E7591731B1D5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854BD7A-12FC-44DA-87DF-97693AAF1AB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6AE6C47-B2F6-4A85-B534-1A62CACCA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622C9CD-A610-47C9-A2D2-37DE834C2A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871BE32-DAFF-4146-ABC5-A0CAD429346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59CF1E5-ADFD-42CB-AD2B-9ED9DF254A2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23AD606E-1AD9-438F-A4D9-7BAF61B560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D66C13A5-DC04-4CF8-BC3D-754AD1B834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581648-8271-4FB7-834E-985A7F06AC23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489E43B2-657A-43CF-B4CF-7E264D3D11C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C522A2B-A232-4ED1-874E-95F4128E1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2CD8EB-0D61-4462-B04F-B724D5F95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83B14B-98A6-4027-AEFC-D45050E7E9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A31A93-2F20-49FF-ADE5-EA12F06EA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7C67-5B2F-4EBE-A406-8DD9C25F62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C45A44-02EE-47E0-80D5-3C96F071B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505483-0A85-4984-AB41-AC54B46B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E2F8-92AD-4103-BA2D-2DEC786F76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9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E0E206-535C-4E0D-8D83-1BEE22CD6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6842C69-6A0F-45D6-8517-FBBD46D8D3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17B5EC-7BCC-44D6-AB92-5807D95F1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7C67-5B2F-4EBE-A406-8DD9C25F62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8B24C-D73D-4F14-8D2C-18A2B351C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131E73B-EB8C-40D9-A0C0-9EC4BA1E4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E2F8-92AD-4103-BA2D-2DEC786F76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8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3BE51E-DF14-4AD4-A2B7-D0E4F26E85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1484503-2623-44CC-9F87-3DD21CDA39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61C192-87C9-4B68-8E2C-FFB5120C8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7C67-5B2F-4EBE-A406-8DD9C25F62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112F28-A213-43FD-A188-0BB86A139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1AAC769-2145-4F2F-B209-078397E46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E2F8-92AD-4103-BA2D-2DEC786F76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86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721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152" y="496106"/>
            <a:ext cx="10240433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269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2995380"/>
            <a:ext cx="10515600" cy="156709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671274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152" y="496106"/>
            <a:ext cx="10240433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914400" y="1774826"/>
            <a:ext cx="5080000" cy="454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774826"/>
            <a:ext cx="5080000" cy="454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84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7" y="441336"/>
            <a:ext cx="10515600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883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152" y="496106"/>
            <a:ext cx="10240433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03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4000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785770"/>
            <a:ext cx="3932767" cy="127163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66257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47D57-0409-4001-AC46-7CAD990C6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E4815C-C76B-46F0-942D-D47F1BE44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B4AC75-F72D-4F53-88B0-3F764B94F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7C67-5B2F-4EBE-A406-8DD9C25F62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5F0FEE-8292-4B45-A9D2-15F025D59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724A75E-ACEE-4C13-8FBE-293ABE0E5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E2F8-92AD-4103-BA2D-2DEC786F76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963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318" y="785770"/>
            <a:ext cx="3932767" cy="127163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99535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152" y="496106"/>
            <a:ext cx="10240433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23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78298" y="769938"/>
            <a:ext cx="1807804" cy="55546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769938"/>
            <a:ext cx="7569200" cy="555466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32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152" y="496106"/>
            <a:ext cx="10240433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914400" y="1774826"/>
            <a:ext cx="5080000" cy="454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imágenes en línea 3"/>
          <p:cNvSpPr>
            <a:spLocks noGrp="1"/>
          </p:cNvSpPr>
          <p:nvPr>
            <p:ph type="clipArt" sz="half" idx="2"/>
          </p:nvPr>
        </p:nvSpPr>
        <p:spPr>
          <a:xfrm>
            <a:off x="6197600" y="1774826"/>
            <a:ext cx="5080000" cy="4549775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344012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6152" y="496106"/>
            <a:ext cx="10240433" cy="117314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sz="half" idx="1"/>
          </p:nvPr>
        </p:nvSpPr>
        <p:spPr>
          <a:xfrm>
            <a:off x="914400" y="1774826"/>
            <a:ext cx="5080000" cy="454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774826"/>
            <a:ext cx="5080000" cy="4549775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4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B9B979-2A3A-41D8-A130-644DF2085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F1F95E4-0F71-4F16-9B55-32135D8B6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DBDCAF-8A74-4F2D-800F-AC06BF24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7C67-5B2F-4EBE-A406-8DD9C25F62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D51B106-4F2B-4627-A9FA-BACC046C6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18354D-5BB6-4C3D-AF35-713D9F6F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E2F8-92AD-4103-BA2D-2DEC786F76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3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B50DE6-62D9-4492-B984-C22AD6126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01AD4A-CF7A-4ACB-864B-2C6F64905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9E718AA-B8A5-4899-BD58-345FB5F7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EE8066-8A3A-4D0A-9C6F-EDC751015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7C67-5B2F-4EBE-A406-8DD9C25F62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06E73EE-60AF-4B78-BFCB-90D14A401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779A5B-DADF-44C7-8D70-57C4246A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E2F8-92AD-4103-BA2D-2DEC786F76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4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E80E2A-9238-4126-87CD-4AD968F95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7BF606-6830-49D3-9CE3-990CB47AD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A99E214-CB28-4EA3-BDCA-DCD8ED231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01889AE-2A3C-4928-8A7A-D48B0D096F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25BAA32-17CC-4C0C-8A5B-344AA7047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D1DEB5-C1F3-4E63-ABF8-B51CCFA3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7C67-5B2F-4EBE-A406-8DD9C25F62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473A2FD-87F9-4F4E-B9EE-55C8FBC17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521BD64-975A-4C04-AF28-FDA45DED3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E2F8-92AD-4103-BA2D-2DEC786F76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0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001550-322E-4BF7-B6C7-5B361587E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D073CD-85A9-43AA-9EF5-881A26B0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7C67-5B2F-4EBE-A406-8DD9C25F62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ACE4B7E-42B1-4CF4-9166-E74C63EA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B22836F-E261-4DFC-9534-5BEA3D5D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E2F8-92AD-4103-BA2D-2DEC786F76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2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2B3B8EF-1609-47F7-9AAC-E97668161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7C67-5B2F-4EBE-A406-8DD9C25F62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6939A78-79A8-4913-859B-9B5ED6150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24960E8-5C0F-443A-AE2A-70157979B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E2F8-92AD-4103-BA2D-2DEC786F76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BCF503-6F97-4296-B22A-C9A09E958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EB051E-6B0A-4605-BC14-E2A6D2500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700185-F691-449B-A04A-3F0E95F4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9D3E64-D1C5-4238-9ED7-6829C593E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7C67-5B2F-4EBE-A406-8DD9C25F62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836FD0-FFC7-4EAD-B1AA-E13A75226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AF3F09-878D-4997-92A2-3A61C7A61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E2F8-92AD-4103-BA2D-2DEC786F76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31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1DD49E-961D-49EC-8005-3E4A10282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7AB42C3-4FCA-46B9-933D-22ADF739E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A2BB0E-20AA-4172-B5A5-5B0B62701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2A1BD52-ED37-47CD-B116-93338C647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67C67-5B2F-4EBE-A406-8DD9C25F62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959E40E-F29D-4D6A-AA7A-D1B747E2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FD58C8-3151-4B18-AF54-3803AFEDF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CE2F8-92AD-4103-BA2D-2DEC786F76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50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2E458EE-4B2E-48C7-AF86-B23734A34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9F596EF-50C0-438B-A028-600E0CD82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23A5C5C-CB48-4E07-90AB-B96F89194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67C67-5B2F-4EBE-A406-8DD9C25F6252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B4EB0B-B1B8-4D02-9EFF-3589F8EB14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5FF76D-893A-400E-88E2-80CC4A099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CE2F8-92AD-4103-BA2D-2DEC786F767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85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1EC9D27-D2B0-48A3-AA97-180E63C0A9B1}"/>
              </a:ext>
            </a:extLst>
          </p:cNvPr>
          <p:cNvGrpSpPr>
            <a:grpSpLocks/>
          </p:cNvGrpSpPr>
          <p:nvPr/>
        </p:nvGrpSpPr>
        <p:grpSpPr bwMode="auto">
          <a:xfrm>
            <a:off x="-16933" y="0"/>
            <a:ext cx="12208933" cy="6845300"/>
            <a:chOff x="-8" y="0"/>
            <a:chExt cx="5768" cy="4312"/>
          </a:xfrm>
        </p:grpSpPr>
        <p:sp>
          <p:nvSpPr>
            <p:cNvPr id="1030" name="Rectangle 3">
              <a:extLst>
                <a:ext uri="{FF2B5EF4-FFF2-40B4-BE49-F238E27FC236}">
                  <a16:creationId xmlns:a16="http://schemas.microsoft.com/office/drawing/2014/main" id="{943B9A58-6539-44CD-95B5-E14163890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5752" cy="431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s-US" altLang="es-US" sz="1800"/>
            </a:p>
          </p:txBody>
        </p:sp>
        <p:grpSp>
          <p:nvGrpSpPr>
            <p:cNvPr id="1031" name="Group 4">
              <a:extLst>
                <a:ext uri="{FF2B5EF4-FFF2-40B4-BE49-F238E27FC236}">
                  <a16:creationId xmlns:a16="http://schemas.microsoft.com/office/drawing/2014/main" id="{97D1278F-3336-4BE0-9E2B-318921F01D2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8" y="288"/>
              <a:ext cx="5768" cy="3792"/>
              <a:chOff x="-8" y="288"/>
              <a:chExt cx="5768" cy="3792"/>
            </a:xfrm>
          </p:grpSpPr>
          <p:grpSp>
            <p:nvGrpSpPr>
              <p:cNvPr id="1032" name="Group 5">
                <a:extLst>
                  <a:ext uri="{FF2B5EF4-FFF2-40B4-BE49-F238E27FC236}">
                    <a16:creationId xmlns:a16="http://schemas.microsoft.com/office/drawing/2014/main" id="{8428760D-B775-4E74-9D0B-C8AAFA921AD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-8" y="2700"/>
                <a:ext cx="5768" cy="960"/>
                <a:chOff x="-8" y="2700"/>
                <a:chExt cx="5768" cy="960"/>
              </a:xfrm>
            </p:grpSpPr>
            <p:sp>
              <p:nvSpPr>
                <p:cNvPr id="1034" name="Line 6">
                  <a:extLst>
                    <a:ext uri="{FF2B5EF4-FFF2-40B4-BE49-F238E27FC236}">
                      <a16:creationId xmlns:a16="http://schemas.microsoft.com/office/drawing/2014/main" id="{1A201421-B7D9-4F29-86AE-5274765592A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2700"/>
                  <a:ext cx="5767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35" name="Line 7">
                  <a:extLst>
                    <a:ext uri="{FF2B5EF4-FFF2-40B4-BE49-F238E27FC236}">
                      <a16:creationId xmlns:a16="http://schemas.microsoft.com/office/drawing/2014/main" id="{EB8CB4E5-C492-4FF3-8F97-55C442424B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2796"/>
                  <a:ext cx="5766" cy="0"/>
                </a:xfrm>
                <a:prstGeom prst="line">
                  <a:avLst/>
                </a:prstGeom>
                <a:noFill/>
                <a:ln w="25400">
                  <a:solidFill>
                    <a:srgbClr val="FFFF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36" name="Line 8">
                  <a:extLst>
                    <a:ext uri="{FF2B5EF4-FFF2-40B4-BE49-F238E27FC236}">
                      <a16:creationId xmlns:a16="http://schemas.microsoft.com/office/drawing/2014/main" id="{57AB4C3A-1B21-43F4-A34B-37D4D0C1457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2892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CB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37" name="Line 9">
                  <a:extLst>
                    <a:ext uri="{FF2B5EF4-FFF2-40B4-BE49-F238E27FC236}">
                      <a16:creationId xmlns:a16="http://schemas.microsoft.com/office/drawing/2014/main" id="{83039CEB-7D45-4841-8F5C-881C32F2D3F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2988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CB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38" name="Line 10">
                  <a:extLst>
                    <a:ext uri="{FF2B5EF4-FFF2-40B4-BE49-F238E27FC236}">
                      <a16:creationId xmlns:a16="http://schemas.microsoft.com/office/drawing/2014/main" id="{F8B97970-48FB-46F0-8E70-10F65ED47D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084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39" name="Line 11">
                  <a:extLst>
                    <a:ext uri="{FF2B5EF4-FFF2-40B4-BE49-F238E27FC236}">
                      <a16:creationId xmlns:a16="http://schemas.microsoft.com/office/drawing/2014/main" id="{83976421-E4E0-4EA4-A8E5-591F54AEBE0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180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8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0" name="Line 12">
                  <a:extLst>
                    <a:ext uri="{FF2B5EF4-FFF2-40B4-BE49-F238E27FC236}">
                      <a16:creationId xmlns:a16="http://schemas.microsoft.com/office/drawing/2014/main" id="{8D74B3B7-7E6C-4010-8096-3C6B9498BA3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276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5008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1" name="Line 13">
                  <a:extLst>
                    <a:ext uri="{FF2B5EF4-FFF2-40B4-BE49-F238E27FC236}">
                      <a16:creationId xmlns:a16="http://schemas.microsoft.com/office/drawing/2014/main" id="{3FB3941A-3540-4BE0-9A07-2717F82326F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372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404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2" name="Line 14">
                  <a:extLst>
                    <a:ext uri="{FF2B5EF4-FFF2-40B4-BE49-F238E27FC236}">
                      <a16:creationId xmlns:a16="http://schemas.microsoft.com/office/drawing/2014/main" id="{354D80AB-EFE7-4537-B37B-78DF0B67C8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468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0000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3" name="Line 15">
                  <a:extLst>
                    <a:ext uri="{FF2B5EF4-FFF2-40B4-BE49-F238E27FC236}">
                      <a16:creationId xmlns:a16="http://schemas.microsoft.com/office/drawing/2014/main" id="{834D9EF0-7E9D-4BF4-9C1D-E081704E254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564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1044" name="Line 16">
                  <a:extLst>
                    <a:ext uri="{FF2B5EF4-FFF2-40B4-BE49-F238E27FC236}">
                      <a16:creationId xmlns:a16="http://schemas.microsoft.com/office/drawing/2014/main" id="{1408EE01-9B10-4514-9BF5-4154FF57C0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-8" y="3660"/>
                  <a:ext cx="5768" cy="0"/>
                </a:xfrm>
                <a:prstGeom prst="line">
                  <a:avLst/>
                </a:prstGeom>
                <a:noFill/>
                <a:ln w="25400">
                  <a:solidFill>
                    <a:srgbClr val="FF00FF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sp useBgFill="1">
            <p:nvSpPr>
              <p:cNvPr id="1033" name="Rectangle 17">
                <a:extLst>
                  <a:ext uri="{FF2B5EF4-FFF2-40B4-BE49-F238E27FC236}">
                    <a16:creationId xmlns:a16="http://schemas.microsoft.com/office/drawing/2014/main" id="{1D2548A1-604F-484F-BD0B-10F55A48C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288"/>
                <a:ext cx="5184" cy="3792"/>
              </a:xfrm>
              <a:prstGeom prst="rect">
                <a:avLst/>
              </a:prstGeom>
              <a:ln>
                <a:noFill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s-US" altLang="es-US" sz="1800"/>
              </a:p>
            </p:txBody>
          </p:sp>
        </p:grpSp>
      </p:grpSp>
      <p:sp>
        <p:nvSpPr>
          <p:cNvPr id="1027" name="Rectangle 18">
            <a:extLst>
              <a:ext uri="{FF2B5EF4-FFF2-40B4-BE49-F238E27FC236}">
                <a16:creationId xmlns:a16="http://schemas.microsoft.com/office/drawing/2014/main" id="{E02041DE-BEA0-45FA-ADA7-3909C4299C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46152" y="769939"/>
            <a:ext cx="10240433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9">
            <a:extLst>
              <a:ext uri="{FF2B5EF4-FFF2-40B4-BE49-F238E27FC236}">
                <a16:creationId xmlns:a16="http://schemas.microsoft.com/office/drawing/2014/main" id="{A9DC7F94-29F5-48BB-8EAD-7093B7FCB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74826"/>
            <a:ext cx="10363200" cy="454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36" name="Rectangle 20">
            <a:extLst>
              <a:ext uri="{FF2B5EF4-FFF2-40B4-BE49-F238E27FC236}">
                <a16:creationId xmlns:a16="http://schemas.microsoft.com/office/drawing/2014/main" id="{7DD449EF-0026-45AD-B985-25A19756C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417" y="6459538"/>
            <a:ext cx="1405467" cy="588366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20000"/>
              </a:spcBef>
              <a:defRPr/>
            </a:pPr>
            <a:fld id="{5EFEDE65-6855-4CD8-95BB-20AE0B0C3357}" type="slidenum">
              <a:rPr lang="en-US" altLang="en-US" sz="3600" b="1" smtClean="0"/>
              <a:pPr algn="r">
                <a:lnSpc>
                  <a:spcPct val="90000"/>
                </a:lnSpc>
                <a:spcBef>
                  <a:spcPct val="20000"/>
                </a:spcBef>
                <a:defRPr/>
              </a:pPr>
              <a:t>‹Nº›</a:t>
            </a:fld>
            <a:endParaRPr lang="en-US" altLang="en-US" sz="3600" b="1"/>
          </a:p>
        </p:txBody>
      </p:sp>
    </p:spTree>
    <p:extLst>
      <p:ext uri="{BB962C8B-B14F-4D97-AF65-F5344CB8AC3E}">
        <p14:creationId xmlns:p14="http://schemas.microsoft.com/office/powerpoint/2010/main" val="71717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 kern="1200">
          <a:solidFill>
            <a:srgbClr val="00279F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5pPr>
      <a:lvl6pPr marL="4572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6pPr>
      <a:lvl7pPr marL="9144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7pPr>
      <a:lvl8pPr marL="13716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8pPr>
      <a:lvl9pPr marL="1828800" algn="ctr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rgbClr val="00279F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279F"/>
        </a:buClr>
        <a:buSzPct val="75000"/>
        <a:buFont typeface="Monotype Sort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279F"/>
        </a:buClr>
        <a:buSzPct val="10000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279F"/>
        </a:buClr>
        <a:buSzPct val="10000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279F"/>
        </a:buClr>
        <a:buSzPct val="10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Clr>
          <a:srgbClr val="00279F"/>
        </a:buClr>
        <a:buSzPct val="10000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454807-9411-4641-9A4A-222299C7F40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284C06-BCE2-45B3-82A5-69E1936572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78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>
            <a:extLst>
              <a:ext uri="{FF2B5EF4-FFF2-40B4-BE49-F238E27FC236}">
                <a16:creationId xmlns:a16="http://schemas.microsoft.com/office/drawing/2014/main" id="{BAEBA38C-6C8C-43CB-BDA8-541C22276D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873126"/>
            <a:ext cx="4876800" cy="53181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Regalos </a:t>
            </a:r>
            <a:r>
              <a:rPr lang="en-US" altLang="en-US" sz="36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Espirituales</a:t>
            </a:r>
            <a:endParaRPr lang="en-US" alt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7" name="Rectangle 5">
            <a:extLst>
              <a:ext uri="{FF2B5EF4-FFF2-40B4-BE49-F238E27FC236}">
                <a16:creationId xmlns:a16="http://schemas.microsoft.com/office/drawing/2014/main" id="{E28D5F09-7EA6-4ED2-A397-08142080F61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782764"/>
            <a:ext cx="3810000" cy="4313237"/>
          </a:xfrm>
          <a:noFill/>
        </p:spPr>
        <p:txBody>
          <a:bodyPr/>
          <a:lstStyle/>
          <a:p>
            <a:pPr marL="0" indent="0" eaLnBrk="1" hangingPunct="1">
              <a:lnSpc>
                <a:spcPct val="70000"/>
              </a:lnSpc>
              <a:buNone/>
            </a:pPr>
            <a:r>
              <a:rPr lang="en-US" altLang="en-US" sz="2400" b="1">
                <a:latin typeface="Times New Roman" panose="02020603050405020304" pitchFamily="18" charset="0"/>
              </a:rPr>
              <a:t>1 </a:t>
            </a:r>
            <a:r>
              <a:rPr lang="es-MX" altLang="en-US" sz="2400" b="1">
                <a:latin typeface="Times New Roman" panose="02020603050405020304" pitchFamily="18" charset="0"/>
              </a:rPr>
              <a:t>Corintios 12:8-10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>
                <a:latin typeface="Times New Roman" panose="02020603050405020304" pitchFamily="18" charset="0"/>
              </a:rPr>
              <a:t>“(8) Porque a uno se le da palabra de Sabiduría por medio del Espíritu;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>
                <a:latin typeface="Times New Roman" panose="02020603050405020304" pitchFamily="18" charset="0"/>
              </a:rPr>
              <a:t>pero a otro, palabra de conocimiento Según el mismo Espíritu;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>
                <a:latin typeface="Times New Roman" panose="02020603050405020304" pitchFamily="18" charset="0"/>
              </a:rPr>
              <a:t>9 a otro, fe por el mismo Espíritu;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>
                <a:latin typeface="Times New Roman" panose="02020603050405020304" pitchFamily="18" charset="0"/>
              </a:rPr>
              <a:t>y a otro, dones de sanidades por un solo Espíritu;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>
                <a:latin typeface="Times New Roman" panose="02020603050405020304" pitchFamily="18" charset="0"/>
              </a:rPr>
              <a:t>10 a otro, el hacer milagros;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>
                <a:latin typeface="Times New Roman" panose="02020603050405020304" pitchFamily="18" charset="0"/>
              </a:rPr>
              <a:t>a otro, Profecía;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>
                <a:latin typeface="Times New Roman" panose="02020603050405020304" pitchFamily="18" charset="0"/>
              </a:rPr>
              <a:t>a otro, discernimiento de Espíritus;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>
                <a:latin typeface="Times New Roman" panose="02020603050405020304" pitchFamily="18" charset="0"/>
              </a:rPr>
              <a:t>a otro, géneros de lenguas; </a:t>
            </a:r>
          </a:p>
          <a:p>
            <a:pPr marL="0" indent="0" eaLnBrk="1" hangingPunct="1">
              <a:lnSpc>
                <a:spcPct val="70000"/>
              </a:lnSpc>
            </a:pPr>
            <a:r>
              <a:rPr lang="es-MX" altLang="en-US" sz="2000">
                <a:latin typeface="Times New Roman" panose="02020603050405020304" pitchFamily="18" charset="0"/>
              </a:rPr>
              <a:t>y a otro, Interpretación de lenguas..”</a:t>
            </a:r>
            <a:endParaRPr lang="es-MX" altLang="en-US" sz="2500">
              <a:latin typeface="Times New Roman" panose="02020603050405020304" pitchFamily="18" charset="0"/>
            </a:endParaRPr>
          </a:p>
        </p:txBody>
      </p:sp>
      <p:sp>
        <p:nvSpPr>
          <p:cNvPr id="13318" name="Rectangle 6">
            <a:extLst>
              <a:ext uri="{FF2B5EF4-FFF2-40B4-BE49-F238E27FC236}">
                <a16:creationId xmlns:a16="http://schemas.microsoft.com/office/drawing/2014/main" id="{A7DCE9C3-DEDE-440E-B3BB-FA8B61BFAFF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96013" y="1839914"/>
            <a:ext cx="3810000" cy="4256087"/>
          </a:xfrm>
          <a:noFill/>
        </p:spPr>
        <p:txBody>
          <a:bodyPr/>
          <a:lstStyle/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Ê"/>
            </a:pPr>
            <a:r>
              <a:rPr lang="es-ES" altLang="en-US" sz="2400">
                <a:latin typeface="Arial Narrow" panose="020B0606020202030204" pitchFamily="34" charset="0"/>
              </a:rPr>
              <a:t>palabra </a:t>
            </a:r>
            <a:r>
              <a:rPr lang="es-ES" altLang="en-US" sz="2400" b="1">
                <a:solidFill>
                  <a:srgbClr val="0000FF"/>
                </a:solidFill>
                <a:latin typeface="Arial Narrow" panose="020B0606020202030204" pitchFamily="34" charset="0"/>
              </a:rPr>
              <a:t>milagrosa</a:t>
            </a:r>
            <a:r>
              <a:rPr lang="es-ES" altLang="en-US" sz="2400">
                <a:latin typeface="Arial Narrow" panose="020B0606020202030204" pitchFamily="34" charset="0"/>
              </a:rPr>
              <a:t> de la sabiduría</a:t>
            </a:r>
            <a:endParaRPr lang="en-US" altLang="en-US" sz="2400">
              <a:latin typeface="Arial Narrow" panose="020B0606020202030204" pitchFamily="34" charset="0"/>
            </a:endParaRP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Ë"/>
            </a:pPr>
            <a:r>
              <a:rPr lang="en-US" altLang="en-US" sz="2400">
                <a:latin typeface="Arial Narrow" panose="020B0606020202030204" pitchFamily="34" charset="0"/>
              </a:rPr>
              <a:t>palabra </a:t>
            </a:r>
            <a:r>
              <a:rPr lang="en-US" altLang="en-US" sz="2400" b="1">
                <a:solidFill>
                  <a:srgbClr val="0000FF"/>
                </a:solidFill>
                <a:latin typeface="Arial Narrow" panose="020B0606020202030204" pitchFamily="34" charset="0"/>
              </a:rPr>
              <a:t>milagrosa</a:t>
            </a:r>
            <a:r>
              <a:rPr lang="en-US" altLang="en-US" sz="2400">
                <a:latin typeface="Arial Narrow" panose="020B0606020202030204" pitchFamily="34" charset="0"/>
              </a:rPr>
              <a:t> del conocimiento</a:t>
            </a: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Ë"/>
            </a:pPr>
            <a:r>
              <a:rPr lang="en-US" altLang="en-US" sz="2400">
                <a:latin typeface="Arial Narrow" panose="020B0606020202030204" pitchFamily="34" charset="0"/>
              </a:rPr>
              <a:t>fe </a:t>
            </a:r>
            <a:r>
              <a:rPr lang="en-US" altLang="en-US" sz="2400" b="1">
                <a:solidFill>
                  <a:srgbClr val="0000FF"/>
                </a:solidFill>
                <a:latin typeface="Arial Narrow" panose="020B0606020202030204" pitchFamily="34" charset="0"/>
              </a:rPr>
              <a:t>milagrosa</a:t>
            </a: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Í"/>
            </a:pPr>
            <a:r>
              <a:rPr lang="en-US" altLang="en-US" sz="2400">
                <a:latin typeface="Arial Narrow" panose="020B0606020202030204" pitchFamily="34" charset="0"/>
              </a:rPr>
              <a:t>La sanidad </a:t>
            </a:r>
            <a:r>
              <a:rPr lang="en-US" altLang="en-US" sz="2400" b="1">
                <a:solidFill>
                  <a:srgbClr val="0000FF"/>
                </a:solidFill>
                <a:latin typeface="Arial Narrow" panose="020B0606020202030204" pitchFamily="34" charset="0"/>
              </a:rPr>
              <a:t>milagrosa</a:t>
            </a: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Î"/>
            </a:pPr>
            <a:r>
              <a:rPr lang="en-US" altLang="en-US" sz="2400">
                <a:latin typeface="Arial Narrow" panose="020B0606020202030204" pitchFamily="34" charset="0"/>
              </a:rPr>
              <a:t>El hacer </a:t>
            </a:r>
            <a:r>
              <a:rPr lang="en-US" altLang="en-US" sz="2400" b="1">
                <a:solidFill>
                  <a:srgbClr val="0000FF"/>
                </a:solidFill>
                <a:latin typeface="Arial Narrow" panose="020B0606020202030204" pitchFamily="34" charset="0"/>
              </a:rPr>
              <a:t>milagros</a:t>
            </a: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Ï"/>
            </a:pPr>
            <a:r>
              <a:rPr lang="en-US" altLang="en-US" sz="2400">
                <a:latin typeface="Arial Narrow" panose="020B0606020202030204" pitchFamily="34" charset="0"/>
              </a:rPr>
              <a:t>profecía </a:t>
            </a:r>
            <a:r>
              <a:rPr lang="en-US" altLang="en-US" sz="2400" b="1">
                <a:solidFill>
                  <a:srgbClr val="0000FF"/>
                </a:solidFill>
                <a:latin typeface="Arial Narrow" panose="020B0606020202030204" pitchFamily="34" charset="0"/>
              </a:rPr>
              <a:t>milagrosa</a:t>
            </a: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Ð"/>
            </a:pPr>
            <a:r>
              <a:rPr lang="en-US" altLang="en-US" sz="2400">
                <a:latin typeface="Arial Narrow" panose="020B0606020202030204" pitchFamily="34" charset="0"/>
              </a:rPr>
              <a:t>el discernimiento </a:t>
            </a:r>
            <a:r>
              <a:rPr lang="en-US" altLang="en-US" sz="2400" b="1">
                <a:solidFill>
                  <a:srgbClr val="0000FF"/>
                </a:solidFill>
                <a:latin typeface="Arial Narrow" panose="020B0606020202030204" pitchFamily="34" charset="0"/>
              </a:rPr>
              <a:t>milagroso </a:t>
            </a:r>
            <a:r>
              <a:rPr lang="en-US" altLang="en-US" sz="2400">
                <a:latin typeface="Arial Narrow" panose="020B0606020202030204" pitchFamily="34" charset="0"/>
              </a:rPr>
              <a:t>de espiritus</a:t>
            </a: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Ñ"/>
            </a:pPr>
            <a:r>
              <a:rPr lang="en-US" altLang="en-US" sz="2400">
                <a:latin typeface="Arial Narrow" panose="020B0606020202030204" pitchFamily="34" charset="0"/>
              </a:rPr>
              <a:t>discurso </a:t>
            </a:r>
            <a:r>
              <a:rPr lang="en-US" altLang="en-US" sz="2400" b="1">
                <a:solidFill>
                  <a:srgbClr val="0000FF"/>
                </a:solidFill>
                <a:latin typeface="Arial Narrow" panose="020B0606020202030204" pitchFamily="34" charset="0"/>
              </a:rPr>
              <a:t>milagroso</a:t>
            </a:r>
            <a:r>
              <a:rPr lang="en-US" altLang="en-US" sz="2400">
                <a:latin typeface="Arial Narrow" panose="020B0606020202030204" pitchFamily="34" charset="0"/>
              </a:rPr>
              <a:t> en diversas idiomas</a:t>
            </a:r>
          </a:p>
          <a:p>
            <a:pPr eaLnBrk="1" hangingPunct="1">
              <a:lnSpc>
                <a:spcPct val="70000"/>
              </a:lnSpc>
              <a:buSzPct val="100000"/>
              <a:buFont typeface="Monotype Sorts" pitchFamily="2" charset="2"/>
              <a:buChar char="Ò"/>
            </a:pPr>
            <a:r>
              <a:rPr lang="en-US" altLang="en-US" sz="2400">
                <a:latin typeface="Arial Narrow" panose="020B0606020202030204" pitchFamily="34" charset="0"/>
              </a:rPr>
              <a:t>interpretación </a:t>
            </a:r>
            <a:r>
              <a:rPr lang="en-US" altLang="en-US" sz="2400" b="1">
                <a:solidFill>
                  <a:srgbClr val="0000FF"/>
                </a:solidFill>
                <a:latin typeface="Arial Narrow" panose="020B0606020202030204" pitchFamily="34" charset="0"/>
              </a:rPr>
              <a:t>milagrosa</a:t>
            </a:r>
            <a:r>
              <a:rPr lang="en-US" altLang="en-US" sz="2400">
                <a:latin typeface="Arial Narrow" panose="020B0606020202030204" pitchFamily="34" charset="0"/>
              </a:rPr>
              <a:t> de diversas idiomas</a:t>
            </a:r>
          </a:p>
        </p:txBody>
      </p:sp>
      <p:graphicFrame>
        <p:nvGraphicFramePr>
          <p:cNvPr id="2" name="Object 7">
            <a:hlinkClick r:id="" action="ppaction://ole?verb=0"/>
            <a:extLst>
              <a:ext uri="{FF2B5EF4-FFF2-40B4-BE49-F238E27FC236}">
                <a16:creationId xmlns:a16="http://schemas.microsoft.com/office/drawing/2014/main" id="{2D3833A4-49B8-4BBA-B51E-AB069C03429B}"/>
              </a:ext>
            </a:extLst>
          </p:cNvPr>
          <p:cNvGraphicFramePr>
            <a:graphicFrameLocks/>
          </p:cNvGraphicFramePr>
          <p:nvPr/>
        </p:nvGraphicFramePr>
        <p:xfrm>
          <a:off x="8793163" y="506414"/>
          <a:ext cx="1287462" cy="116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3" imgW="4610100" imgH="4564063" progId="MS_ClipArt_Gallery">
                  <p:embed/>
                </p:oleObj>
              </mc:Choice>
              <mc:Fallback>
                <p:oleObj name="Microsoft ClipArt Gallery" r:id="rId3" imgW="4610100" imgH="4564063" progId="MS_ClipArt_Gallery">
                  <p:embed/>
                  <p:pic>
                    <p:nvPicPr>
                      <p:cNvPr id="2" name="Object 7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2D3833A4-49B8-4BBA-B51E-AB069C03429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3163" y="506414"/>
                        <a:ext cx="1287462" cy="116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8">
            <a:hlinkClick r:id="" action="ppaction://ole?verb=0"/>
            <a:extLst>
              <a:ext uri="{FF2B5EF4-FFF2-40B4-BE49-F238E27FC236}">
                <a16:creationId xmlns:a16="http://schemas.microsoft.com/office/drawing/2014/main" id="{67113949-7C89-4F9D-84B4-72F29ED2D601}"/>
              </a:ext>
            </a:extLst>
          </p:cNvPr>
          <p:cNvGraphicFramePr>
            <a:graphicFrameLocks/>
          </p:cNvGraphicFramePr>
          <p:nvPr/>
        </p:nvGraphicFramePr>
        <p:xfrm>
          <a:off x="7518401" y="490538"/>
          <a:ext cx="1287463" cy="118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5" imgW="3028838" imgH="2771735" progId="CDraw4">
                  <p:embed/>
                </p:oleObj>
              </mc:Choice>
              <mc:Fallback>
                <p:oleObj name="CorelDRAW!" r:id="rId5" imgW="3028838" imgH="2771735" progId="CDraw4">
                  <p:embed/>
                  <p:pic>
                    <p:nvPicPr>
                      <p:cNvPr id="3" name="Object 8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67113949-7C89-4F9D-84B4-72F29ED2D601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8401" y="490538"/>
                        <a:ext cx="1287463" cy="1185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3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3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3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3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3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3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3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33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33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build="p"/>
      <p:bldP spid="133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77E8EB8-0ACF-482F-880B-C50C9DA9DB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41539" y="574676"/>
            <a:ext cx="7864475" cy="97631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¿</a:t>
            </a:r>
            <a:r>
              <a:rPr lang="es-MX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Qué Del Tiempo de Los Apóstoles, Debe estarse repitiendo </a:t>
            </a:r>
            <a:r>
              <a:rPr lang="en-US" altLang="en-US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hoy?</a:t>
            </a:r>
            <a:endParaRPr lang="en-US" altLang="en-US" sz="3200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10CBFFE-0271-486F-AAEA-3506215A84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84388" y="1600200"/>
            <a:ext cx="8058150" cy="4724400"/>
          </a:xfrm>
          <a:noFill/>
        </p:spPr>
        <p:txBody>
          <a:bodyPr/>
          <a:lstStyle/>
          <a:p>
            <a:pPr eaLnBrk="1" hangingPunct="1">
              <a:lnSpc>
                <a:spcPct val="60000"/>
              </a:lnSpc>
            </a:pPr>
            <a:r>
              <a:rPr lang="en-US" altLang="en-US" sz="2400">
                <a:latin typeface="Arial Narrow" panose="020B0606020202030204" pitchFamily="34" charset="0"/>
              </a:rPr>
              <a:t>¿La vida de Cristo</a:t>
            </a:r>
            <a:r>
              <a:rPr lang="es-ES" altLang="en-US" sz="2400">
                <a:latin typeface="Arial Narrow" panose="020B0606020202030204" pitchFamily="34" charset="0"/>
              </a:rPr>
              <a:t>?</a:t>
            </a:r>
            <a:endParaRPr lang="en-US" altLang="en-US" sz="2400">
              <a:latin typeface="Arial Narrow" panose="020B0606020202030204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pt-BR" altLang="en-US" sz="2400">
                <a:latin typeface="Arial Narrow" panose="020B0606020202030204" pitchFamily="34" charset="0"/>
              </a:rPr>
              <a:t>¿Los milagros de Cristo</a:t>
            </a:r>
            <a:r>
              <a:rPr lang="es-ES" altLang="en-US" sz="2400">
                <a:latin typeface="Arial Narrow" panose="020B0606020202030204" pitchFamily="34" charset="0"/>
              </a:rPr>
              <a:t>?</a:t>
            </a:r>
            <a:endParaRPr lang="en-US" altLang="en-US" sz="2400">
              <a:latin typeface="Arial Narrow" panose="020B0606020202030204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s-ES" altLang="en-US" sz="2400">
                <a:latin typeface="Arial Narrow" panose="020B0606020202030204" pitchFamily="34" charset="0"/>
              </a:rPr>
              <a:t>¿Muerte y Resurrección de Cristo?</a:t>
            </a:r>
            <a:endParaRPr lang="en-US" altLang="en-US" sz="2400">
              <a:latin typeface="Arial Narrow" panose="020B0606020202030204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s-ES" altLang="en-US" sz="2400">
                <a:latin typeface="Arial Narrow" panose="020B0606020202030204" pitchFamily="34" charset="0"/>
              </a:rPr>
              <a:t>¿La vida de los </a:t>
            </a:r>
            <a:r>
              <a:rPr lang="es-MX" altLang="en-US" sz="2400">
                <a:latin typeface="Arial Narrow" panose="020B0606020202030204" pitchFamily="34" charset="0"/>
              </a:rPr>
              <a:t>apóstles</a:t>
            </a:r>
            <a:r>
              <a:rPr lang="es-ES" altLang="en-US" sz="2400">
                <a:latin typeface="Arial Narrow" panose="020B0606020202030204" pitchFamily="34" charset="0"/>
              </a:rPr>
              <a:t>?</a:t>
            </a:r>
            <a:endParaRPr lang="en-US" altLang="en-US" sz="2400">
              <a:latin typeface="Arial Narrow" panose="020B0606020202030204" pitchFamily="34" charset="0"/>
            </a:endParaRPr>
          </a:p>
          <a:p>
            <a:pPr eaLnBrk="1" hangingPunct="1">
              <a:lnSpc>
                <a:spcPct val="60000"/>
              </a:lnSpc>
            </a:pPr>
            <a:r>
              <a:rPr lang="es-ES" altLang="en-US" sz="2400">
                <a:latin typeface="Arial Narrow" panose="020B0606020202030204" pitchFamily="34" charset="0"/>
              </a:rPr>
              <a:t>¿La escritura de la palabra de Dios?</a:t>
            </a:r>
          </a:p>
          <a:p>
            <a:pPr eaLnBrk="1" hangingPunct="1">
              <a:lnSpc>
                <a:spcPct val="60000"/>
              </a:lnSpc>
            </a:pPr>
            <a:r>
              <a:rPr lang="es-ES" altLang="en-US" sz="2400">
                <a:latin typeface="Arial Narrow" panose="020B0606020202030204" pitchFamily="34" charset="0"/>
              </a:rPr>
              <a:t>¿Los milagros de los apóstles?</a:t>
            </a:r>
            <a:endParaRPr lang="en-US" altLang="en-US" sz="2400">
              <a:latin typeface="Arial Narrow" panose="020B0606020202030204" pitchFamily="34" charset="0"/>
            </a:endParaRPr>
          </a:p>
          <a:p>
            <a:pPr eaLnBrk="1" hangingPunct="1">
              <a:lnSpc>
                <a:spcPct val="60000"/>
              </a:lnSpc>
              <a:spcAft>
                <a:spcPts val="600"/>
              </a:spcAft>
            </a:pPr>
            <a:r>
              <a:rPr lang="es-ES" altLang="en-US" sz="2400">
                <a:latin typeface="Arial Narrow" panose="020B0606020202030204" pitchFamily="34" charset="0"/>
              </a:rPr>
              <a:t>¿Los regalos milagrosos del Espíritu Santo?</a:t>
            </a:r>
          </a:p>
          <a:p>
            <a:pPr eaLnBrk="1" hangingPunct="1">
              <a:lnSpc>
                <a:spcPct val="60000"/>
              </a:lnSpc>
              <a:spcAft>
                <a:spcPts val="600"/>
              </a:spcAft>
            </a:pPr>
            <a:r>
              <a:rPr lang="es-MX" altLang="en-US" sz="2000" i="1">
                <a:latin typeface="Calibri" panose="020F0502020204030204" pitchFamily="34" charset="0"/>
                <a:cs typeface="Calibri" panose="020F0502020204030204" pitchFamily="34" charset="0"/>
              </a:rPr>
              <a:t>“Pero estas cosas han sido escritas para que Creáis que Jesús es el Cristo, el Hijo de Dios, y para que creyendo Tengáis vida en su nombre ”             (Juan 20:31)</a:t>
            </a:r>
          </a:p>
          <a:p>
            <a:pPr eaLnBrk="1" hangingPunct="1">
              <a:lnSpc>
                <a:spcPct val="60000"/>
              </a:lnSpc>
              <a:spcAft>
                <a:spcPts val="600"/>
              </a:spcAft>
            </a:pPr>
            <a:r>
              <a:rPr lang="es-MX" altLang="en-US" sz="2000" i="1">
                <a:latin typeface="Calibri" panose="020F0502020204030204" pitchFamily="34" charset="0"/>
                <a:cs typeface="Calibri" panose="020F0502020204030204" pitchFamily="34" charset="0"/>
              </a:rPr>
              <a:t>“¿Cómo escaparemos nosotros si descuidamos una Salvación tan grande? Esta Salvación, que al principio fue declarada por el Señor, nos fue confirmada por medio de los que oyeron,  4 dando Dios testimonio juntamente con ellos con señales, maravillas, diversos hechos poderosos y dones repartidos por el Espíritu Santo Según su voluntad            (Hebreos 2:3-4).</a:t>
            </a:r>
          </a:p>
        </p:txBody>
      </p:sp>
      <p:graphicFrame>
        <p:nvGraphicFramePr>
          <p:cNvPr id="15364" name="Object 4">
            <a:hlinkClick r:id="" action="ppaction://ole?verb=0"/>
            <a:extLst>
              <a:ext uri="{FF2B5EF4-FFF2-40B4-BE49-F238E27FC236}">
                <a16:creationId xmlns:a16="http://schemas.microsoft.com/office/drawing/2014/main" id="{B0890F6C-ED15-44C8-A713-A82C8C9DB9C8}"/>
              </a:ext>
            </a:extLst>
          </p:cNvPr>
          <p:cNvGraphicFramePr>
            <a:graphicFrameLocks/>
          </p:cNvGraphicFramePr>
          <p:nvPr/>
        </p:nvGraphicFramePr>
        <p:xfrm>
          <a:off x="8763001" y="2286001"/>
          <a:ext cx="1020763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3" imgW="44203" imgH="18562" progId="CDraw4">
                  <p:embed/>
                </p:oleObj>
              </mc:Choice>
              <mc:Fallback>
                <p:oleObj name="CorelDRAW!" r:id="rId3" imgW="44203" imgH="18562" progId="CDraw4">
                  <p:embed/>
                  <p:pic>
                    <p:nvPicPr>
                      <p:cNvPr id="15364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B0890F6C-ED15-44C8-A713-A82C8C9DB9C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3001" y="2286001"/>
                        <a:ext cx="1020763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>
            <a:hlinkClick r:id="" action="ppaction://ole?verb=0"/>
            <a:extLst>
              <a:ext uri="{FF2B5EF4-FFF2-40B4-BE49-F238E27FC236}">
                <a16:creationId xmlns:a16="http://schemas.microsoft.com/office/drawing/2014/main" id="{38DFC076-E6A3-4403-AFAC-8AEEA6BEA163}"/>
              </a:ext>
            </a:extLst>
          </p:cNvPr>
          <p:cNvGraphicFramePr>
            <a:graphicFrameLocks/>
          </p:cNvGraphicFramePr>
          <p:nvPr/>
        </p:nvGraphicFramePr>
        <p:xfrm>
          <a:off x="8047038" y="1458914"/>
          <a:ext cx="838200" cy="141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6.0" r:id="rId5" imgW="39639" imgH="63149" progId="CorelDRAW.Graphic.6">
                  <p:embed/>
                </p:oleObj>
              </mc:Choice>
              <mc:Fallback>
                <p:oleObj name="CorelDRAW 6.0" r:id="rId5" imgW="39639" imgH="63149" progId="CorelDRAW.Graphic.6">
                  <p:embed/>
                  <p:pic>
                    <p:nvPicPr>
                      <p:cNvPr id="15365" name="Object 5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38DFC076-E6A3-4403-AFAC-8AEEA6BEA163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7038" y="1458914"/>
                        <a:ext cx="838200" cy="1411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>
            <a:hlinkClick r:id="" action="ppaction://ole?verb=0"/>
            <a:extLst>
              <a:ext uri="{FF2B5EF4-FFF2-40B4-BE49-F238E27FC236}">
                <a16:creationId xmlns:a16="http://schemas.microsoft.com/office/drawing/2014/main" id="{1FB3569F-2693-4EBE-94CD-844579BD28C2}"/>
              </a:ext>
            </a:extLst>
          </p:cNvPr>
          <p:cNvGraphicFramePr>
            <a:graphicFrameLocks/>
          </p:cNvGraphicFramePr>
          <p:nvPr/>
        </p:nvGraphicFramePr>
        <p:xfrm>
          <a:off x="8915400" y="1371600"/>
          <a:ext cx="8382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Microsoft ClipArt Gallery" r:id="rId7" imgW="4610100" imgH="4564063" progId="MS_ClipArt_Gallery">
                  <p:embed/>
                </p:oleObj>
              </mc:Choice>
              <mc:Fallback>
                <p:oleObj name="Microsoft ClipArt Gallery" r:id="rId7" imgW="4610100" imgH="4564063" progId="MS_ClipArt_Gallery">
                  <p:embed/>
                  <p:pic>
                    <p:nvPicPr>
                      <p:cNvPr id="15366" name="Object 6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1FB3569F-2693-4EBE-94CD-844579BD28C2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15400" y="1371600"/>
                        <a:ext cx="838200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07763" dir="2700000" algn="ctr" rotWithShape="0">
                          <a:srgbClr val="E5E5E5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7">
            <a:extLst>
              <a:ext uri="{FF2B5EF4-FFF2-40B4-BE49-F238E27FC236}">
                <a16:creationId xmlns:a16="http://schemas.microsoft.com/office/drawing/2014/main" id="{16309171-FB44-4BB2-BD8B-A861B74C22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2895600"/>
            <a:ext cx="2109788" cy="738188"/>
          </a:xfrm>
          <a:prstGeom prst="rect">
            <a:avLst/>
          </a:prstGeom>
          <a:noFill/>
          <a:ln>
            <a:noFill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¿Está Jesús o los apóstoles en la tierra hoy?</a:t>
            </a:r>
            <a:r>
              <a:rPr lang="es-E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>
            <a:extLst>
              <a:ext uri="{FF2B5EF4-FFF2-40B4-BE49-F238E27FC236}">
                <a16:creationId xmlns:a16="http://schemas.microsoft.com/office/drawing/2014/main" id="{C34280F2-3D3F-45B0-B824-44E2991DD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46152" y="766949"/>
            <a:ext cx="10240433" cy="63145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17411" name="Marcador de contenido 2">
            <a:extLst>
              <a:ext uri="{FF2B5EF4-FFF2-40B4-BE49-F238E27FC236}">
                <a16:creationId xmlns:a16="http://schemas.microsoft.com/office/drawing/2014/main" id="{DA719C41-7B8F-4FF1-B8C0-85AAFB359B5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95600" y="2667001"/>
            <a:ext cx="6324600" cy="2111375"/>
          </a:xfrm>
        </p:spPr>
        <p:txBody>
          <a:bodyPr/>
          <a:lstStyle/>
          <a:p>
            <a:pPr marL="0" indent="0" algn="ctr">
              <a:buNone/>
            </a:pPr>
            <a:r>
              <a:rPr lang="es-MX" altLang="en-US" sz="4400" b="1">
                <a:solidFill>
                  <a:srgbClr val="0000FF"/>
                </a:solidFill>
              </a:rPr>
              <a:t>¿Es Correcto El Reclamo De Que el Cristiano Debe tener Poder Sobrenatural?</a:t>
            </a:r>
            <a:endParaRPr lang="en-US" altLang="en-US" sz="4400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8D9FBAD-7DC6-42B1-96C1-E97E8AFB7D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757238"/>
            <a:ext cx="8077200" cy="779462"/>
          </a:xfrm>
        </p:spPr>
        <p:txBody>
          <a:bodyPr/>
          <a:lstStyle/>
          <a:p>
            <a:pPr eaLnBrk="1" hangingPunct="1">
              <a:defRPr/>
            </a:pPr>
            <a:r>
              <a:rPr lang="es-MX" alt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Hacer Milagros Como en los días de Los Apóstoles</a:t>
            </a:r>
            <a:endParaRPr lang="es-MX" altLang="en-US" sz="2000" dirty="0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D124A51E-2A57-4F7D-AADD-7FBC056237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60960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en-US" sz="2000" dirty="0">
                <a:latin typeface="Times New Roman" panose="02020603050405020304" pitchFamily="18" charset="0"/>
              </a:rPr>
              <a:t>Hablar en los idiomas no aprendidos</a:t>
            </a:r>
            <a:br>
              <a:rPr lang="en-US" altLang="en-US" sz="2000" dirty="0">
                <a:latin typeface="Times New Roman" panose="02020603050405020304" pitchFamily="18" charset="0"/>
              </a:rPr>
            </a:br>
            <a:r>
              <a:rPr lang="en-US" altLang="en-US" sz="2000" dirty="0">
                <a:latin typeface="Times New Roman" panose="02020603050405020304" pitchFamily="18" charset="0"/>
              </a:rPr>
              <a:t>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1:8, 2:1-11).</a:t>
            </a:r>
          </a:p>
          <a:p>
            <a:pPr eaLnBrk="1" hangingPunct="1">
              <a:defRPr/>
            </a:pPr>
            <a:r>
              <a:rPr lang="es-ES" altLang="en-US" sz="2000" dirty="0">
                <a:latin typeface="Times New Roman" panose="02020603050405020304" pitchFamily="18" charset="0"/>
              </a:rPr>
              <a:t>Curar a un cojo de nacimiento (H</a:t>
            </a:r>
            <a:r>
              <a:rPr lang="en-US" altLang="en-US" sz="2000" dirty="0" err="1">
                <a:latin typeface="Times New Roman" panose="02020603050405020304" pitchFamily="18" charset="0"/>
              </a:rPr>
              <a:t>echos</a:t>
            </a:r>
            <a:r>
              <a:rPr lang="en-US" altLang="en-US" sz="2000" dirty="0">
                <a:latin typeface="Times New Roman" panose="02020603050405020304" pitchFamily="18" charset="0"/>
              </a:rPr>
              <a:t> 3:1-12).</a:t>
            </a:r>
          </a:p>
          <a:p>
            <a:pPr eaLnBrk="1" hangingPunct="1">
              <a:defRPr/>
            </a:pPr>
            <a:r>
              <a:rPr lang="en-US" altLang="en-US" sz="2000" dirty="0" err="1">
                <a:latin typeface="Times New Roman" panose="02020603050405020304" pitchFamily="18" charset="0"/>
              </a:rPr>
              <a:t>Hacer</a:t>
            </a:r>
            <a:r>
              <a:rPr lang="en-US" altLang="en-US" sz="2000" dirty="0">
                <a:latin typeface="Times New Roman" panose="02020603050405020304" pitchFamily="18" charset="0"/>
              </a:rPr>
              <a:t> que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alguien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muera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5:1-6).</a:t>
            </a:r>
          </a:p>
          <a:p>
            <a:pPr eaLnBrk="1" hangingPunct="1">
              <a:defRPr/>
            </a:pPr>
            <a:r>
              <a:rPr lang="en-US" altLang="en-US" sz="2000" dirty="0" err="1">
                <a:latin typeface="Times New Roman" panose="02020603050405020304" pitchFamily="18" charset="0"/>
              </a:rPr>
              <a:t>Transmitir</a:t>
            </a:r>
            <a:r>
              <a:rPr lang="en-US" altLang="en-US" sz="2000" dirty="0">
                <a:latin typeface="Times New Roman" panose="02020603050405020304" pitchFamily="18" charset="0"/>
              </a:rPr>
              <a:t> el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poder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milagroso</a:t>
            </a:r>
            <a:r>
              <a:rPr lang="en-US" altLang="en-US" sz="2000" dirty="0">
                <a:latin typeface="Times New Roman" panose="02020603050405020304" pitchFamily="18" charset="0"/>
              </a:rPr>
              <a:t> 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8:14-18).</a:t>
            </a:r>
          </a:p>
          <a:p>
            <a:pPr eaLnBrk="1" hangingPunct="1">
              <a:defRPr/>
            </a:pPr>
            <a:r>
              <a:rPr lang="en-US" altLang="en-US" sz="2000" dirty="0" err="1">
                <a:latin typeface="Times New Roman" panose="02020603050405020304" pitchFamily="18" charset="0"/>
              </a:rPr>
              <a:t>Resucitar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muertos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9:36-42; 20:9-10).</a:t>
            </a:r>
          </a:p>
          <a:p>
            <a:pPr eaLnBrk="1" hangingPunct="1">
              <a:defRPr/>
            </a:pPr>
            <a:r>
              <a:rPr lang="en-US" altLang="en-US" sz="2000" dirty="0" err="1">
                <a:latin typeface="Times New Roman" panose="02020603050405020304" pitchFamily="18" charset="0"/>
              </a:rPr>
              <a:t>Apagar</a:t>
            </a:r>
            <a:r>
              <a:rPr lang="en-US" altLang="en-US" sz="2000" dirty="0">
                <a:latin typeface="Times New Roman" panose="02020603050405020304" pitchFamily="18" charset="0"/>
              </a:rPr>
              <a:t> la luz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alguien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dejar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ciego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13:9-12).</a:t>
            </a:r>
          </a:p>
          <a:p>
            <a:pPr eaLnBrk="1" hangingPunct="1">
              <a:defRPr/>
            </a:pPr>
            <a:r>
              <a:rPr lang="en-US" altLang="en-US" sz="2000" dirty="0">
                <a:latin typeface="Times New Roman" panose="02020603050405020304" pitchFamily="18" charset="0"/>
              </a:rPr>
              <a:t>Mandar </a:t>
            </a:r>
            <a:r>
              <a:rPr lang="en-US" altLang="en-US" sz="2000" dirty="0" err="1">
                <a:latin typeface="Times New Roman" panose="02020603050405020304" pitchFamily="18" charset="0"/>
              </a:rPr>
              <a:t>fuera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demonios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19:12).</a:t>
            </a:r>
          </a:p>
          <a:p>
            <a:pPr eaLnBrk="1" hangingPunct="1">
              <a:defRPr/>
            </a:pPr>
            <a:r>
              <a:rPr lang="en-US" altLang="en-US" sz="2000" dirty="0"/>
              <a:t>Ser </a:t>
            </a:r>
            <a:r>
              <a:rPr lang="en-US" altLang="en-US" sz="2000" dirty="0" err="1"/>
              <a:t>mordido</a:t>
            </a:r>
            <a:r>
              <a:rPr lang="en-US" altLang="en-US" sz="2000" dirty="0"/>
              <a:t> por </a:t>
            </a:r>
            <a:r>
              <a:rPr lang="en-US" altLang="en-US" sz="2000" dirty="0" err="1"/>
              <a:t>serpiente</a:t>
            </a:r>
            <a:r>
              <a:rPr lang="en-US" altLang="en-US" sz="2000" dirty="0"/>
              <a:t> venenose y </a:t>
            </a:r>
            <a:r>
              <a:rPr lang="en-US" altLang="en-US" sz="2000" dirty="0" err="1"/>
              <a:t>salir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ileso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(</a:t>
            </a:r>
            <a:r>
              <a:rPr lang="en-US" altLang="en-US" sz="2000" dirty="0" err="1">
                <a:latin typeface="Times New Roman" panose="02020603050405020304" pitchFamily="18" charset="0"/>
              </a:rPr>
              <a:t>Hechos</a:t>
            </a:r>
            <a:r>
              <a:rPr lang="en-US" altLang="en-US" sz="2000" dirty="0">
                <a:latin typeface="Times New Roman" panose="02020603050405020304" pitchFamily="18" charset="0"/>
              </a:rPr>
              <a:t> 28:3-6).</a:t>
            </a:r>
          </a:p>
          <a:p>
            <a:pPr algn="ctr" eaLnBrk="1" hangingPunct="1"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es-ES" alt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¿Están realizando estas cosas los que dicen tener el poder de hacer milagros?</a:t>
            </a:r>
            <a:endParaRPr lang="en-US" altLang="en-US" sz="2400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8436" name="Object 4">
            <a:hlinkClick r:id="" action="ppaction://ole?verb=0"/>
            <a:extLst>
              <a:ext uri="{FF2B5EF4-FFF2-40B4-BE49-F238E27FC236}">
                <a16:creationId xmlns:a16="http://schemas.microsoft.com/office/drawing/2014/main" id="{BDAB34E7-D351-4306-AAC9-68E7BAB93385}"/>
              </a:ext>
            </a:extLst>
          </p:cNvPr>
          <p:cNvGraphicFramePr>
            <a:graphicFrameLocks/>
          </p:cNvGraphicFramePr>
          <p:nvPr/>
        </p:nvGraphicFramePr>
        <p:xfrm>
          <a:off x="8001001" y="1392238"/>
          <a:ext cx="2093913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3" imgW="210735" imgH="203445" progId="CDraw4">
                  <p:embed/>
                </p:oleObj>
              </mc:Choice>
              <mc:Fallback>
                <p:oleObj name="CorelDRAW!" r:id="rId3" imgW="210735" imgH="203445" progId="CDraw4">
                  <p:embed/>
                  <p:pic>
                    <p:nvPicPr>
                      <p:cNvPr id="18436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BDAB34E7-D351-4306-AAC9-68E7BAB93385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1" y="1392238"/>
                        <a:ext cx="2093913" cy="218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4">
            <a:hlinkClick r:id="" action="ppaction://ole?verb=0"/>
            <a:extLst>
              <a:ext uri="{FF2B5EF4-FFF2-40B4-BE49-F238E27FC236}">
                <a16:creationId xmlns:a16="http://schemas.microsoft.com/office/drawing/2014/main" id="{F433E8A8-24EC-4EDB-8E67-F91C0A1F6D08}"/>
              </a:ext>
            </a:extLst>
          </p:cNvPr>
          <p:cNvGraphicFramePr>
            <a:graphicFrameLocks/>
          </p:cNvGraphicFramePr>
          <p:nvPr/>
        </p:nvGraphicFramePr>
        <p:xfrm>
          <a:off x="8839201" y="1524000"/>
          <a:ext cx="1408113" cy="271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6.0" r:id="rId3" imgW="44303" imgH="80543" progId="CorelDRAW.Graphic.6">
                  <p:embed/>
                </p:oleObj>
              </mc:Choice>
              <mc:Fallback>
                <p:oleObj name="CorelDRAW 6.0" r:id="rId3" imgW="44303" imgH="80543" progId="CorelDRAW.Graphic.6">
                  <p:embed/>
                  <p:pic>
                    <p:nvPicPr>
                      <p:cNvPr id="20482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F433E8A8-24EC-4EDB-8E67-F91C0A1F6D0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1" y="1524000"/>
                        <a:ext cx="1408113" cy="271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4" name="Rectangle 2">
            <a:extLst>
              <a:ext uri="{FF2B5EF4-FFF2-40B4-BE49-F238E27FC236}">
                <a16:creationId xmlns:a16="http://schemas.microsoft.com/office/drawing/2014/main" id="{53D98EE9-A156-458A-B922-1DC916A68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33614" y="512695"/>
            <a:ext cx="7680325" cy="1419363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Discurso</a:t>
            </a:r>
            <a:r>
              <a:rPr lang="en-US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4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Milagroso</a:t>
            </a:r>
            <a:br>
              <a:rPr lang="en-US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sz="40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en-US" sz="2800" dirty="0"/>
              <a:t>“</a:t>
            </a:r>
            <a:r>
              <a:rPr lang="es-ES" altLang="en-US" sz="2800" dirty="0"/>
              <a:t>COMO en los días de los apóstoles del Nuevo Testamento</a:t>
            </a:r>
            <a:r>
              <a:rPr lang="en-US" altLang="en-US" sz="2800" dirty="0"/>
              <a:t>”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BA509A2-AB3F-46F5-A1A3-9F9EC599A7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44700" y="1981200"/>
            <a:ext cx="70231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000" dirty="0">
                <a:latin typeface="Times New Roman" panose="02020603050405020304" pitchFamily="18" charset="0"/>
              </a:rPr>
              <a:t>“Pero el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Consolador</a:t>
            </a:r>
            <a:r>
              <a:rPr lang="en-US" altLang="en-US" sz="2000" dirty="0">
                <a:latin typeface="Times New Roman" panose="02020603050405020304" pitchFamily="18" charset="0"/>
              </a:rPr>
              <a:t>, el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Espíritu</a:t>
            </a:r>
            <a:r>
              <a:rPr lang="en-US" altLang="en-US" sz="2000" dirty="0">
                <a:latin typeface="Times New Roman" panose="02020603050405020304" pitchFamily="18" charset="0"/>
              </a:rPr>
              <a:t> Santo, que el Padre</a:t>
            </a:r>
            <a:br>
              <a:rPr lang="en-US" altLang="en-US" sz="2000" dirty="0">
                <a:latin typeface="Times New Roman" panose="02020603050405020304" pitchFamily="18" charset="0"/>
              </a:rPr>
            </a:br>
            <a:r>
              <a:rPr lang="en-US" altLang="en-US" sz="2000" dirty="0" err="1">
                <a:latin typeface="Times New Roman" panose="02020603050405020304" pitchFamily="18" charset="0"/>
              </a:rPr>
              <a:t>Enviará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</a:t>
            </a:r>
            <a:r>
              <a:rPr lang="en-US" altLang="en-US" sz="2000" dirty="0">
                <a:latin typeface="Times New Roman" panose="02020603050405020304" pitchFamily="18" charset="0"/>
              </a:rPr>
              <a:t> mi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nombre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él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Enseñará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todas</a:t>
            </a:r>
            <a:r>
              <a:rPr lang="en-US" altLang="en-US" sz="2000" dirty="0">
                <a:latin typeface="Times New Roman" panose="02020603050405020304" pitchFamily="18" charset="0"/>
              </a:rPr>
              <a:t> las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cosas</a:t>
            </a:r>
            <a:br>
              <a:rPr lang="en-US" altLang="en-US" sz="2000" dirty="0">
                <a:latin typeface="Times New Roman" panose="02020603050405020304" pitchFamily="18" charset="0"/>
              </a:rPr>
            </a:br>
            <a:r>
              <a:rPr lang="en-US" altLang="en-US" sz="2000" dirty="0">
                <a:latin typeface="Times New Roman" panose="02020603050405020304" pitchFamily="18" charset="0"/>
              </a:rPr>
              <a:t>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Hará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recordar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todo</a:t>
            </a:r>
            <a:r>
              <a:rPr lang="en-US" altLang="en-US" sz="2000" dirty="0">
                <a:latin typeface="Times New Roman" panose="02020603050405020304" pitchFamily="18" charset="0"/>
              </a:rPr>
              <a:t> lo que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yo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he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dicho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” (Jn. 14:26).</a:t>
            </a:r>
          </a:p>
          <a:p>
            <a:pPr eaLnBrk="1" hangingPunct="1">
              <a:defRPr/>
            </a:pPr>
            <a:r>
              <a:rPr lang="en-US" altLang="en-US" sz="2000" dirty="0">
                <a:latin typeface="Times New Roman" panose="02020603050405020304" pitchFamily="18" charset="0"/>
              </a:rPr>
              <a:t>“Y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cuando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venga</a:t>
            </a:r>
            <a:r>
              <a:rPr lang="en-US" altLang="en-US" sz="2000" dirty="0">
                <a:latin typeface="Times New Roman" panose="02020603050405020304" pitchFamily="18" charset="0"/>
              </a:rPr>
              <a:t> el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Espíritu</a:t>
            </a:r>
            <a:r>
              <a:rPr lang="en-US" altLang="en-US" sz="2000" dirty="0">
                <a:latin typeface="Times New Roman" panose="02020603050405020304" pitchFamily="18" charset="0"/>
              </a:rPr>
              <a:t>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verdad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él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Guiará</a:t>
            </a:r>
            <a:r>
              <a:rPr lang="en-US" altLang="en-US" sz="2000" dirty="0">
                <a:latin typeface="Times New Roman" panose="02020603050405020304" pitchFamily="18" charset="0"/>
              </a:rPr>
              <a:t> a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toda</a:t>
            </a:r>
            <a:r>
              <a:rPr lang="en-US" altLang="en-US" sz="2000" dirty="0">
                <a:latin typeface="Times New Roman" panose="02020603050405020304" pitchFamily="18" charset="0"/>
              </a:rPr>
              <a:t> la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verdad</a:t>
            </a:r>
            <a:r>
              <a:rPr lang="en-US" altLang="en-US" sz="2000" dirty="0">
                <a:latin typeface="Times New Roman" panose="02020603050405020304" pitchFamily="18" charset="0"/>
              </a:rPr>
              <a:t>;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pues</a:t>
            </a:r>
            <a:r>
              <a:rPr lang="en-US" altLang="en-US" sz="2000" dirty="0">
                <a:latin typeface="Times New Roman" panose="02020603050405020304" pitchFamily="18" charset="0"/>
              </a:rPr>
              <a:t> no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Hablará</a:t>
            </a:r>
            <a:r>
              <a:rPr lang="en-US" altLang="en-US" sz="2000" dirty="0">
                <a:latin typeface="Times New Roman" panose="02020603050405020304" pitchFamily="18" charset="0"/>
              </a:rPr>
              <a:t> por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Sí</a:t>
            </a:r>
            <a:r>
              <a:rPr lang="en-US" altLang="en-US" sz="2000" dirty="0">
                <a:latin typeface="Times New Roman" panose="02020603050405020304" pitchFamily="18" charset="0"/>
              </a:rPr>
              <a:t> solo,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sino</a:t>
            </a:r>
            <a:r>
              <a:rPr lang="en-US" altLang="en-US" sz="2000" dirty="0">
                <a:latin typeface="Times New Roman" panose="02020603050405020304" pitchFamily="18" charset="0"/>
              </a:rPr>
              <a:t> que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Hablará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todo</a:t>
            </a:r>
            <a:r>
              <a:rPr lang="en-US" altLang="en-US" sz="2000" dirty="0">
                <a:latin typeface="Times New Roman" panose="02020603050405020304" pitchFamily="18" charset="0"/>
              </a:rPr>
              <a:t> lo</a:t>
            </a:r>
            <a:br>
              <a:rPr lang="en-US" altLang="en-US" sz="2000" dirty="0">
                <a:latin typeface="Times New Roman" panose="02020603050405020304" pitchFamily="18" charset="0"/>
              </a:rPr>
            </a:br>
            <a:r>
              <a:rPr lang="en-US" altLang="en-US" sz="2000" dirty="0">
                <a:latin typeface="Times New Roman" panose="02020603050405020304" pitchFamily="18" charset="0"/>
              </a:rPr>
              <a:t>que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oiga</a:t>
            </a:r>
            <a:r>
              <a:rPr lang="en-US" altLang="en-US" sz="2000" dirty="0">
                <a:latin typeface="Times New Roman" panose="02020603050405020304" pitchFamily="18" charset="0"/>
              </a:rPr>
              <a:t> 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Hará</a:t>
            </a:r>
            <a:r>
              <a:rPr lang="en-US" altLang="en-US" sz="2000" dirty="0">
                <a:latin typeface="Times New Roman" panose="02020603050405020304" pitchFamily="18" charset="0"/>
              </a:rPr>
              <a:t> saber las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cosas</a:t>
            </a:r>
            <a:r>
              <a:rPr lang="en-US" altLang="en-US" sz="2000" dirty="0">
                <a:latin typeface="Times New Roman" panose="02020603050405020304" pitchFamily="18" charset="0"/>
              </a:rPr>
              <a:t> que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han</a:t>
            </a:r>
            <a:r>
              <a:rPr lang="en-US" altLang="en-US" sz="2000" dirty="0">
                <a:latin typeface="Times New Roman" panose="02020603050405020304" pitchFamily="18" charset="0"/>
              </a:rPr>
              <a:t>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venir</a:t>
            </a:r>
            <a:r>
              <a:rPr lang="en-US" altLang="en-US" sz="2000" dirty="0">
                <a:latin typeface="Times New Roman" panose="02020603050405020304" pitchFamily="18" charset="0"/>
              </a:rPr>
              <a:t>.”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(Jn. 16:13). </a:t>
            </a:r>
          </a:p>
          <a:p>
            <a:pPr eaLnBrk="1" hangingPunct="1">
              <a:defRPr/>
            </a:pPr>
            <a:r>
              <a:rPr lang="en-US" altLang="en-US" sz="2000" dirty="0">
                <a:latin typeface="Times New Roman" panose="02020603050405020304" pitchFamily="18" charset="0"/>
              </a:rPr>
              <a:t>“Pero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cuando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entreguen</a:t>
            </a:r>
            <a:r>
              <a:rPr lang="en-US" altLang="en-US" sz="2000" dirty="0">
                <a:latin typeface="Times New Roman" panose="02020603050405020304" pitchFamily="18" charset="0"/>
              </a:rPr>
              <a:t>, no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preocupéis</a:t>
            </a:r>
            <a:r>
              <a:rPr lang="en-US" altLang="en-US" sz="2000" dirty="0">
                <a:latin typeface="Times New Roman" panose="02020603050405020304" pitchFamily="18" charset="0"/>
              </a:rPr>
              <a:t>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Cómo</a:t>
            </a:r>
            <a:r>
              <a:rPr lang="en-US" altLang="en-US" sz="2000" dirty="0">
                <a:latin typeface="Times New Roman" panose="02020603050405020304" pitchFamily="18" charset="0"/>
              </a:rPr>
              <a:t> 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qué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hablaréis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porque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Será</a:t>
            </a:r>
            <a:r>
              <a:rPr lang="en-US" altLang="en-US" sz="2000" dirty="0">
                <a:latin typeface="Times New Roman" panose="02020603050405020304" pitchFamily="18" charset="0"/>
              </a:rPr>
              <a:t> dado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aquella</a:t>
            </a:r>
            <a:r>
              <a:rPr lang="en-US" altLang="en-US" sz="2000" dirty="0">
                <a:latin typeface="Times New Roman" panose="02020603050405020304" pitchFamily="18" charset="0"/>
              </a:rPr>
              <a:t> hora lo que</a:t>
            </a:r>
            <a:br>
              <a:rPr lang="en-US" altLang="en-US" sz="2000" dirty="0">
                <a:latin typeface="Times New Roman" panose="02020603050405020304" pitchFamily="18" charset="0"/>
              </a:rPr>
            </a:br>
            <a:r>
              <a:rPr lang="en-US" altLang="en-US" sz="2000" dirty="0" err="1">
                <a:latin typeface="Times New Roman" panose="02020603050405020304" pitchFamily="18" charset="0"/>
              </a:rPr>
              <a:t>habéis</a:t>
            </a:r>
            <a:r>
              <a:rPr lang="en-US" altLang="en-US" sz="2000" dirty="0">
                <a:latin typeface="Times New Roman" panose="02020603050405020304" pitchFamily="18" charset="0"/>
              </a:rPr>
              <a:t>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decir</a:t>
            </a:r>
            <a:r>
              <a:rPr lang="en-US" altLang="en-US" sz="2000" dirty="0">
                <a:latin typeface="Times New Roman" panose="02020603050405020304" pitchFamily="18" charset="0"/>
              </a:rPr>
              <a:t>.” (Mt. 10:19).</a:t>
            </a:r>
          </a:p>
          <a:p>
            <a:pPr eaLnBrk="1" hangingPunct="1">
              <a:defRPr/>
            </a:pPr>
            <a:r>
              <a:rPr lang="en-US" altLang="en-US" sz="2000" dirty="0">
                <a:latin typeface="Times New Roman" panose="02020603050405020304" pitchFamily="18" charset="0"/>
              </a:rPr>
              <a:t>“</a:t>
            </a:r>
            <a:r>
              <a:rPr lang="en-US" altLang="en-US" sz="2000" dirty="0" err="1">
                <a:latin typeface="Times New Roman" panose="02020603050405020304" pitchFamily="18" charset="0"/>
              </a:rPr>
              <a:t>Decidid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pues</a:t>
            </a:r>
            <a:r>
              <a:rPr lang="en-US" altLang="en-US" sz="2000" dirty="0">
                <a:latin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</a:rPr>
              <a:t>en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vuestros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corazones</a:t>
            </a:r>
            <a:r>
              <a:rPr lang="en-US" altLang="en-US" sz="2000" dirty="0">
                <a:latin typeface="Times New Roman" panose="02020603050405020304" pitchFamily="18" charset="0"/>
              </a:rPr>
              <a:t> no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pensar</a:t>
            </a:r>
            <a:r>
              <a:rPr lang="en-US" altLang="en-US" sz="2000" dirty="0">
                <a:latin typeface="Times New Roman" panose="02020603050405020304" pitchFamily="18" charset="0"/>
              </a:rPr>
              <a:t> de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antemano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Cómo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habéis</a:t>
            </a:r>
            <a:r>
              <a:rPr lang="en-US" altLang="en-US" sz="2000" dirty="0">
                <a:latin typeface="Times New Roman" panose="02020603050405020304" pitchFamily="18" charset="0"/>
              </a:rPr>
              <a:t> de responder. 15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Porque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yo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daré</a:t>
            </a:r>
            <a:r>
              <a:rPr lang="en-US" altLang="en-US" sz="2000" dirty="0">
                <a:latin typeface="Times New Roman" panose="02020603050405020304" pitchFamily="18" charset="0"/>
              </a:rPr>
              <a:t> boca y </a:t>
            </a:r>
            <a:r>
              <a:rPr lang="en-US" altLang="en-US" sz="2000" dirty="0" err="1">
                <a:latin typeface="Times New Roman" panose="02020603050405020304" pitchFamily="18" charset="0"/>
              </a:rPr>
              <a:t>Sabiduría</a:t>
            </a:r>
            <a:r>
              <a:rPr lang="en-US" altLang="en-US" sz="2000" dirty="0">
                <a:latin typeface="Times New Roman" panose="02020603050405020304" pitchFamily="18" charset="0"/>
              </a:rPr>
              <a:t>, a la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cual</a:t>
            </a:r>
            <a:r>
              <a:rPr lang="en-US" altLang="en-US" sz="2000" dirty="0">
                <a:latin typeface="Times New Roman" panose="02020603050405020304" pitchFamily="18" charset="0"/>
              </a:rPr>
              <a:t> no </a:t>
            </a:r>
            <a:r>
              <a:rPr lang="en-US" altLang="en-US" sz="2000" dirty="0" err="1">
                <a:latin typeface="Times New Roman" panose="02020603050405020304" pitchFamily="18" charset="0"/>
              </a:rPr>
              <a:t>Podrán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resistir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ni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contradecir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todos</a:t>
            </a:r>
            <a:r>
              <a:rPr lang="en-US" altLang="en-US" sz="2000" dirty="0">
                <a:latin typeface="Times New Roman" panose="02020603050405020304" pitchFamily="18" charset="0"/>
              </a:rPr>
              <a:t> los que se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os</a:t>
            </a:r>
            <a:r>
              <a:rPr lang="en-US" altLang="en-US" sz="2000" dirty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</a:rPr>
              <a:t>opongan</a:t>
            </a:r>
            <a:r>
              <a:rPr lang="en-US" altLang="en-US" sz="2000" dirty="0">
                <a:latin typeface="Times New Roman" panose="02020603050405020304" pitchFamily="18" charset="0"/>
              </a:rPr>
              <a:t>.</a:t>
            </a:r>
            <a:r>
              <a:rPr lang="en-US" altLang="en-US" sz="2000" dirty="0"/>
              <a:t> </a:t>
            </a:r>
            <a:r>
              <a:rPr lang="en-US" altLang="en-US" sz="2000" dirty="0">
                <a:latin typeface="Times New Roman" panose="02020603050405020304" pitchFamily="18" charset="0"/>
              </a:rPr>
              <a:t>” (Lc. 21:14-15).</a:t>
            </a:r>
          </a:p>
          <a:p>
            <a:pPr algn="r" eaLnBrk="1" hangingPunct="1">
              <a:spcBef>
                <a:spcPct val="40000"/>
              </a:spcBef>
              <a:buFont typeface="Monotype Sorts" pitchFamily="2" charset="2"/>
              <a:buNone/>
              <a:defRPr/>
            </a:pPr>
            <a:r>
              <a:rPr lang="es-ES" altLang="en-US" sz="24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¿Dónde</a:t>
            </a:r>
            <a:r>
              <a:rPr lang="es-ES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Está La Inspiración Hoy?</a:t>
            </a:r>
            <a:endParaRPr lang="en-US" altLang="en-US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4FDB174-0A97-48A9-82E7-3C051DAD9AC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14600" y="1875278"/>
            <a:ext cx="7086600" cy="2305759"/>
          </a:xfrm>
        </p:spPr>
        <p:txBody>
          <a:bodyPr anchor="ctr"/>
          <a:lstStyle/>
          <a:p>
            <a:pPr eaLnBrk="1" hangingPunct="1"/>
            <a:r>
              <a:rPr lang="es-MX" altLang="en-US" b="1" dirty="0"/>
              <a:t>¿SON LOS DONES MILAGROSOS PARA HOY?</a:t>
            </a:r>
            <a:endParaRPr lang="en-US" alt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5DD425A8-DC5D-4287-BC15-ED23E720F7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155701"/>
            <a:ext cx="7596188" cy="434975"/>
          </a:xfrm>
        </p:spPr>
        <p:txBody>
          <a:bodyPr/>
          <a:lstStyle/>
          <a:p>
            <a:pPr eaLnBrk="1" hangingPunct="1"/>
            <a:r>
              <a:rPr lang="es-MX" altLang="es-US" sz="2800" b="1"/>
              <a:t>La Popularidad de La Palabra “Milagro”</a:t>
            </a:r>
            <a:endParaRPr lang="en-US" altLang="es-US" sz="2800" b="1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F89536-4063-43A2-98F4-203BCE157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9400" y="1828800"/>
            <a:ext cx="6667500" cy="4191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400" b="1" dirty="0"/>
              <a:t>La </a:t>
            </a:r>
            <a:r>
              <a:rPr lang="en-US" sz="2400" b="1" dirty="0" err="1"/>
              <a:t>extrañeza</a:t>
            </a:r>
            <a:r>
              <a:rPr lang="en-US" sz="2400" b="1" dirty="0"/>
              <a:t> que causa algo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r>
              <a:rPr lang="en-US" sz="2400" dirty="0"/>
              <a:t>¡Que </a:t>
            </a:r>
            <a:r>
              <a:rPr lang="en-US" sz="2400" dirty="0" err="1"/>
              <a:t>milagro</a:t>
            </a:r>
            <a:r>
              <a:rPr lang="en-US" sz="2400" dirty="0"/>
              <a:t> que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veo</a:t>
            </a:r>
            <a:r>
              <a:rPr lang="en-US" sz="2400" dirty="0"/>
              <a:t>!</a:t>
            </a:r>
          </a:p>
          <a:p>
            <a:pPr eaLnBrk="1" hangingPunct="1">
              <a:defRPr/>
            </a:pPr>
            <a:r>
              <a:rPr lang="en-US" sz="2400" dirty="0"/>
              <a:t>¡Milagro que </a:t>
            </a:r>
            <a:r>
              <a:rPr lang="en-US" sz="2400" dirty="0" err="1"/>
              <a:t>eso</a:t>
            </a:r>
            <a:r>
              <a:rPr lang="en-US" sz="2400" dirty="0"/>
              <a:t>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lugar</a:t>
            </a:r>
            <a:r>
              <a:rPr lang="en-US" sz="2400" dirty="0"/>
              <a:t>!</a:t>
            </a:r>
          </a:p>
          <a:p>
            <a:pPr eaLnBrk="1" hangingPunct="1">
              <a:defRPr/>
            </a:pPr>
            <a:r>
              <a:rPr lang="en-US" sz="2400" dirty="0"/>
              <a:t>¡De </a:t>
            </a:r>
            <a:r>
              <a:rPr lang="en-US" sz="2400" dirty="0" err="1"/>
              <a:t>milagro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salvaste</a:t>
            </a:r>
            <a:r>
              <a:rPr lang="en-US" sz="2400" dirty="0"/>
              <a:t>!</a:t>
            </a:r>
          </a:p>
          <a:p>
            <a:pPr marL="0" indent="0" eaLnBrk="1" hangingPunct="1">
              <a:buNone/>
              <a:defRPr/>
            </a:pPr>
            <a:r>
              <a:rPr lang="en-US" sz="2400" b="1" dirty="0"/>
              <a:t>La </a:t>
            </a:r>
            <a:r>
              <a:rPr lang="en-US" sz="2400" b="1" dirty="0" err="1"/>
              <a:t>insistencia</a:t>
            </a:r>
            <a:r>
              <a:rPr lang="en-US" sz="2400" b="1" dirty="0"/>
              <a:t> de </a:t>
            </a:r>
            <a:r>
              <a:rPr lang="en-US" sz="2400" b="1" dirty="0" err="1"/>
              <a:t>muchos</a:t>
            </a:r>
            <a:r>
              <a:rPr lang="en-US" sz="2400" b="1" dirty="0"/>
              <a:t> amigos </a:t>
            </a:r>
            <a:r>
              <a:rPr lang="en-US" sz="2400" b="1" dirty="0" err="1"/>
              <a:t>religiosos</a:t>
            </a:r>
            <a:r>
              <a:rPr lang="en-US" sz="2400" b="1" dirty="0"/>
              <a:t>. </a:t>
            </a:r>
          </a:p>
          <a:p>
            <a:pPr eaLnBrk="1" hangingPunct="1">
              <a:defRPr/>
            </a:pPr>
            <a:r>
              <a:rPr lang="en-US" sz="2400" dirty="0"/>
              <a:t>¡</a:t>
            </a:r>
            <a:r>
              <a:rPr lang="en-US" sz="2400" dirty="0" err="1"/>
              <a:t>Esto</a:t>
            </a:r>
            <a:r>
              <a:rPr lang="en-US" sz="2400" dirty="0"/>
              <a:t> es un </a:t>
            </a:r>
            <a:r>
              <a:rPr lang="en-US" sz="2400" dirty="0" err="1"/>
              <a:t>milagro</a:t>
            </a:r>
            <a:r>
              <a:rPr lang="en-US" sz="2400" dirty="0"/>
              <a:t>! </a:t>
            </a:r>
            <a:r>
              <a:rPr lang="en-US" sz="2400" dirty="0" err="1"/>
              <a:t>Claman</a:t>
            </a:r>
            <a:r>
              <a:rPr lang="en-US" sz="2400" dirty="0"/>
              <a:t> por </a:t>
            </a:r>
            <a:r>
              <a:rPr lang="en-US" sz="2400" dirty="0" err="1"/>
              <a:t>cualquier</a:t>
            </a:r>
            <a:r>
              <a:rPr lang="en-US" sz="2400" dirty="0"/>
              <a:t> </a:t>
            </a:r>
            <a:r>
              <a:rPr lang="en-US" sz="2400" dirty="0" err="1"/>
              <a:t>cosa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r>
              <a:rPr lang="en-US" sz="2400" dirty="0"/>
              <a:t>El </a:t>
            </a:r>
            <a:r>
              <a:rPr lang="en-US" sz="2400" dirty="0" err="1"/>
              <a:t>estar</a:t>
            </a:r>
            <a:r>
              <a:rPr lang="en-US" sz="2400" dirty="0"/>
              <a:t> </a:t>
            </a:r>
            <a:r>
              <a:rPr lang="en-US" sz="2400" dirty="0" err="1"/>
              <a:t>ahí</a:t>
            </a:r>
            <a:r>
              <a:rPr lang="en-US" sz="2400" dirty="0"/>
              <a:t>, lo que </a:t>
            </a:r>
            <a:r>
              <a:rPr lang="en-US" sz="2400" dirty="0" err="1"/>
              <a:t>está</a:t>
            </a:r>
            <a:r>
              <a:rPr lang="en-US" sz="2400" dirty="0"/>
              <a:t> </a:t>
            </a:r>
            <a:r>
              <a:rPr lang="en-US" sz="2400" dirty="0" err="1"/>
              <a:t>ahí</a:t>
            </a:r>
            <a:r>
              <a:rPr lang="en-US" sz="2400" dirty="0"/>
              <a:t>, </a:t>
            </a:r>
            <a:r>
              <a:rPr lang="en-US" sz="2400" dirty="0" err="1"/>
              <a:t>si</a:t>
            </a:r>
            <a:r>
              <a:rPr lang="en-US" sz="2400" dirty="0"/>
              <a:t> </a:t>
            </a:r>
            <a:r>
              <a:rPr lang="en-US" sz="2400" dirty="0" err="1"/>
              <a:t>alguien</a:t>
            </a:r>
            <a:r>
              <a:rPr lang="en-US" sz="2400" dirty="0"/>
              <a:t> sale bien </a:t>
            </a:r>
            <a:r>
              <a:rPr lang="en-US" sz="2400" dirty="0" err="1"/>
              <a:t>librado</a:t>
            </a:r>
            <a:r>
              <a:rPr lang="en-US" sz="2400" dirty="0"/>
              <a:t> de un </a:t>
            </a:r>
            <a:r>
              <a:rPr lang="en-US" sz="2400" dirty="0" err="1"/>
              <a:t>incidente</a:t>
            </a:r>
            <a:r>
              <a:rPr lang="en-US" sz="2400" dirty="0"/>
              <a:t>, etc. </a:t>
            </a:r>
          </a:p>
          <a:p>
            <a:pPr eaLnBrk="1" hangingPunct="1">
              <a:defRPr/>
            </a:pPr>
            <a:r>
              <a:rPr lang="en-US" sz="2400" dirty="0" err="1"/>
              <a:t>Cuando</a:t>
            </a:r>
            <a:r>
              <a:rPr lang="en-US" sz="2400" dirty="0"/>
              <a:t> la Biblia </a:t>
            </a:r>
            <a:r>
              <a:rPr lang="en-US" sz="2400" dirty="0" err="1"/>
              <a:t>mensiona</a:t>
            </a:r>
            <a:r>
              <a:rPr lang="en-US" sz="2400" dirty="0"/>
              <a:t> la palabra “</a:t>
            </a:r>
            <a:r>
              <a:rPr lang="en-US" sz="2400" dirty="0" err="1"/>
              <a:t>poder</a:t>
            </a:r>
            <a:r>
              <a:rPr lang="en-US" sz="2400" dirty="0"/>
              <a:t>” </a:t>
            </a:r>
            <a:r>
              <a:rPr lang="en-US" sz="2400" dirty="0" err="1"/>
              <a:t>tienden</a:t>
            </a:r>
            <a:r>
              <a:rPr lang="en-US" sz="2400" dirty="0"/>
              <a:t> a </a:t>
            </a:r>
            <a:r>
              <a:rPr lang="en-US" sz="2400" dirty="0" err="1"/>
              <a:t>ver</a:t>
            </a:r>
            <a:r>
              <a:rPr lang="en-US" sz="2400" dirty="0"/>
              <a:t> algo </a:t>
            </a:r>
            <a:r>
              <a:rPr lang="en-US" sz="2400" dirty="0" err="1"/>
              <a:t>sobrenatural</a:t>
            </a:r>
            <a:r>
              <a:rPr lang="en-US" sz="2400" dirty="0"/>
              <a:t>.</a:t>
            </a:r>
          </a:p>
          <a:p>
            <a:pPr eaLnBrk="1" hangingPunct="1">
              <a:defRPr/>
            </a:pPr>
            <a:endParaRPr lang="en-US" sz="2000" dirty="0"/>
          </a:p>
        </p:txBody>
      </p:sp>
      <p:sp>
        <p:nvSpPr>
          <p:cNvPr id="4100" name="CuadroTexto 3">
            <a:extLst>
              <a:ext uri="{FF2B5EF4-FFF2-40B4-BE49-F238E27FC236}">
                <a16:creationId xmlns:a16="http://schemas.microsoft.com/office/drawing/2014/main" id="{A3016AC3-A062-4658-B3CD-C21DA68A48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58813"/>
            <a:ext cx="472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US" sz="2400" b="1">
                <a:solidFill>
                  <a:srgbClr val="000000"/>
                </a:solidFill>
              </a:rPr>
              <a:t>Primero hay que ver,</a:t>
            </a:r>
            <a:endParaRPr lang="en-US" altLang="es-US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03994802-D61A-4033-A9FC-8B50566CBE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1106488"/>
            <a:ext cx="7596188" cy="533400"/>
          </a:xfrm>
        </p:spPr>
        <p:txBody>
          <a:bodyPr/>
          <a:lstStyle/>
          <a:p>
            <a:pPr eaLnBrk="1" hangingPunct="1"/>
            <a:r>
              <a:rPr lang="es-MX" altLang="es-US" sz="3600" b="1"/>
              <a:t>¿Qué es un milagro en la Biblia?</a:t>
            </a:r>
            <a:endParaRPr lang="en-US" altLang="es-US" sz="3600" b="1"/>
          </a:p>
        </p:txBody>
      </p:sp>
      <p:sp>
        <p:nvSpPr>
          <p:cNvPr id="4099" name="Marcador de contenido 2">
            <a:extLst>
              <a:ext uri="{FF2B5EF4-FFF2-40B4-BE49-F238E27FC236}">
                <a16:creationId xmlns:a16="http://schemas.microsoft.com/office/drawing/2014/main" id="{38FD2BE7-4652-4B59-834C-4928147AA9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4600" y="1905000"/>
            <a:ext cx="7162800" cy="4191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s-ES" altLang="es-US" sz="2400" dirty="0"/>
              <a:t>W. E. VINE. </a:t>
            </a:r>
          </a:p>
          <a:p>
            <a:pPr eaLnBrk="1" hangingPunct="1">
              <a:defRPr/>
            </a:pPr>
            <a:r>
              <a:rPr lang="es-ES" altLang="es-US" sz="2400" dirty="0"/>
              <a:t>1. </a:t>
            </a:r>
            <a:r>
              <a:rPr lang="es-ES" altLang="es-US" sz="2400" b="1" dirty="0" err="1"/>
              <a:t>dunamis</a:t>
            </a:r>
            <a:r>
              <a:rPr lang="es-ES" altLang="es-US" sz="2400" dirty="0"/>
              <a:t> (</a:t>
            </a:r>
            <a:r>
              <a:rPr lang="es-ES" altLang="es-US" sz="2400" dirty="0" err="1"/>
              <a:t>δύν</a:t>
            </a:r>
            <a:r>
              <a:rPr lang="es-ES" altLang="es-US" sz="2400" dirty="0"/>
              <a:t>αμις,), poder, capacidad inherente. </a:t>
            </a:r>
          </a:p>
          <a:p>
            <a:pPr lvl="1" eaLnBrk="1" hangingPunct="1">
              <a:defRPr/>
            </a:pPr>
            <a:r>
              <a:rPr lang="es-ES" altLang="es-US" sz="1800" dirty="0"/>
              <a:t>Se usa de obras de origen y carácter sobrenatural, que no podrían ser producidas por agentes y medios naturales. </a:t>
            </a:r>
          </a:p>
          <a:p>
            <a:pPr lvl="1" eaLnBrk="1" hangingPunct="1">
              <a:defRPr/>
            </a:pPr>
            <a:r>
              <a:rPr lang="es-ES" altLang="es-US" sz="1800" dirty="0"/>
              <a:t>Se traduce «milagros» en Mat_7:22; Luc 10:13- </a:t>
            </a:r>
          </a:p>
          <a:p>
            <a:pPr lvl="1" eaLnBrk="1" hangingPunct="1">
              <a:defRPr/>
            </a:pPr>
            <a:r>
              <a:rPr lang="es-ES" altLang="es-US" sz="1800" dirty="0"/>
              <a:t>Véase PODER, y también CAPACIDAD, EFICACIA, FUERZA, MARAVILLA, POTENCIA, SEÑAL, VALOR.</a:t>
            </a:r>
          </a:p>
          <a:p>
            <a:pPr eaLnBrk="1" hangingPunct="1">
              <a:defRPr/>
            </a:pPr>
            <a:r>
              <a:rPr lang="es-ES" altLang="es-US" sz="2400" dirty="0"/>
              <a:t>2. </a:t>
            </a:r>
            <a:r>
              <a:rPr lang="es-ES" altLang="es-US" sz="2400" b="1" dirty="0" err="1"/>
              <a:t>semeion</a:t>
            </a:r>
            <a:r>
              <a:rPr lang="es-ES" altLang="es-US" sz="2400" dirty="0"/>
              <a:t> (</a:t>
            </a:r>
            <a:r>
              <a:rPr lang="es-ES" altLang="es-US" sz="2400" dirty="0" err="1"/>
              <a:t>σημει̂ον</a:t>
            </a:r>
            <a:r>
              <a:rPr lang="es-ES" altLang="es-US" sz="2400" dirty="0"/>
              <a:t>, G4592), señal, marca, prenda. </a:t>
            </a:r>
          </a:p>
          <a:p>
            <a:pPr lvl="1" eaLnBrk="1" hangingPunct="1">
              <a:defRPr/>
            </a:pPr>
            <a:r>
              <a:rPr lang="es-ES" altLang="es-US" sz="1800" dirty="0"/>
              <a:t>Se usa de milagros y maravillas como señales de autoridad divina. </a:t>
            </a:r>
          </a:p>
          <a:p>
            <a:pPr lvl="1" eaLnBrk="1" hangingPunct="1">
              <a:defRPr/>
            </a:pPr>
            <a:r>
              <a:rPr lang="es-ES" altLang="es-US" sz="1800" dirty="0"/>
              <a:t>Se traduce «milagros» en la RV en Hch_4:22, Hch_4:30; Hch_5:12; Hch_6:8; Hch_7:36- (en la RVR se traduce «señales»). </a:t>
            </a:r>
            <a:endParaRPr lang="en-US" altLang="es-US" sz="1800" dirty="0"/>
          </a:p>
        </p:txBody>
      </p:sp>
      <p:sp>
        <p:nvSpPr>
          <p:cNvPr id="5124" name="CuadroTexto 3">
            <a:extLst>
              <a:ext uri="{FF2B5EF4-FFF2-40B4-BE49-F238E27FC236}">
                <a16:creationId xmlns:a16="http://schemas.microsoft.com/office/drawing/2014/main" id="{6196C8A4-FC23-4425-8714-4717BD0CB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658813"/>
            <a:ext cx="4724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MX" altLang="es-US" sz="2400" b="1">
                <a:solidFill>
                  <a:srgbClr val="000000"/>
                </a:solidFill>
              </a:rPr>
              <a:t>Segundo hay que contestar,</a:t>
            </a:r>
            <a:endParaRPr lang="en-US" altLang="es-US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A0E40E-34DB-4AC3-B30A-3D853EBA0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3614" y="815975"/>
            <a:ext cx="7680325" cy="533400"/>
          </a:xfrm>
        </p:spPr>
        <p:txBody>
          <a:bodyPr/>
          <a:lstStyle/>
          <a:p>
            <a:pPr>
              <a:defRPr/>
            </a:pPr>
            <a:r>
              <a:rPr lang="es-MX" sz="36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¿Qué es un milagro en la Biblia?</a:t>
            </a:r>
            <a:endParaRPr lang="es-US" sz="36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66E9B5-4EFF-4801-89B2-9DD550EDC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0" y="1546226"/>
            <a:ext cx="7627938" cy="46259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s-MX" sz="2400" dirty="0"/>
              <a:t>NDIDLB NELSON:</a:t>
            </a:r>
          </a:p>
          <a:p>
            <a:pPr>
              <a:defRPr/>
            </a:pPr>
            <a:r>
              <a:rPr lang="es-MX" sz="2400" dirty="0"/>
              <a:t>Cualquier acto del poder divino, </a:t>
            </a:r>
            <a:r>
              <a:rPr lang="es-MX" sz="2400" b="1" dirty="0"/>
              <a:t>superior</a:t>
            </a:r>
            <a:r>
              <a:rPr lang="es-MX" sz="2400" dirty="0"/>
              <a:t> al orden natural y a las fuerzas humanas.</a:t>
            </a:r>
          </a:p>
          <a:p>
            <a:pPr lvl="1">
              <a:defRPr/>
            </a:pPr>
            <a:r>
              <a:rPr lang="es-MX" dirty="0"/>
              <a:t>Existen diferentes palabras en hebreo, arameo y griego para expresar el concepto de milagro.</a:t>
            </a:r>
          </a:p>
          <a:p>
            <a:pPr>
              <a:defRPr/>
            </a:pPr>
            <a:r>
              <a:rPr lang="es-MX" sz="2400" dirty="0"/>
              <a:t>Sentido de "Milagro"</a:t>
            </a:r>
          </a:p>
          <a:p>
            <a:pPr lvl="1">
              <a:defRPr/>
            </a:pPr>
            <a:r>
              <a:rPr lang="es-MX" dirty="0"/>
              <a:t>Los términos empleados en el Antiguo Testamento para designar los milagros de Dios son muy variados. </a:t>
            </a:r>
          </a:p>
          <a:p>
            <a:pPr lvl="2">
              <a:defRPr/>
            </a:pPr>
            <a:r>
              <a:rPr lang="es-MX" sz="2400" dirty="0"/>
              <a:t>Expresan el carácter de sus </a:t>
            </a:r>
            <a:r>
              <a:rPr lang="es-MX" sz="2400" b="1" dirty="0"/>
              <a:t>obras extraordinarias</a:t>
            </a:r>
            <a:r>
              <a:rPr lang="es-MX" sz="2400" dirty="0"/>
              <a:t>, tales como los portentos del ÉXODO.</a:t>
            </a:r>
          </a:p>
          <a:p>
            <a:pPr lvl="2">
              <a:defRPr/>
            </a:pPr>
            <a:r>
              <a:rPr lang="es-MX" sz="2400" dirty="0"/>
              <a:t>O se refieren a los fenómenos naturales que son </a:t>
            </a:r>
            <a:r>
              <a:rPr lang="es-MX" sz="2400" b="1" dirty="0"/>
              <a:t>obra de su mano creadora</a:t>
            </a:r>
            <a:r>
              <a:rPr lang="es-MX" sz="2400" dirty="0"/>
              <a:t>. </a:t>
            </a:r>
            <a:endParaRPr lang="es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:a16="http://schemas.microsoft.com/office/drawing/2014/main" id="{3E6742F1-5460-44A8-8A1F-6A3F150CF2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1" y="762000"/>
            <a:ext cx="7680325" cy="533400"/>
          </a:xfrm>
        </p:spPr>
        <p:txBody>
          <a:bodyPr/>
          <a:lstStyle/>
          <a:p>
            <a:r>
              <a:rPr lang="es-MX" altLang="es-US" sz="3600" b="1">
                <a:solidFill>
                  <a:srgbClr val="0000FF"/>
                </a:solidFill>
              </a:rPr>
              <a:t>Los Dones Milagrosos</a:t>
            </a:r>
            <a:endParaRPr lang="es-US" altLang="es-US" sz="3600" b="1">
              <a:solidFill>
                <a:srgbClr val="0000FF"/>
              </a:solidFill>
            </a:endParaRPr>
          </a:p>
        </p:txBody>
      </p:sp>
      <p:sp>
        <p:nvSpPr>
          <p:cNvPr id="7171" name="Marcador de contenido 2">
            <a:extLst>
              <a:ext uri="{FF2B5EF4-FFF2-40B4-BE49-F238E27FC236}">
                <a16:creationId xmlns:a16="http://schemas.microsoft.com/office/drawing/2014/main" id="{DCE00F00-E6C3-495C-A588-4159D9FD17F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62200" y="1447800"/>
            <a:ext cx="7391400" cy="4724400"/>
          </a:xfrm>
        </p:spPr>
        <p:txBody>
          <a:bodyPr/>
          <a:lstStyle/>
          <a:p>
            <a:r>
              <a:rPr lang="es-MX" altLang="es-US" sz="1600">
                <a:solidFill>
                  <a:srgbClr val="292F33"/>
                </a:solidFill>
                <a:latin typeface="Verdana" panose="020B0604030504040204" pitchFamily="34" charset="0"/>
              </a:rPr>
              <a:t>Son obra del otro consolador.</a:t>
            </a:r>
          </a:p>
          <a:p>
            <a:pPr lvl="1"/>
            <a:r>
              <a:rPr lang="es-MX" altLang="en-US" sz="1600">
                <a:solidFill>
                  <a:srgbClr val="218282"/>
                </a:solidFill>
                <a:latin typeface="Verdana" panose="020B0604030504040204" pitchFamily="34" charset="0"/>
              </a:rPr>
              <a:t>Joh 14:16</a:t>
            </a:r>
            <a:r>
              <a:rPr lang="es-MX" altLang="en-US" sz="1600">
                <a:solidFill>
                  <a:srgbClr val="292F33"/>
                </a:solidFill>
                <a:latin typeface="Verdana" panose="020B0604030504040204" pitchFamily="34" charset="0"/>
              </a:rPr>
              <a:t>  </a:t>
            </a:r>
            <a:r>
              <a:rPr lang="es-MX" altLang="en-US" sz="1600">
                <a:solidFill>
                  <a:srgbClr val="DA3737"/>
                </a:solidFill>
                <a:latin typeface="Verdana" panose="020B0604030504040204" pitchFamily="34" charset="0"/>
              </a:rPr>
              <a:t>Y yo rogaré al Padre, y os dará otro Consolador, para que esté con vosotros para siempre:</a:t>
            </a:r>
            <a:r>
              <a:rPr lang="es-MX" altLang="en-US" sz="1600">
                <a:solidFill>
                  <a:srgbClr val="292F33"/>
                </a:solidFill>
                <a:latin typeface="Verdana" panose="020B0604030504040204" pitchFamily="34" charset="0"/>
              </a:rPr>
              <a:t> </a:t>
            </a:r>
          </a:p>
          <a:p>
            <a:r>
              <a:rPr lang="es-MX" altLang="es-US" sz="1600">
                <a:solidFill>
                  <a:srgbClr val="292F33"/>
                </a:solidFill>
                <a:latin typeface="Verdana" panose="020B0604030504040204" pitchFamily="34" charset="0"/>
              </a:rPr>
              <a:t>Fueron prometidos a los apóstoles.</a:t>
            </a:r>
          </a:p>
          <a:p>
            <a:pPr lvl="1"/>
            <a:r>
              <a:rPr lang="es-MX" altLang="en-US" sz="1600">
                <a:solidFill>
                  <a:srgbClr val="218282"/>
                </a:solidFill>
                <a:latin typeface="Verdana" panose="020B0604030504040204" pitchFamily="34" charset="0"/>
              </a:rPr>
              <a:t>Joh 14:17</a:t>
            </a:r>
            <a:r>
              <a:rPr lang="es-MX" altLang="en-US" sz="1600">
                <a:solidFill>
                  <a:srgbClr val="292F33"/>
                </a:solidFill>
                <a:latin typeface="Verdana" panose="020B0604030504040204" pitchFamily="34" charset="0"/>
              </a:rPr>
              <a:t>  </a:t>
            </a:r>
            <a:r>
              <a:rPr lang="es-MX" altLang="en-US" sz="1600">
                <a:solidFill>
                  <a:srgbClr val="DA3737"/>
                </a:solidFill>
                <a:latin typeface="Verdana" panose="020B0604030504040204" pitchFamily="34" charset="0"/>
              </a:rPr>
              <a:t>el Espíritu de verdad, al cual el mundo no puede recibir, porque no le ve, ni le conoce; pero vosotros le conocéis, porque mora con vosotros, y estará en vosotros.</a:t>
            </a:r>
            <a:r>
              <a:rPr lang="es-MX" altLang="en-US" sz="1600">
                <a:solidFill>
                  <a:srgbClr val="292F33"/>
                </a:solidFill>
                <a:latin typeface="Verdana" panose="020B0604030504040204" pitchFamily="34" charset="0"/>
              </a:rPr>
              <a:t> </a:t>
            </a:r>
            <a:endParaRPr lang="es-MX" altLang="es-US" sz="1600">
              <a:solidFill>
                <a:srgbClr val="292F33"/>
              </a:solidFill>
              <a:latin typeface="Verdana" panose="020B0604030504040204" pitchFamily="34" charset="0"/>
            </a:endParaRPr>
          </a:p>
          <a:p>
            <a:r>
              <a:rPr lang="es-MX" altLang="es-US" sz="1600">
                <a:solidFill>
                  <a:srgbClr val="292F33"/>
                </a:solidFill>
                <a:latin typeface="Verdana" panose="020B0604030504040204" pitchFamily="34" charset="0"/>
              </a:rPr>
              <a:t>Fueron dados a partir del día de Pentecostés del año 33 d.C.</a:t>
            </a:r>
          </a:p>
          <a:p>
            <a:pPr lvl="1"/>
            <a:r>
              <a:rPr lang="es-MX" altLang="en-US" sz="1600">
                <a:solidFill>
                  <a:srgbClr val="292F33"/>
                </a:solidFill>
                <a:latin typeface="Verdana" panose="020B0604030504040204" pitchFamily="34" charset="0"/>
              </a:rPr>
              <a:t>1Cuando llegó el día de Pentecostés,</a:t>
            </a:r>
            <a:r>
              <a:rPr lang="es-MX" altLang="en-US" sz="1600" baseline="30000">
                <a:solidFill>
                  <a:srgbClr val="DA3737"/>
                </a:solidFill>
                <a:latin typeface="Verdana" panose="020B0604030504040204" pitchFamily="34" charset="0"/>
              </a:rPr>
              <a:t>(A)</a:t>
            </a:r>
            <a:r>
              <a:rPr lang="es-MX" altLang="en-US" sz="1600">
                <a:solidFill>
                  <a:srgbClr val="292F33"/>
                </a:solidFill>
                <a:latin typeface="Verdana" panose="020B0604030504040204" pitchFamily="34" charset="0"/>
              </a:rPr>
              <a:t> estaban todos unánimes juntos. </a:t>
            </a:r>
          </a:p>
          <a:p>
            <a:pPr lvl="1"/>
            <a:r>
              <a:rPr lang="es-MX" altLang="en-US" sz="1600">
                <a:solidFill>
                  <a:srgbClr val="218282"/>
                </a:solidFill>
                <a:latin typeface="Verdana" panose="020B0604030504040204" pitchFamily="34" charset="0"/>
              </a:rPr>
              <a:t>Act 2:2</a:t>
            </a:r>
            <a:r>
              <a:rPr lang="es-MX" altLang="en-US" sz="1600">
                <a:solidFill>
                  <a:srgbClr val="292F33"/>
                </a:solidFill>
                <a:latin typeface="Verdana" panose="020B0604030504040204" pitchFamily="34" charset="0"/>
              </a:rPr>
              <a:t>  Y de repente vino del cielo un estruendo como de un viento recio que soplaba, el cual llenó toda la casa donde estaban sentados; </a:t>
            </a:r>
          </a:p>
          <a:p>
            <a:pPr lvl="1"/>
            <a:r>
              <a:rPr lang="es-MX" altLang="en-US" sz="1600">
                <a:solidFill>
                  <a:srgbClr val="218282"/>
                </a:solidFill>
                <a:latin typeface="Verdana" panose="020B0604030504040204" pitchFamily="34" charset="0"/>
              </a:rPr>
              <a:t>Act 2:3</a:t>
            </a:r>
            <a:r>
              <a:rPr lang="es-MX" altLang="en-US" sz="1600">
                <a:solidFill>
                  <a:srgbClr val="292F33"/>
                </a:solidFill>
                <a:latin typeface="Verdana" panose="020B0604030504040204" pitchFamily="34" charset="0"/>
              </a:rPr>
              <a:t>  y se les aparecieron lenguas repartidas, como de fuego, asentándose sobre cada uno de ellos. </a:t>
            </a:r>
          </a:p>
          <a:p>
            <a:pPr lvl="1"/>
            <a:r>
              <a:rPr lang="es-MX" altLang="en-US" sz="1600">
                <a:solidFill>
                  <a:srgbClr val="218282"/>
                </a:solidFill>
                <a:latin typeface="Verdana" panose="020B0604030504040204" pitchFamily="34" charset="0"/>
              </a:rPr>
              <a:t>Act 2:4</a:t>
            </a:r>
            <a:r>
              <a:rPr lang="es-MX" altLang="en-US" sz="1600">
                <a:solidFill>
                  <a:srgbClr val="292F33"/>
                </a:solidFill>
                <a:latin typeface="Verdana" panose="020B0604030504040204" pitchFamily="34" charset="0"/>
              </a:rPr>
              <a:t>  Y fueron todos llenos del Espíritu Santo, y comenzaron a hablar en otras lenguas, según el Espíritu les daba que hablasen. </a:t>
            </a:r>
            <a:endParaRPr lang="es-MX" altLang="es-US" sz="1600">
              <a:solidFill>
                <a:srgbClr val="292F33"/>
              </a:solidFill>
              <a:latin typeface="Verdana" panose="020B0604030504040204" pitchFamily="34" charset="0"/>
            </a:endParaRPr>
          </a:p>
          <a:p>
            <a:r>
              <a:rPr lang="es-MX" altLang="es-US" sz="1600">
                <a:solidFill>
                  <a:srgbClr val="292F33"/>
                </a:solidFill>
                <a:latin typeface="Verdana" panose="020B0604030504040204" pitchFamily="34" charset="0"/>
              </a:rPr>
              <a:t>Concluyeron en el primer siglo</a:t>
            </a:r>
          </a:p>
          <a:p>
            <a:pPr lvl="1"/>
            <a:r>
              <a:rPr lang="es-MX" altLang="en-US" sz="1600">
                <a:solidFill>
                  <a:srgbClr val="218282"/>
                </a:solidFill>
                <a:latin typeface="Verdana" panose="020B0604030504040204" pitchFamily="34" charset="0"/>
              </a:rPr>
              <a:t>1Co 13:8</a:t>
            </a:r>
            <a:r>
              <a:rPr lang="es-MX" altLang="en-US" sz="1600">
                <a:solidFill>
                  <a:srgbClr val="292F33"/>
                </a:solidFill>
                <a:latin typeface="Verdana" panose="020B0604030504040204" pitchFamily="34" charset="0"/>
              </a:rPr>
              <a:t>  El amor nunca deja de ser; pero las profecías se acabarán, y cesarán las lenguas, y la ciencia acabará. </a:t>
            </a:r>
            <a:endParaRPr lang="es-MX" altLang="es-US" sz="1600" u="sng">
              <a:solidFill>
                <a:srgbClr val="292F33"/>
              </a:solidFill>
              <a:latin typeface="Verdana" panose="020B0604030504040204" pitchFamily="34" charset="0"/>
            </a:endParaRPr>
          </a:p>
        </p:txBody>
      </p:sp>
      <p:sp>
        <p:nvSpPr>
          <p:cNvPr id="7172" name="CuadroTexto 3">
            <a:extLst>
              <a:ext uri="{FF2B5EF4-FFF2-40B4-BE49-F238E27FC236}">
                <a16:creationId xmlns:a16="http://schemas.microsoft.com/office/drawing/2014/main" id="{7A2F9398-21D5-448B-A976-4693B6A21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22289"/>
            <a:ext cx="6858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419" altLang="es-US" sz="1800" b="1">
                <a:solidFill>
                  <a:srgbClr val="000000"/>
                </a:solidFill>
              </a:rPr>
              <a:t>Tercero hablar de:</a:t>
            </a:r>
            <a:endParaRPr lang="es-US" altLang="es-US"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F68BED97-74F4-439F-BC08-28F8ED8E41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38400" y="1023939"/>
            <a:ext cx="5765800" cy="434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ACLARACIONES PERTINENTES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9C634B6-51CF-47A1-96BC-4A6116D52A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400" b="1" dirty="0">
                <a:solidFill>
                  <a:srgbClr val="0000FF"/>
                </a:solidFill>
              </a:rPr>
              <a:t>La </a:t>
            </a:r>
            <a:r>
              <a:rPr lang="en-US" altLang="en-US" sz="2400" b="1" dirty="0" err="1">
                <a:solidFill>
                  <a:srgbClr val="0000FF"/>
                </a:solidFill>
              </a:rPr>
              <a:t>pregunta</a:t>
            </a:r>
            <a:r>
              <a:rPr lang="en-US" altLang="en-US" sz="2400" b="1" dirty="0">
                <a:solidFill>
                  <a:srgbClr val="0000FF"/>
                </a:solidFill>
              </a:rPr>
              <a:t> no es</a:t>
            </a:r>
            <a:r>
              <a:rPr lang="en-US" altLang="en-US" sz="2400" b="1" dirty="0">
                <a:solidFill>
                  <a:schemeClr val="hlink"/>
                </a:solidFill>
              </a:rPr>
              <a:t>. . .</a:t>
            </a:r>
          </a:p>
          <a:p>
            <a:pPr lvl="1" eaLnBrk="1" hangingPunct="1">
              <a:buFontTx/>
              <a:buNone/>
              <a:defRPr/>
            </a:pPr>
            <a:r>
              <a:rPr lang="es-ES" altLang="en-US" sz="2000" dirty="0"/>
              <a:t>¿</a:t>
            </a:r>
            <a:r>
              <a:rPr lang="es-MX" altLang="en-US" sz="2000" dirty="0"/>
              <a:t>Hizo Jesús milagros en su ministerio? - </a:t>
            </a:r>
            <a:r>
              <a:rPr lang="en-US" altLang="en-US" sz="1800" dirty="0" err="1"/>
              <a:t>Sí</a:t>
            </a:r>
            <a:r>
              <a:rPr lang="en-US" altLang="en-US" sz="1800" dirty="0"/>
              <a:t>, (Juan. 20:30-31).</a:t>
            </a:r>
          </a:p>
          <a:p>
            <a:pPr lvl="1" eaLnBrk="1" hangingPunct="1">
              <a:buFontTx/>
              <a:buNone/>
              <a:defRPr/>
            </a:pPr>
            <a:r>
              <a:rPr lang="es-ES" altLang="en-US" sz="2000" dirty="0"/>
              <a:t>¿Puede el Señor realizar milagros hoy? - </a:t>
            </a:r>
            <a:r>
              <a:rPr lang="en-US" altLang="en-US" sz="2000" dirty="0" err="1"/>
              <a:t>Sí</a:t>
            </a:r>
            <a:r>
              <a:rPr lang="en-US" altLang="en-US" sz="2000" dirty="0"/>
              <a:t>, (Mt. 28:18).</a:t>
            </a:r>
          </a:p>
          <a:p>
            <a:pPr lvl="1" eaLnBrk="1" hangingPunct="1">
              <a:buFontTx/>
              <a:buNone/>
              <a:defRPr/>
            </a:pPr>
            <a:r>
              <a:rPr lang="es-ES" altLang="en-US" sz="2000" dirty="0"/>
              <a:t>¿El Señor escucha las oraciones y sigue obrando? - </a:t>
            </a:r>
            <a:r>
              <a:rPr lang="en-US" altLang="en-US" sz="1800" dirty="0" err="1"/>
              <a:t>Sí</a:t>
            </a:r>
            <a:r>
              <a:rPr lang="en-US" altLang="en-US" sz="1800" dirty="0"/>
              <a:t>, (Mt. 6:7,11,25-34).</a:t>
            </a:r>
          </a:p>
          <a:p>
            <a:pPr lvl="1" eaLnBrk="1" hangingPunct="1">
              <a:buFontTx/>
              <a:buNone/>
              <a:defRPr/>
            </a:pPr>
            <a:r>
              <a:rPr lang="es-ES" altLang="en-US" sz="2000" dirty="0"/>
              <a:t>¿Los cristianos reciben el Espíritu Santo hoy? - </a:t>
            </a:r>
            <a:r>
              <a:rPr lang="en-US" altLang="en-US" sz="1800" dirty="0" err="1"/>
              <a:t>Sí</a:t>
            </a:r>
            <a:r>
              <a:rPr lang="en-US" altLang="en-US" sz="1800" dirty="0"/>
              <a:t>, (</a:t>
            </a:r>
            <a:r>
              <a:rPr lang="en-US" altLang="en-US" sz="1800" dirty="0" err="1"/>
              <a:t>Hechos</a:t>
            </a:r>
            <a:r>
              <a:rPr lang="en-US" altLang="en-US" sz="1800" dirty="0"/>
              <a:t> 2:38; 3:19; 5:32; 25-26; </a:t>
            </a:r>
            <a:r>
              <a:rPr lang="en-US" altLang="en-US" sz="1800" dirty="0" err="1"/>
              <a:t>Gá</a:t>
            </a:r>
            <a:r>
              <a:rPr lang="en-US" altLang="en-US" sz="1800" dirty="0"/>
              <a:t> 3:14; 27-29).</a:t>
            </a:r>
          </a:p>
          <a:p>
            <a:pPr lvl="1" eaLnBrk="1" hangingPunct="1">
              <a:buFontTx/>
              <a:buNone/>
              <a:defRPr/>
            </a:pPr>
            <a:r>
              <a:rPr lang="es-ES" altLang="en-US" sz="2000" dirty="0"/>
              <a:t>¿Suceden maravillas hoy?</a:t>
            </a:r>
            <a:endParaRPr lang="en-US" altLang="en-US" sz="2000" dirty="0"/>
          </a:p>
          <a:p>
            <a:pPr lvl="2" eaLnBrk="1" hangingPunct="1">
              <a:defRPr/>
            </a:pPr>
            <a:r>
              <a:rPr lang="es-ES" altLang="en-US" sz="1800" dirty="0"/>
              <a:t>Sí, pero éstos no son milagros hechos por hombres de parte de Dios.</a:t>
            </a:r>
            <a:endParaRPr lang="en-US" altLang="en-US" sz="1800" dirty="0"/>
          </a:p>
          <a:p>
            <a:pPr eaLnBrk="1" hangingPunct="1">
              <a:defRPr/>
            </a:pPr>
            <a:r>
              <a:rPr lang="en-US" altLang="en-US" sz="2400" b="1" dirty="0">
                <a:solidFill>
                  <a:srgbClr val="0000FF"/>
                </a:solidFill>
              </a:rPr>
              <a:t>La </a:t>
            </a:r>
            <a:r>
              <a:rPr lang="en-US" altLang="en-US" sz="2400" b="1" dirty="0" err="1">
                <a:solidFill>
                  <a:srgbClr val="0000FF"/>
                </a:solidFill>
              </a:rPr>
              <a:t>pregunta</a:t>
            </a:r>
            <a:r>
              <a:rPr lang="en-US" altLang="en-US" sz="2400" b="1" dirty="0">
                <a:solidFill>
                  <a:srgbClr val="0000FF"/>
                </a:solidFill>
              </a:rPr>
              <a:t> es…</a:t>
            </a:r>
          </a:p>
          <a:p>
            <a:pPr marL="457200" lvl="1" indent="0" eaLnBrk="1" hangingPunct="1">
              <a:buNone/>
              <a:defRPr/>
            </a:pPr>
            <a:r>
              <a:rPr lang="es-ES" altLang="en-US" sz="2000" dirty="0"/>
              <a:t>¿Son los dones espirituales milagrosos, como en los días de los apóstoles hoy, Están los regalos espirituales milagrosos como en los días de los apóstoles para los cristianos hoy?</a:t>
            </a:r>
            <a:endParaRPr lang="en-US" altLang="en-US" sz="2800" dirty="0"/>
          </a:p>
        </p:txBody>
      </p:sp>
      <p:graphicFrame>
        <p:nvGraphicFramePr>
          <p:cNvPr id="819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1057431A-AC10-43EE-8744-0D9091A4D924}"/>
              </a:ext>
            </a:extLst>
          </p:cNvPr>
          <p:cNvGraphicFramePr>
            <a:graphicFrameLocks/>
          </p:cNvGraphicFramePr>
          <p:nvPr/>
        </p:nvGraphicFramePr>
        <p:xfrm>
          <a:off x="8077201" y="533401"/>
          <a:ext cx="1998663" cy="1484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!" r:id="rId3" imgW="26971" imgH="20119" progId="CDraw4">
                  <p:embed/>
                </p:oleObj>
              </mc:Choice>
              <mc:Fallback>
                <p:oleObj name="CorelDRAW!" r:id="rId3" imgW="26971" imgH="20119" progId="CDraw4">
                  <p:embed/>
                  <p:pic>
                    <p:nvPicPr>
                      <p:cNvPr id="8196" name="Object 5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1057431A-AC10-43EE-8744-0D9091A4D924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1" y="533401"/>
                        <a:ext cx="1998663" cy="1484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CuadroTexto 1">
            <a:extLst>
              <a:ext uri="{FF2B5EF4-FFF2-40B4-BE49-F238E27FC236}">
                <a16:creationId xmlns:a16="http://schemas.microsoft.com/office/drawing/2014/main" id="{CE64DE2D-28EB-4561-976F-91E6717E0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17526"/>
            <a:ext cx="3048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s-US" sz="2400" b="1">
                <a:solidFill>
                  <a:srgbClr val="000000"/>
                </a:solidFill>
              </a:rPr>
              <a:t>Cuarto,</a:t>
            </a:r>
            <a:endParaRPr lang="es-US" altLang="es-US"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16F1019-338A-4A1A-9D37-AF51D96AB5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860426"/>
            <a:ext cx="8001000" cy="385763"/>
          </a:xfrm>
        </p:spPr>
        <p:txBody>
          <a:bodyPr/>
          <a:lstStyle/>
          <a:p>
            <a:pPr eaLnBrk="1" hangingPunct="1">
              <a:defRPr/>
            </a:pPr>
            <a:r>
              <a:rPr lang="es-ES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NO TODOS LOS DONES DE DIOS SON MILAGROS</a:t>
            </a:r>
            <a:endParaRPr lang="en-US" alt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6AC3B249-51F9-478D-BEF3-B325AB17B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8400" y="1905000"/>
            <a:ext cx="5105400" cy="3962400"/>
          </a:xfrm>
          <a:noFill/>
        </p:spPr>
        <p:txBody>
          <a:bodyPr/>
          <a:lstStyle/>
          <a:p>
            <a:pPr eaLnBrk="1" hangingPunct="1"/>
            <a:r>
              <a:rPr lang="es-MX" altLang="en-US" sz="2000">
                <a:latin typeface="Times New Roman" panose="02020603050405020304" pitchFamily="18" charset="0"/>
              </a:rPr>
              <a:t>“Y también, que es un don de Dios que todo hombre coma  y beba y goce del fruto de todo su duro trabajo</a:t>
            </a:r>
            <a:r>
              <a:rPr lang="es-MX" altLang="en-US" sz="2000"/>
              <a:t> </a:t>
            </a:r>
            <a:r>
              <a:rPr lang="es-MX" altLang="en-US" sz="2000">
                <a:latin typeface="Times New Roman" panose="02020603050405020304" pitchFamily="18" charset="0"/>
              </a:rPr>
              <a:t>” (Ec. 3:13).</a:t>
            </a:r>
          </a:p>
          <a:p>
            <a:pPr eaLnBrk="1" hangingPunct="1"/>
            <a:r>
              <a:rPr lang="es-MX" altLang="en-US" sz="2000">
                <a:latin typeface="Times New Roman" panose="02020603050405020304" pitchFamily="18" charset="0"/>
              </a:rPr>
              <a:t>“Asimismo, el que Dios le dé a un hombre riquezas y posesiones, permitiéndole también comer de ellas, tomar su Porción y gozarse de su duro trabajo, esto es un don de Dios.” (Ec. 5:19). </a:t>
            </a:r>
          </a:p>
          <a:p>
            <a:pPr eaLnBrk="1" hangingPunct="1"/>
            <a:r>
              <a:rPr lang="es-MX" altLang="en-US" sz="2000">
                <a:latin typeface="Times New Roman" panose="02020603050405020304" pitchFamily="18" charset="0"/>
              </a:rPr>
              <a:t>“Toda buena Dádiva y todo don perfecto proviene de lo alto y desciende del Padre de las luces, en quien no hay cambio ni sombra de Variación. ” (Stg. 1:17). </a:t>
            </a:r>
          </a:p>
          <a:p>
            <a:pPr eaLnBrk="1" hangingPunct="1"/>
            <a:r>
              <a:rPr lang="es-MX" altLang="en-US" sz="2000">
                <a:latin typeface="Times New Roman" panose="02020603050405020304" pitchFamily="18" charset="0"/>
              </a:rPr>
              <a:t>Podemos agregar: El don de la salud, el don de las habilidades, el don de su palabra, el don de la vida eterna, etcétera. </a:t>
            </a:r>
          </a:p>
        </p:txBody>
      </p:sp>
      <p:graphicFrame>
        <p:nvGraphicFramePr>
          <p:cNvPr id="10244" name="Object 4">
            <a:hlinkClick r:id="" action="ppaction://ole?verb=0"/>
            <a:extLst>
              <a:ext uri="{FF2B5EF4-FFF2-40B4-BE49-F238E27FC236}">
                <a16:creationId xmlns:a16="http://schemas.microsoft.com/office/drawing/2014/main" id="{45273CD1-B0D9-4476-8050-7706ED8EA210}"/>
              </a:ext>
            </a:extLst>
          </p:cNvPr>
          <p:cNvGraphicFramePr>
            <a:graphicFrameLocks/>
          </p:cNvGraphicFramePr>
          <p:nvPr/>
        </p:nvGraphicFramePr>
        <p:xfrm>
          <a:off x="7315200" y="1066800"/>
          <a:ext cx="25908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orelDRAW 6.0" r:id="rId3" imgW="124688" imgH="1603034" progId="CorelDRAW.Graphic.6">
                  <p:embed/>
                </p:oleObj>
              </mc:Choice>
              <mc:Fallback>
                <p:oleObj name="CorelDRAW 6.0" r:id="rId3" imgW="124688" imgH="1603034" progId="CorelDRAW.Graphic.6">
                  <p:embed/>
                  <p:pic>
                    <p:nvPicPr>
                      <p:cNvPr id="10244" name="Object 4">
                        <a:hlinkClick r:id="" action="ppaction://ole?verb=0"/>
                        <a:extLst>
                          <a:ext uri="{FF2B5EF4-FFF2-40B4-BE49-F238E27FC236}">
                            <a16:creationId xmlns:a16="http://schemas.microsoft.com/office/drawing/2014/main" id="{45273CD1-B0D9-4476-8050-7706ED8EA210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1066800"/>
                        <a:ext cx="25908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5">
            <a:extLst>
              <a:ext uri="{FF2B5EF4-FFF2-40B4-BE49-F238E27FC236}">
                <a16:creationId xmlns:a16="http://schemas.microsoft.com/office/drawing/2014/main" id="{E28F2DDA-56A4-4AF8-9E9D-C4F68DBC0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1296988"/>
            <a:ext cx="6096000" cy="532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n-US" sz="1800" b="1">
                <a:solidFill>
                  <a:srgbClr val="000000"/>
                </a:solidFill>
              </a:rPr>
              <a:t>Trabajo: Es don Dios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s-ES" altLang="en-US" sz="1800" b="1">
                <a:solidFill>
                  <a:srgbClr val="000000"/>
                </a:solidFill>
              </a:rPr>
              <a:t>Toda dadiva y provisión también </a:t>
            </a:r>
            <a:endParaRPr lang="en-US" altLang="en-US" sz="2000" b="1">
              <a:solidFill>
                <a:srgbClr val="000000"/>
              </a:solidFill>
            </a:endParaRPr>
          </a:p>
        </p:txBody>
      </p:sp>
      <p:sp>
        <p:nvSpPr>
          <p:cNvPr id="10246" name="CuadroTexto 1">
            <a:extLst>
              <a:ext uri="{FF2B5EF4-FFF2-40B4-BE49-F238E27FC236}">
                <a16:creationId xmlns:a16="http://schemas.microsoft.com/office/drawing/2014/main" id="{5B79ED9D-E7A8-43E7-A789-F48BEA94C1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05050" y="492125"/>
            <a:ext cx="2286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80000"/>
              </a:lnSpc>
              <a:spcBef>
                <a:spcPct val="20000"/>
              </a:spcBef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279F"/>
              </a:buClr>
              <a:buSzPct val="10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s-US" sz="1800" b="1">
                <a:solidFill>
                  <a:srgbClr val="000000"/>
                </a:solidFill>
              </a:rPr>
              <a:t>Por ultimo,</a:t>
            </a:r>
            <a:endParaRPr lang="es-US" altLang="es-US" sz="18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>
            <a:extLst>
              <a:ext uri="{FF2B5EF4-FFF2-40B4-BE49-F238E27FC236}">
                <a16:creationId xmlns:a16="http://schemas.microsoft.com/office/drawing/2014/main" id="{DECC582A-DAA9-4C91-9098-A63E368AF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62200" y="2012950"/>
            <a:ext cx="7391400" cy="2255838"/>
          </a:xfrm>
        </p:spPr>
        <p:txBody>
          <a:bodyPr/>
          <a:lstStyle/>
          <a:p>
            <a:r>
              <a:rPr lang="es-MX" altLang="es-US" sz="2400" b="1">
                <a:solidFill>
                  <a:schemeClr val="tx1"/>
                </a:solidFill>
              </a:rPr>
              <a:t>Debido a lo anterior surge la pregunta,</a:t>
            </a:r>
            <a:br>
              <a:rPr lang="es-MX" altLang="es-US" sz="2400" b="1">
                <a:solidFill>
                  <a:schemeClr val="tx1"/>
                </a:solidFill>
              </a:rPr>
            </a:br>
            <a:br>
              <a:rPr lang="es-MX" altLang="es-US" sz="3200" b="1">
                <a:solidFill>
                  <a:schemeClr val="tx1"/>
                </a:solidFill>
              </a:rPr>
            </a:br>
            <a:r>
              <a:rPr lang="es-MX" altLang="es-US" sz="6000" b="1">
                <a:solidFill>
                  <a:srgbClr val="0000FF"/>
                </a:solidFill>
              </a:rPr>
              <a:t>¿Qué son los dones milagrosos?</a:t>
            </a:r>
            <a:endParaRPr lang="es-MX" altLang="es-US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ividlnc">
  <a:themeElements>
    <a:clrScheme name="">
      <a:dk1>
        <a:srgbClr val="000000"/>
      </a:dk1>
      <a:lt1>
        <a:srgbClr val="FFFFFF"/>
      </a:lt1>
      <a:dk2>
        <a:srgbClr val="000000"/>
      </a:dk2>
      <a:lt2>
        <a:srgbClr val="606060"/>
      </a:lt2>
      <a:accent1>
        <a:srgbClr val="FFFF00"/>
      </a:accent1>
      <a:accent2>
        <a:srgbClr val="FF00FF"/>
      </a:accent2>
      <a:accent3>
        <a:srgbClr val="FFFFFF"/>
      </a:accent3>
      <a:accent4>
        <a:srgbClr val="000000"/>
      </a:accent4>
      <a:accent5>
        <a:srgbClr val="FFFFAA"/>
      </a:accent5>
      <a:accent6>
        <a:srgbClr val="E700E7"/>
      </a:accent6>
      <a:hlink>
        <a:srgbClr val="FF0000"/>
      </a:hlink>
      <a:folHlink>
        <a:srgbClr val="A0A0A0"/>
      </a:folHlink>
    </a:clrScheme>
    <a:fontScheme name="vividln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ividln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c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vidlnc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c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vidln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1495</Words>
  <Application>Microsoft Office PowerPoint</Application>
  <PresentationFormat>Panorámica</PresentationFormat>
  <Paragraphs>116</Paragraphs>
  <Slides>14</Slides>
  <Notes>6</Notes>
  <HiddenSlides>0</HiddenSlides>
  <MMClips>0</MMClips>
  <ScaleCrop>false</ScaleCrop>
  <HeadingPairs>
    <vt:vector size="8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14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Monotype Sorts</vt:lpstr>
      <vt:lpstr>Times New Roman</vt:lpstr>
      <vt:lpstr>Verdana</vt:lpstr>
      <vt:lpstr>Tema de Office</vt:lpstr>
      <vt:lpstr>vividlnc</vt:lpstr>
      <vt:lpstr>CorelDRAW!</vt:lpstr>
      <vt:lpstr>CorelDRAW 6.0 Graphic</vt:lpstr>
      <vt:lpstr>Microsoft ClipArt Gallery</vt:lpstr>
      <vt:lpstr>Presentación de PowerPoint</vt:lpstr>
      <vt:lpstr>¿SON LOS DONES MILAGROSOS PARA HOY?</vt:lpstr>
      <vt:lpstr>La Popularidad de La Palabra “Milagro”</vt:lpstr>
      <vt:lpstr>¿Qué es un milagro en la Biblia?</vt:lpstr>
      <vt:lpstr>¿Qué es un milagro en la Biblia?</vt:lpstr>
      <vt:lpstr>Los Dones Milagrosos</vt:lpstr>
      <vt:lpstr>ACLARACIONES PERTINENTES</vt:lpstr>
      <vt:lpstr>NO TODOS LOS DONES DE DIOS SON MILAGROS</vt:lpstr>
      <vt:lpstr>Debido a lo anterior surge la pregunta,  ¿Qué son los dones milagrosos?</vt:lpstr>
      <vt:lpstr>Regalos Espirituales</vt:lpstr>
      <vt:lpstr>¿Qué Del Tiempo de Los Apóstoles, Debe estarse repitiendo hoy?</vt:lpstr>
      <vt:lpstr>Presentación de PowerPoint</vt:lpstr>
      <vt:lpstr>Hacer Milagros Como en los días de Los Apóstoles</vt:lpstr>
      <vt:lpstr>Discurso Milagroso  “COMO en los días de los apóstoles del Nuevo Testamento”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PONG</dc:creator>
  <cp:lastModifiedBy>ANDRES PONG</cp:lastModifiedBy>
  <cp:revision>1</cp:revision>
  <dcterms:created xsi:type="dcterms:W3CDTF">2021-06-02T01:20:05Z</dcterms:created>
  <dcterms:modified xsi:type="dcterms:W3CDTF">2021-06-02T01:21:25Z</dcterms:modified>
</cp:coreProperties>
</file>