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2"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41452" autoAdjust="0"/>
  </p:normalViewPr>
  <p:slideViewPr>
    <p:cSldViewPr snapToGrid="0">
      <p:cViewPr varScale="1">
        <p:scale>
          <a:sx n="47" d="100"/>
          <a:sy n="47" d="100"/>
        </p:scale>
        <p:origin x="33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BB911B-8C29-40DB-9C57-29FD6A1286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572EB1-ABE3-453E-88D3-918E757C11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16B335-7996-4F77-A7D6-3EF65CD63255}" type="datetimeFigureOut">
              <a:rPr lang="en-US" smtClean="0"/>
              <a:t>2/28/2018</a:t>
            </a:fld>
            <a:endParaRPr lang="en-US"/>
          </a:p>
        </p:txBody>
      </p:sp>
      <p:sp>
        <p:nvSpPr>
          <p:cNvPr id="4" name="Footer Placeholder 3">
            <a:extLst>
              <a:ext uri="{FF2B5EF4-FFF2-40B4-BE49-F238E27FC236}">
                <a16:creationId xmlns:a16="http://schemas.microsoft.com/office/drawing/2014/main" id="{9113C5F9-6FDE-4360-AAB9-13DB9F8E59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7F5042-DABF-4556-B568-3CD59A2BB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99B4B8-8661-4472-AFBD-FBAC7DBE05B2}" type="slidenum">
              <a:rPr lang="en-US" smtClean="0"/>
              <a:t>‹#›</a:t>
            </a:fld>
            <a:endParaRPr lang="en-US"/>
          </a:p>
        </p:txBody>
      </p:sp>
    </p:spTree>
    <p:extLst>
      <p:ext uri="{BB962C8B-B14F-4D97-AF65-F5344CB8AC3E}">
        <p14:creationId xmlns:p14="http://schemas.microsoft.com/office/powerpoint/2010/main" val="741826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914CF-1413-4340-BDF7-B94EE021F4BF}"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44C31-C21C-49E5-A41A-A79D8786E368}" type="slidenum">
              <a:rPr lang="en-US" smtClean="0"/>
              <a:t>‹#›</a:t>
            </a:fld>
            <a:endParaRPr lang="en-US"/>
          </a:p>
        </p:txBody>
      </p:sp>
    </p:spTree>
    <p:extLst>
      <p:ext uri="{BB962C8B-B14F-4D97-AF65-F5344CB8AC3E}">
        <p14:creationId xmlns:p14="http://schemas.microsoft.com/office/powerpoint/2010/main" val="140489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44C31-C21C-49E5-A41A-A79D8786E368}" type="slidenum">
              <a:rPr lang="en-US" smtClean="0"/>
              <a:t>8</a:t>
            </a:fld>
            <a:endParaRPr lang="en-US"/>
          </a:p>
        </p:txBody>
      </p:sp>
    </p:spTree>
    <p:extLst>
      <p:ext uri="{BB962C8B-B14F-4D97-AF65-F5344CB8AC3E}">
        <p14:creationId xmlns:p14="http://schemas.microsoft.com/office/powerpoint/2010/main" val="51903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44C31-C21C-49E5-A41A-A79D8786E368}" type="slidenum">
              <a:rPr lang="en-US" smtClean="0"/>
              <a:t>9</a:t>
            </a:fld>
            <a:endParaRPr lang="en-US"/>
          </a:p>
        </p:txBody>
      </p:sp>
    </p:spTree>
    <p:extLst>
      <p:ext uri="{BB962C8B-B14F-4D97-AF65-F5344CB8AC3E}">
        <p14:creationId xmlns:p14="http://schemas.microsoft.com/office/powerpoint/2010/main" val="117663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44C31-C21C-49E5-A41A-A79D8786E368}" type="slidenum">
              <a:rPr lang="en-US" smtClean="0"/>
              <a:t>10</a:t>
            </a:fld>
            <a:endParaRPr lang="en-US"/>
          </a:p>
        </p:txBody>
      </p:sp>
    </p:spTree>
    <p:extLst>
      <p:ext uri="{BB962C8B-B14F-4D97-AF65-F5344CB8AC3E}">
        <p14:creationId xmlns:p14="http://schemas.microsoft.com/office/powerpoint/2010/main" val="16885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44C31-C21C-49E5-A41A-A79D8786E368}" type="slidenum">
              <a:rPr lang="en-US" smtClean="0"/>
              <a:t>11</a:t>
            </a:fld>
            <a:endParaRPr lang="en-US"/>
          </a:p>
        </p:txBody>
      </p:sp>
    </p:spTree>
    <p:extLst>
      <p:ext uri="{BB962C8B-B14F-4D97-AF65-F5344CB8AC3E}">
        <p14:creationId xmlns:p14="http://schemas.microsoft.com/office/powerpoint/2010/main" val="422395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14844C31-C21C-49E5-A41A-A79D8786E368}" type="slidenum">
              <a:rPr lang="en-US" smtClean="0"/>
              <a:t>12</a:t>
            </a:fld>
            <a:endParaRPr lang="en-US"/>
          </a:p>
        </p:txBody>
      </p:sp>
    </p:spTree>
    <p:extLst>
      <p:ext uri="{BB962C8B-B14F-4D97-AF65-F5344CB8AC3E}">
        <p14:creationId xmlns:p14="http://schemas.microsoft.com/office/powerpoint/2010/main" val="373770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44C31-C21C-49E5-A41A-A79D8786E368}" type="slidenum">
              <a:rPr lang="en-US" smtClean="0"/>
              <a:t>13</a:t>
            </a:fld>
            <a:endParaRPr lang="en-US"/>
          </a:p>
        </p:txBody>
      </p:sp>
    </p:spTree>
    <p:extLst>
      <p:ext uri="{BB962C8B-B14F-4D97-AF65-F5344CB8AC3E}">
        <p14:creationId xmlns:p14="http://schemas.microsoft.com/office/powerpoint/2010/main" val="186431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44C31-C21C-49E5-A41A-A79D8786E368}" type="slidenum">
              <a:rPr lang="en-US" smtClean="0"/>
              <a:t>14</a:t>
            </a:fld>
            <a:endParaRPr lang="en-US"/>
          </a:p>
        </p:txBody>
      </p:sp>
    </p:spTree>
    <p:extLst>
      <p:ext uri="{BB962C8B-B14F-4D97-AF65-F5344CB8AC3E}">
        <p14:creationId xmlns:p14="http://schemas.microsoft.com/office/powerpoint/2010/main" val="216394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44C31-C21C-49E5-A41A-A79D8786E368}" type="slidenum">
              <a:rPr lang="en-US" smtClean="0"/>
              <a:t>15</a:t>
            </a:fld>
            <a:endParaRPr lang="en-US"/>
          </a:p>
        </p:txBody>
      </p:sp>
    </p:spTree>
    <p:extLst>
      <p:ext uri="{BB962C8B-B14F-4D97-AF65-F5344CB8AC3E}">
        <p14:creationId xmlns:p14="http://schemas.microsoft.com/office/powerpoint/2010/main" val="289786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44C31-C21C-49E5-A41A-A79D8786E368}" type="slidenum">
              <a:rPr lang="en-US" smtClean="0"/>
              <a:t>16</a:t>
            </a:fld>
            <a:endParaRPr lang="en-US"/>
          </a:p>
        </p:txBody>
      </p:sp>
    </p:spTree>
    <p:extLst>
      <p:ext uri="{BB962C8B-B14F-4D97-AF65-F5344CB8AC3E}">
        <p14:creationId xmlns:p14="http://schemas.microsoft.com/office/powerpoint/2010/main" val="36034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096E4-217F-4B15-B2B7-57E3E945E3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A635E4-E1CE-4D25-94A0-3AA493CD0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5FC56B-D858-4236-950C-6CBF598E8ACC}"/>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5" name="Footer Placeholder 4">
            <a:extLst>
              <a:ext uri="{FF2B5EF4-FFF2-40B4-BE49-F238E27FC236}">
                <a16:creationId xmlns:a16="http://schemas.microsoft.com/office/drawing/2014/main" id="{D615C035-432F-44CD-AD35-9E5CF3977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A5920-BF00-4190-A42D-D7D1059B4DBD}"/>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78382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CC1F-7807-4664-9F7F-4AA360822C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30EA01-43C4-4D75-A912-B4E9240A2C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49C28-178F-4B36-A366-58A872F3A2A3}"/>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5" name="Footer Placeholder 4">
            <a:extLst>
              <a:ext uri="{FF2B5EF4-FFF2-40B4-BE49-F238E27FC236}">
                <a16:creationId xmlns:a16="http://schemas.microsoft.com/office/drawing/2014/main" id="{4CFA00B7-2B1A-4183-B804-2EE734E39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908F1-7EAF-4400-B2DD-DA19D07AA5D4}"/>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184939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306F2E-ED7C-4F69-B1E7-D5D62052C4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7A6238-EAB7-4A33-A9B2-B135411639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4B1DD-3E02-4929-BE4D-1A46BE2CC5F3}"/>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5" name="Footer Placeholder 4">
            <a:extLst>
              <a:ext uri="{FF2B5EF4-FFF2-40B4-BE49-F238E27FC236}">
                <a16:creationId xmlns:a16="http://schemas.microsoft.com/office/drawing/2014/main" id="{DF236907-45C7-416D-A86C-6117BC385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6F6C1-46E5-4F8D-8336-C65BAD18B157}"/>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1484569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2A28-42A3-4809-8CA5-440B2AB2EE81}"/>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D3515E2D-8E1C-4D7E-B13E-CB308BA9E57C}"/>
              </a:ext>
            </a:extLst>
          </p:cNvPr>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ACEEE3-E2E1-42F3-95DD-22627CBD904F}"/>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5" name="Footer Placeholder 4">
            <a:extLst>
              <a:ext uri="{FF2B5EF4-FFF2-40B4-BE49-F238E27FC236}">
                <a16:creationId xmlns:a16="http://schemas.microsoft.com/office/drawing/2014/main" id="{48965D09-DD9A-422E-AEBA-D12BD7B8A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A571F-AA24-4FAA-BCFE-05055ADE671F}"/>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319720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920D-CF12-4491-B4ED-FD7BD3EBDD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B21E8A-85F2-4275-8E50-55D691C3A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687AC0-960B-4021-BC1B-9C3091892350}"/>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5" name="Footer Placeholder 4">
            <a:extLst>
              <a:ext uri="{FF2B5EF4-FFF2-40B4-BE49-F238E27FC236}">
                <a16:creationId xmlns:a16="http://schemas.microsoft.com/office/drawing/2014/main" id="{DB1EBE84-6AA6-4E69-B718-9DBA27E88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C2CB8-55EC-499C-AAA3-B3FF67B29B9B}"/>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36249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6973-A15F-468F-91FA-4ACDFFC39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6BB54-3365-4F1D-A070-63B01BEB8C7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C4735A-0C3B-4F0D-9497-BCB42A2516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CE66FE-CC72-4480-85FE-D510F42E92CD}"/>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6" name="Footer Placeholder 5">
            <a:extLst>
              <a:ext uri="{FF2B5EF4-FFF2-40B4-BE49-F238E27FC236}">
                <a16:creationId xmlns:a16="http://schemas.microsoft.com/office/drawing/2014/main" id="{FBE8C14D-A066-437B-8839-06FD5CD29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037572-1C83-4197-AA41-FC13B749BDF1}"/>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314526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4B94-C56C-480F-9CF4-55DA177227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7A5B8-0856-44CA-BD3A-7CF437007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89744F-5FA9-4901-BF16-7B27898487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BB3240-878C-4CE7-BDDF-6F8B0A16F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A27FF-F5A9-4E20-ACC6-CFA753E058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D7A0A-B23B-4944-A4F1-832F4944994E}"/>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8" name="Footer Placeholder 7">
            <a:extLst>
              <a:ext uri="{FF2B5EF4-FFF2-40B4-BE49-F238E27FC236}">
                <a16:creationId xmlns:a16="http://schemas.microsoft.com/office/drawing/2014/main" id="{68632494-9171-49F0-81C4-873E6DE340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06C088-C1A5-4BC0-8BF8-81C6C7CB4BC9}"/>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139617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F4AC-FFF7-41A4-8216-D173BF4B9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7B0F6-D3FA-43DD-A1FA-9B9210FD6457}"/>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4" name="Footer Placeholder 3">
            <a:extLst>
              <a:ext uri="{FF2B5EF4-FFF2-40B4-BE49-F238E27FC236}">
                <a16:creationId xmlns:a16="http://schemas.microsoft.com/office/drawing/2014/main" id="{833019B7-FEDC-4BD2-8384-FD2CF915C2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93F89B-88C6-4AAB-B164-E1927AFF9929}"/>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72637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3D2B9-4537-4944-9513-22BF60E3B41A}"/>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3" name="Footer Placeholder 2">
            <a:extLst>
              <a:ext uri="{FF2B5EF4-FFF2-40B4-BE49-F238E27FC236}">
                <a16:creationId xmlns:a16="http://schemas.microsoft.com/office/drawing/2014/main" id="{B5C8FEC5-54F6-4EAA-AB2E-FF812E90FB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E27312-1A6E-47E1-8820-232A5820FEA8}"/>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416674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980C-78A0-4C19-9C69-4FC0A09D8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AC0D1-577F-4145-A640-4A164C7DE7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9187CC-8490-4837-8F77-37054E33D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9D84C9-9BA9-455A-8F6B-6B8F3069C769}"/>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6" name="Footer Placeholder 5">
            <a:extLst>
              <a:ext uri="{FF2B5EF4-FFF2-40B4-BE49-F238E27FC236}">
                <a16:creationId xmlns:a16="http://schemas.microsoft.com/office/drawing/2014/main" id="{DE4796BF-0731-4E31-BCB1-C71B28CF4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C808E-E9C4-4DAA-AE9B-65F627A73EDF}"/>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168014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6EA5-B8E5-4971-8EE5-1B8FE3568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EFD664-6FBA-4740-98CF-291917A19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30BDF3-2DAD-466E-B760-5DF64E65B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72728-D3CB-4ED2-926E-9120CCC488EF}"/>
              </a:ext>
            </a:extLst>
          </p:cNvPr>
          <p:cNvSpPr>
            <a:spLocks noGrp="1"/>
          </p:cNvSpPr>
          <p:nvPr>
            <p:ph type="dt" sz="half" idx="10"/>
          </p:nvPr>
        </p:nvSpPr>
        <p:spPr/>
        <p:txBody>
          <a:bodyPr/>
          <a:lstStyle/>
          <a:p>
            <a:fld id="{58AF392A-6BAF-46BC-81EE-C4CAA4FDF988}" type="datetimeFigureOut">
              <a:rPr lang="en-US" smtClean="0"/>
              <a:t>2/28/2018</a:t>
            </a:fld>
            <a:endParaRPr lang="en-US"/>
          </a:p>
        </p:txBody>
      </p:sp>
      <p:sp>
        <p:nvSpPr>
          <p:cNvPr id="6" name="Footer Placeholder 5">
            <a:extLst>
              <a:ext uri="{FF2B5EF4-FFF2-40B4-BE49-F238E27FC236}">
                <a16:creationId xmlns:a16="http://schemas.microsoft.com/office/drawing/2014/main" id="{5271A4CC-63FF-46C4-88E6-D93B58C24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178E4-182C-4C41-B9B4-ABE7B2500869}"/>
              </a:ext>
            </a:extLst>
          </p:cNvPr>
          <p:cNvSpPr>
            <a:spLocks noGrp="1"/>
          </p:cNvSpPr>
          <p:nvPr>
            <p:ph type="sldNum" sz="quarter" idx="12"/>
          </p:nvPr>
        </p:nvSpPr>
        <p:spPr/>
        <p:txBody>
          <a:bodyPr/>
          <a:lstStyle/>
          <a:p>
            <a:fld id="{144858F9-4EA2-4EFF-A75B-79EC6242515A}" type="slidenum">
              <a:rPr lang="en-US" smtClean="0"/>
              <a:t>‹#›</a:t>
            </a:fld>
            <a:endParaRPr lang="en-US"/>
          </a:p>
        </p:txBody>
      </p:sp>
    </p:spTree>
    <p:extLst>
      <p:ext uri="{BB962C8B-B14F-4D97-AF65-F5344CB8AC3E}">
        <p14:creationId xmlns:p14="http://schemas.microsoft.com/office/powerpoint/2010/main" val="372890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49BCD-671F-4ADE-8868-36148A7678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4F3569-4BB3-41A2-8954-087A29843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EAF4E-F5E1-4D42-91B3-CDD5AB6182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F392A-6BAF-46BC-81EE-C4CAA4FDF988}" type="datetimeFigureOut">
              <a:rPr lang="en-US" smtClean="0"/>
              <a:t>2/28/2018</a:t>
            </a:fld>
            <a:endParaRPr lang="en-US"/>
          </a:p>
        </p:txBody>
      </p:sp>
      <p:sp>
        <p:nvSpPr>
          <p:cNvPr id="5" name="Footer Placeholder 4">
            <a:extLst>
              <a:ext uri="{FF2B5EF4-FFF2-40B4-BE49-F238E27FC236}">
                <a16:creationId xmlns:a16="http://schemas.microsoft.com/office/drawing/2014/main" id="{E32437CB-C428-41FB-B763-8065D4266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CB6364-C013-4807-8DBE-FE5ED9B1D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858F9-4EA2-4EFF-A75B-79EC6242515A}" type="slidenum">
              <a:rPr lang="en-US" smtClean="0"/>
              <a:t>‹#›</a:t>
            </a:fld>
            <a:endParaRPr lang="en-US"/>
          </a:p>
        </p:txBody>
      </p:sp>
    </p:spTree>
    <p:extLst>
      <p:ext uri="{BB962C8B-B14F-4D97-AF65-F5344CB8AC3E}">
        <p14:creationId xmlns:p14="http://schemas.microsoft.com/office/powerpoint/2010/main" val="69597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1BDA8CA2-8B28-4012-B7A9-069EFC15B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883" y="0"/>
            <a:ext cx="84447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FAB7E9-2226-4F5C-B20E-A9B0CA05E651}"/>
              </a:ext>
            </a:extLst>
          </p:cNvPr>
          <p:cNvSpPr txBox="1"/>
          <p:nvPr/>
        </p:nvSpPr>
        <p:spPr>
          <a:xfrm>
            <a:off x="4126939" y="5615873"/>
            <a:ext cx="4067492" cy="707886"/>
          </a:xfrm>
          <a:prstGeom prst="rect">
            <a:avLst/>
          </a:prstGeom>
          <a:noFill/>
        </p:spPr>
        <p:txBody>
          <a:bodyPr wrap="square" rtlCol="0">
            <a:spAutoFit/>
          </a:bodyPr>
          <a:lstStyle/>
          <a:p>
            <a:r>
              <a:rPr lang="es-MX" sz="4000" dirty="0">
                <a:solidFill>
                  <a:schemeClr val="bg1"/>
                </a:solidFill>
              </a:rPr>
              <a:t>Nunca digas nunca</a:t>
            </a:r>
            <a:endParaRPr lang="en-US" sz="4000" dirty="0">
              <a:solidFill>
                <a:schemeClr val="bg1"/>
              </a:solidFill>
            </a:endParaRPr>
          </a:p>
        </p:txBody>
      </p:sp>
    </p:spTree>
    <p:extLst>
      <p:ext uri="{BB962C8B-B14F-4D97-AF65-F5344CB8AC3E}">
        <p14:creationId xmlns:p14="http://schemas.microsoft.com/office/powerpoint/2010/main" val="173887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0BE3B-1863-4308-A67D-8FAF4C59889C}"/>
              </a:ext>
            </a:extLst>
          </p:cNvPr>
          <p:cNvSpPr>
            <a:spLocks noGrp="1"/>
          </p:cNvSpPr>
          <p:nvPr>
            <p:ph type="title"/>
          </p:nvPr>
        </p:nvSpPr>
        <p:spPr>
          <a:xfrm>
            <a:off x="8286751" y="4232275"/>
            <a:ext cx="3486150" cy="2339975"/>
          </a:xfrm>
        </p:spPr>
        <p:txBody>
          <a:bodyPr>
            <a:normAutofit/>
          </a:bodyPr>
          <a:lstStyle/>
          <a:p>
            <a:r>
              <a:rPr lang="es-ES" dirty="0"/>
              <a:t>Abraham y el Hijo de la Promesa</a:t>
            </a:r>
            <a:endParaRPr lang="en-US" dirty="0"/>
          </a:p>
        </p:txBody>
      </p:sp>
      <p:sp>
        <p:nvSpPr>
          <p:cNvPr id="3" name="Content Placeholder 2">
            <a:extLst>
              <a:ext uri="{FF2B5EF4-FFF2-40B4-BE49-F238E27FC236}">
                <a16:creationId xmlns:a16="http://schemas.microsoft.com/office/drawing/2014/main" id="{F9E51646-A91E-49D5-B773-A94CFE0446A6}"/>
              </a:ext>
            </a:extLst>
          </p:cNvPr>
          <p:cNvSpPr>
            <a:spLocks noGrp="1"/>
          </p:cNvSpPr>
          <p:nvPr>
            <p:ph idx="1"/>
          </p:nvPr>
        </p:nvSpPr>
        <p:spPr>
          <a:xfrm>
            <a:off x="0" y="3976597"/>
            <a:ext cx="8020050" cy="2729003"/>
          </a:xfrm>
        </p:spPr>
        <p:txBody>
          <a:bodyPr>
            <a:normAutofit fontScale="92500" lnSpcReduction="10000"/>
          </a:bodyPr>
          <a:lstStyle/>
          <a:p>
            <a:r>
              <a:rPr lang="en-US" dirty="0"/>
              <a:t>Genesis 18:10-14</a:t>
            </a:r>
          </a:p>
          <a:p>
            <a:r>
              <a:rPr lang="en-US" dirty="0" err="1"/>
              <a:t>Heb</a:t>
            </a:r>
            <a:r>
              <a:rPr lang="en-US" dirty="0"/>
              <a:t> 11:11</a:t>
            </a:r>
          </a:p>
          <a:p>
            <a:r>
              <a:rPr lang="en-US" dirty="0"/>
              <a:t>Rom 4:19-21</a:t>
            </a:r>
          </a:p>
          <a:p>
            <a:r>
              <a:rPr lang="en-US" dirty="0" err="1"/>
              <a:t>Heb</a:t>
            </a:r>
            <a:r>
              <a:rPr lang="en-US" dirty="0"/>
              <a:t> 10:23</a:t>
            </a:r>
          </a:p>
          <a:p>
            <a:r>
              <a:rPr lang="es-ES" dirty="0"/>
              <a:t>¡Miren desde la fe hasta la promesa y desde la promesa al Promotor!</a:t>
            </a:r>
            <a:endParaRPr lang="en-US" dirty="0"/>
          </a:p>
        </p:txBody>
      </p:sp>
      <p:pic>
        <p:nvPicPr>
          <p:cNvPr id="8194" name="Picture 2" descr="Image result for abraham and sarah">
            <a:extLst>
              <a:ext uri="{FF2B5EF4-FFF2-40B4-BE49-F238E27FC236}">
                <a16:creationId xmlns:a16="http://schemas.microsoft.com/office/drawing/2014/main" id="{86A067C7-A945-4246-BF7F-59231EE9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0"/>
            <a:ext cx="10458450" cy="397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5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joshua and the spies">
            <a:extLst>
              <a:ext uri="{FF2B5EF4-FFF2-40B4-BE49-F238E27FC236}">
                <a16:creationId xmlns:a16="http://schemas.microsoft.com/office/drawing/2014/main" id="{3C86F074-08F7-41E4-9260-8046E8AC41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80" r="1" b="12926"/>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0A099E0-FE38-49AC-98EB-8F2C89577805}"/>
              </a:ext>
            </a:extLst>
          </p:cNvPr>
          <p:cNvSpPr>
            <a:spLocks noGrp="1"/>
          </p:cNvSpPr>
          <p:nvPr>
            <p:ph type="title"/>
          </p:nvPr>
        </p:nvSpPr>
        <p:spPr>
          <a:xfrm>
            <a:off x="648929" y="629266"/>
            <a:ext cx="3651467" cy="1676603"/>
          </a:xfrm>
        </p:spPr>
        <p:txBody>
          <a:bodyPr>
            <a:normAutofit/>
          </a:bodyPr>
          <a:lstStyle/>
          <a:p>
            <a:r>
              <a:rPr lang="en-US" dirty="0"/>
              <a:t>Los 10 </a:t>
            </a:r>
            <a:r>
              <a:rPr lang="en-US" dirty="0" err="1"/>
              <a:t>Espias</a:t>
            </a:r>
            <a:endParaRPr lang="en-US" dirty="0"/>
          </a:p>
        </p:txBody>
      </p:sp>
      <p:sp>
        <p:nvSpPr>
          <p:cNvPr id="3" name="Content Placeholder 2">
            <a:extLst>
              <a:ext uri="{FF2B5EF4-FFF2-40B4-BE49-F238E27FC236}">
                <a16:creationId xmlns:a16="http://schemas.microsoft.com/office/drawing/2014/main" id="{1E8D6F80-9E4E-44A8-B795-11103B3456F1}"/>
              </a:ext>
            </a:extLst>
          </p:cNvPr>
          <p:cNvSpPr>
            <a:spLocks noGrp="1"/>
          </p:cNvSpPr>
          <p:nvPr>
            <p:ph idx="1"/>
          </p:nvPr>
        </p:nvSpPr>
        <p:spPr>
          <a:xfrm>
            <a:off x="648931" y="2438400"/>
            <a:ext cx="3134175" cy="3785419"/>
          </a:xfrm>
        </p:spPr>
        <p:txBody>
          <a:bodyPr>
            <a:normAutofit/>
          </a:bodyPr>
          <a:lstStyle/>
          <a:p>
            <a:r>
              <a:rPr lang="en-US" sz="5400" dirty="0" err="1"/>
              <a:t>Num</a:t>
            </a:r>
            <a:r>
              <a:rPr lang="en-US" sz="5400" dirty="0"/>
              <a:t> 13:28-33</a:t>
            </a:r>
          </a:p>
          <a:p>
            <a:r>
              <a:rPr lang="en-US" sz="5400" dirty="0" err="1"/>
              <a:t>Num</a:t>
            </a:r>
            <a:r>
              <a:rPr lang="en-US" sz="5400" dirty="0"/>
              <a:t> 14:1-9</a:t>
            </a:r>
          </a:p>
        </p:txBody>
      </p:sp>
    </p:spTree>
    <p:extLst>
      <p:ext uri="{BB962C8B-B14F-4D97-AF65-F5344CB8AC3E}">
        <p14:creationId xmlns:p14="http://schemas.microsoft.com/office/powerpoint/2010/main" val="244790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mary and the angel">
            <a:extLst>
              <a:ext uri="{FF2B5EF4-FFF2-40B4-BE49-F238E27FC236}">
                <a16:creationId xmlns:a16="http://schemas.microsoft.com/office/drawing/2014/main" id="{E045C749-0281-4937-937A-D1FAB7F4DE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97" r="-1" b="-1"/>
          <a:stretch/>
        </p:blipFill>
        <p:spPr bwMode="auto">
          <a:xfrm>
            <a:off x="3257550" y="10"/>
            <a:ext cx="8934450"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712D8A-E138-4FBC-AA4B-FCEEBA90CA7C}"/>
              </a:ext>
            </a:extLst>
          </p:cNvPr>
          <p:cNvSpPr>
            <a:spLocks noGrp="1"/>
          </p:cNvSpPr>
          <p:nvPr>
            <p:ph type="title"/>
          </p:nvPr>
        </p:nvSpPr>
        <p:spPr>
          <a:xfrm>
            <a:off x="337966" y="647195"/>
            <a:ext cx="2608621" cy="1676603"/>
          </a:xfrm>
        </p:spPr>
        <p:txBody>
          <a:bodyPr>
            <a:normAutofit/>
          </a:bodyPr>
          <a:lstStyle/>
          <a:p>
            <a:r>
              <a:rPr lang="en-US" sz="8000" dirty="0"/>
              <a:t>Maria</a:t>
            </a:r>
          </a:p>
        </p:txBody>
      </p:sp>
      <p:sp>
        <p:nvSpPr>
          <p:cNvPr id="3" name="Content Placeholder 2">
            <a:extLst>
              <a:ext uri="{FF2B5EF4-FFF2-40B4-BE49-F238E27FC236}">
                <a16:creationId xmlns:a16="http://schemas.microsoft.com/office/drawing/2014/main" id="{A150051C-5B62-4DD5-8035-EEEA481C2808}"/>
              </a:ext>
            </a:extLst>
          </p:cNvPr>
          <p:cNvSpPr>
            <a:spLocks noGrp="1"/>
          </p:cNvSpPr>
          <p:nvPr>
            <p:ph idx="1"/>
          </p:nvPr>
        </p:nvSpPr>
        <p:spPr>
          <a:xfrm>
            <a:off x="171451" y="2689225"/>
            <a:ext cx="2464173" cy="3785419"/>
          </a:xfrm>
        </p:spPr>
        <p:txBody>
          <a:bodyPr>
            <a:normAutofit/>
          </a:bodyPr>
          <a:lstStyle/>
          <a:p>
            <a:r>
              <a:rPr lang="en-US" sz="4800" dirty="0"/>
              <a:t>Lucas 1:26-37</a:t>
            </a:r>
          </a:p>
          <a:p>
            <a:r>
              <a:rPr lang="en-US" sz="4800" dirty="0"/>
              <a:t>Lucas 1:39-49</a:t>
            </a:r>
          </a:p>
        </p:txBody>
      </p:sp>
    </p:spTree>
    <p:extLst>
      <p:ext uri="{BB962C8B-B14F-4D97-AF65-F5344CB8AC3E}">
        <p14:creationId xmlns:p14="http://schemas.microsoft.com/office/powerpoint/2010/main" val="54539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D1A7AFDC-7818-4FB6-A836-CA9806A9E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22" b="5358"/>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7D0618CF-D609-4804-8647-2A03FB9314A9}"/>
              </a:ext>
            </a:extLst>
          </p:cNvPr>
          <p:cNvSpPr>
            <a:spLocks noGrp="1"/>
          </p:cNvSpPr>
          <p:nvPr>
            <p:ph type="title"/>
          </p:nvPr>
        </p:nvSpPr>
        <p:spPr>
          <a:xfrm>
            <a:off x="523875" y="4823013"/>
            <a:ext cx="11668105" cy="1667434"/>
          </a:xfrm>
        </p:spPr>
        <p:txBody>
          <a:bodyPr>
            <a:normAutofit/>
          </a:bodyPr>
          <a:lstStyle/>
          <a:p>
            <a:pPr algn="ctr"/>
            <a:r>
              <a:rPr lang="en-US" dirty="0">
                <a:solidFill>
                  <a:schemeClr val="bg1"/>
                </a:solidFill>
              </a:rPr>
              <a:t>Noe 2 Pedro 3:1-15</a:t>
            </a:r>
          </a:p>
        </p:txBody>
      </p:sp>
    </p:spTree>
    <p:extLst>
      <p:ext uri="{BB962C8B-B14F-4D97-AF65-F5344CB8AC3E}">
        <p14:creationId xmlns:p14="http://schemas.microsoft.com/office/powerpoint/2010/main" val="987403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1266" name="Picture 2" descr="Image result for paul and ananias">
            <a:extLst>
              <a:ext uri="{FF2B5EF4-FFF2-40B4-BE49-F238E27FC236}">
                <a16:creationId xmlns:a16="http://schemas.microsoft.com/office/drawing/2014/main" id="{2D4D0F02-C3A7-4639-81A4-60785ACC37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3" r="8404"/>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5F37BCF-ED08-45C0-9AD5-2316760CA7D5}"/>
              </a:ext>
            </a:extLst>
          </p:cNvPr>
          <p:cNvSpPr>
            <a:spLocks noGrp="1"/>
          </p:cNvSpPr>
          <p:nvPr>
            <p:ph type="title"/>
          </p:nvPr>
        </p:nvSpPr>
        <p:spPr>
          <a:xfrm>
            <a:off x="655320" y="365125"/>
            <a:ext cx="5120114" cy="1692794"/>
          </a:xfrm>
        </p:spPr>
        <p:txBody>
          <a:bodyPr>
            <a:normAutofit/>
          </a:bodyPr>
          <a:lstStyle/>
          <a:p>
            <a:r>
              <a:rPr lang="en-US" dirty="0"/>
              <a:t>Pablo y Ananias</a:t>
            </a:r>
          </a:p>
        </p:txBody>
      </p:sp>
      <p:sp>
        <p:nvSpPr>
          <p:cNvPr id="3" name="Content Placeholder 2">
            <a:extLst>
              <a:ext uri="{FF2B5EF4-FFF2-40B4-BE49-F238E27FC236}">
                <a16:creationId xmlns:a16="http://schemas.microsoft.com/office/drawing/2014/main" id="{22B803D0-8FF6-4A07-8C87-7A870C6CAE65}"/>
              </a:ext>
            </a:extLst>
          </p:cNvPr>
          <p:cNvSpPr>
            <a:spLocks noGrp="1"/>
          </p:cNvSpPr>
          <p:nvPr>
            <p:ph idx="1"/>
          </p:nvPr>
        </p:nvSpPr>
        <p:spPr>
          <a:xfrm>
            <a:off x="171450" y="2575034"/>
            <a:ext cx="6121774" cy="3997216"/>
          </a:xfrm>
        </p:spPr>
        <p:txBody>
          <a:bodyPr>
            <a:normAutofit/>
          </a:bodyPr>
          <a:lstStyle/>
          <a:p>
            <a:r>
              <a:rPr lang="en-US" sz="2400" dirty="0" err="1"/>
              <a:t>Hechos</a:t>
            </a:r>
            <a:r>
              <a:rPr lang="en-US" sz="2400" dirty="0"/>
              <a:t> 9:1-18</a:t>
            </a:r>
          </a:p>
          <a:p>
            <a:pPr lvl="1"/>
            <a:r>
              <a:rPr lang="es-ES" sz="1800" b="0" dirty="0"/>
              <a:t>Levántate, y ve por la calle que se llama Recta, y consulta en la casa de Judas a uno llamado Saulo de Tarso; porque he aquí, él ora, y ve en una visión a un hombre llamado Ananías, Mano sobre él, para que pudiera recibir su vista. Entonces Ananías respondió: Señor, he oído a muchos de este hombre cuánto mal ha hecho a tus santos en Jerusalén. Y aquí tiene autoridad de los principales sacerdotes para atar a todos los que invocan tu nombre. Pero el Señor le dijo: Vete, porque es un vaso elegido para llevar mi nombre delante de los gentiles, y de los reyes, y de los hijos de Israel; porque yo le mostraré cuánto debe sufrir por mi Nombre sake Y Ananías se fue, y entró en la casa; Y poniendo sus manos sobre él</a:t>
            </a:r>
            <a:endParaRPr lang="en-US" sz="1800" dirty="0"/>
          </a:p>
        </p:txBody>
      </p:sp>
    </p:spTree>
    <p:extLst>
      <p:ext uri="{BB962C8B-B14F-4D97-AF65-F5344CB8AC3E}">
        <p14:creationId xmlns:p14="http://schemas.microsoft.com/office/powerpoint/2010/main" val="51901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Related image">
            <a:extLst>
              <a:ext uri="{FF2B5EF4-FFF2-40B4-BE49-F238E27FC236}">
                <a16:creationId xmlns:a16="http://schemas.microsoft.com/office/drawing/2014/main" id="{A43A7EE1-C3B1-4E40-ABB3-5867F3757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2" y="1645471"/>
            <a:ext cx="5126736" cy="34116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8AFB59-0686-4CE3-A3FE-5F90600A2DDA}"/>
              </a:ext>
            </a:extLst>
          </p:cNvPr>
          <p:cNvSpPr>
            <a:spLocks noGrp="1"/>
          </p:cNvSpPr>
          <p:nvPr>
            <p:ph type="title"/>
          </p:nvPr>
        </p:nvSpPr>
        <p:spPr>
          <a:xfrm>
            <a:off x="6391839" y="300496"/>
            <a:ext cx="5221266" cy="727443"/>
          </a:xfrm>
        </p:spPr>
        <p:txBody>
          <a:bodyPr>
            <a:normAutofit/>
          </a:bodyPr>
          <a:lstStyle/>
          <a:p>
            <a:pPr algn="ctr"/>
            <a:r>
              <a:rPr lang="en-US" sz="4000" dirty="0"/>
              <a:t>Para </a:t>
            </a:r>
            <a:r>
              <a:rPr lang="en-US" sz="4000" dirty="0" err="1"/>
              <a:t>nosotros</a:t>
            </a:r>
            <a:endParaRPr lang="en-US" sz="4000" dirty="0"/>
          </a:p>
        </p:txBody>
      </p:sp>
      <p:sp>
        <p:nvSpPr>
          <p:cNvPr id="3" name="Content Placeholder 2">
            <a:extLst>
              <a:ext uri="{FF2B5EF4-FFF2-40B4-BE49-F238E27FC236}">
                <a16:creationId xmlns:a16="http://schemas.microsoft.com/office/drawing/2014/main" id="{E3E1E49A-7275-4A85-AC7A-554A537070FA}"/>
              </a:ext>
            </a:extLst>
          </p:cNvPr>
          <p:cNvSpPr>
            <a:spLocks noGrp="1"/>
          </p:cNvSpPr>
          <p:nvPr>
            <p:ph idx="1"/>
          </p:nvPr>
        </p:nvSpPr>
        <p:spPr>
          <a:xfrm>
            <a:off x="6391903" y="1333500"/>
            <a:ext cx="5235490" cy="4561273"/>
          </a:xfrm>
        </p:spPr>
        <p:txBody>
          <a:bodyPr>
            <a:normAutofit lnSpcReduction="10000"/>
          </a:bodyPr>
          <a:lstStyle/>
          <a:p>
            <a:r>
              <a:rPr lang="es-ES" dirty="0"/>
              <a:t>El Plan de Dios para Salvar al Hombre</a:t>
            </a:r>
          </a:p>
          <a:p>
            <a:pPr lvl="1"/>
            <a:r>
              <a:rPr lang="es-ES" dirty="0"/>
              <a:t>Efesios 2: 8-10</a:t>
            </a:r>
          </a:p>
          <a:p>
            <a:r>
              <a:rPr lang="es-ES" dirty="0"/>
              <a:t>Enseñanza del Evangelio</a:t>
            </a:r>
          </a:p>
          <a:p>
            <a:pPr lvl="1"/>
            <a:r>
              <a:rPr lang="es-ES" dirty="0"/>
              <a:t>Romanos 1:16</a:t>
            </a:r>
          </a:p>
          <a:p>
            <a:pPr lvl="1"/>
            <a:r>
              <a:rPr lang="es-ES" dirty="0"/>
              <a:t>1 Corintios 3: 6-7</a:t>
            </a:r>
          </a:p>
          <a:p>
            <a:r>
              <a:rPr lang="es-ES" dirty="0"/>
              <a:t>El Plan de Dios para la Iglesia</a:t>
            </a:r>
          </a:p>
          <a:p>
            <a:pPr lvl="1"/>
            <a:r>
              <a:rPr lang="es-ES" dirty="0"/>
              <a:t>2 Timoteo 3: 16-17</a:t>
            </a:r>
          </a:p>
          <a:p>
            <a:r>
              <a:rPr lang="es-ES" dirty="0"/>
              <a:t>¿Qué pasa con las tentaciones del pecado</a:t>
            </a:r>
          </a:p>
          <a:p>
            <a:pPr lvl="1"/>
            <a:r>
              <a:rPr lang="es-ES" dirty="0"/>
              <a:t>1 Corintios 10:13</a:t>
            </a:r>
            <a:endParaRPr lang="en-US" dirty="0"/>
          </a:p>
        </p:txBody>
      </p:sp>
    </p:spTree>
    <p:extLst>
      <p:ext uri="{BB962C8B-B14F-4D97-AF65-F5344CB8AC3E}">
        <p14:creationId xmlns:p14="http://schemas.microsoft.com/office/powerpoint/2010/main" val="332937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a:extLst>
              <a:ext uri="{FF2B5EF4-FFF2-40B4-BE49-F238E27FC236}">
                <a16:creationId xmlns:a16="http://schemas.microsoft.com/office/drawing/2014/main" id="{E244044F-737D-4A24-9DA0-05A315632A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92" r="12998" b="-2"/>
          <a:stretch/>
        </p:blipFill>
        <p:spPr bwMode="auto">
          <a:xfrm>
            <a:off x="4636008" y="640082"/>
            <a:ext cx="6916329"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86997B-9409-417C-A71E-80893419870B}"/>
              </a:ext>
            </a:extLst>
          </p:cNvPr>
          <p:cNvSpPr>
            <a:spLocks noGrp="1"/>
          </p:cNvSpPr>
          <p:nvPr>
            <p:ph type="title"/>
          </p:nvPr>
        </p:nvSpPr>
        <p:spPr>
          <a:xfrm>
            <a:off x="648929" y="629266"/>
            <a:ext cx="3667039" cy="1676603"/>
          </a:xfrm>
        </p:spPr>
        <p:txBody>
          <a:bodyPr>
            <a:normAutofit/>
          </a:bodyPr>
          <a:lstStyle/>
          <a:p>
            <a:r>
              <a:rPr lang="en-US" dirty="0" err="1"/>
              <a:t>Conclusión</a:t>
            </a:r>
            <a:endParaRPr lang="en-US" dirty="0"/>
          </a:p>
        </p:txBody>
      </p:sp>
      <p:sp>
        <p:nvSpPr>
          <p:cNvPr id="3" name="Content Placeholder 2">
            <a:extLst>
              <a:ext uri="{FF2B5EF4-FFF2-40B4-BE49-F238E27FC236}">
                <a16:creationId xmlns:a16="http://schemas.microsoft.com/office/drawing/2014/main" id="{67987255-13C1-47C0-A7FE-68FA471C1466}"/>
              </a:ext>
            </a:extLst>
          </p:cNvPr>
          <p:cNvSpPr>
            <a:spLocks noGrp="1"/>
          </p:cNvSpPr>
          <p:nvPr>
            <p:ph idx="1"/>
          </p:nvPr>
        </p:nvSpPr>
        <p:spPr>
          <a:xfrm>
            <a:off x="648930" y="2438400"/>
            <a:ext cx="3667037" cy="3785419"/>
          </a:xfrm>
        </p:spPr>
        <p:txBody>
          <a:bodyPr>
            <a:normAutofit/>
          </a:bodyPr>
          <a:lstStyle/>
          <a:p>
            <a:r>
              <a:rPr lang="en-US" sz="4000" dirty="0"/>
              <a:t>Lucas 1:37</a:t>
            </a:r>
          </a:p>
          <a:p>
            <a:r>
              <a:rPr lang="en-US" sz="4000" dirty="0"/>
              <a:t>Genesis 18:14</a:t>
            </a:r>
          </a:p>
          <a:p>
            <a:r>
              <a:rPr lang="en-US" sz="4000" dirty="0"/>
              <a:t>Jeremias 32:17</a:t>
            </a:r>
          </a:p>
          <a:p>
            <a:r>
              <a:rPr lang="en-US" sz="4000" dirty="0"/>
              <a:t>Mateo 19:26</a:t>
            </a:r>
          </a:p>
        </p:txBody>
      </p:sp>
      <p:sp>
        <p:nvSpPr>
          <p:cNvPr id="4" name="TextBox 3">
            <a:extLst>
              <a:ext uri="{FF2B5EF4-FFF2-40B4-BE49-F238E27FC236}">
                <a16:creationId xmlns:a16="http://schemas.microsoft.com/office/drawing/2014/main" id="{A269695F-A651-4A3C-9753-57E104516FCD}"/>
              </a:ext>
            </a:extLst>
          </p:cNvPr>
          <p:cNvSpPr txBox="1"/>
          <p:nvPr/>
        </p:nvSpPr>
        <p:spPr>
          <a:xfrm>
            <a:off x="5576046" y="629266"/>
            <a:ext cx="5647765" cy="1015663"/>
          </a:xfrm>
          <a:prstGeom prst="rect">
            <a:avLst/>
          </a:prstGeom>
          <a:noFill/>
        </p:spPr>
        <p:txBody>
          <a:bodyPr wrap="square" rtlCol="0">
            <a:spAutoFit/>
          </a:bodyPr>
          <a:lstStyle/>
          <a:p>
            <a:r>
              <a:rPr lang="en-US" sz="6000" dirty="0" err="1">
                <a:solidFill>
                  <a:schemeClr val="bg1"/>
                </a:solidFill>
                <a:effectLst>
                  <a:outerShdw blurRad="38100" dist="38100" dir="2700000" algn="tl">
                    <a:srgbClr val="000000">
                      <a:alpha val="43137"/>
                    </a:srgbClr>
                  </a:outerShdw>
                </a:effectLst>
              </a:rPr>
              <a:t>Nunca</a:t>
            </a:r>
            <a:r>
              <a:rPr lang="en-US" sz="6000" dirty="0">
                <a:solidFill>
                  <a:schemeClr val="bg1"/>
                </a:solidFill>
                <a:effectLst>
                  <a:outerShdw blurRad="38100" dist="38100" dir="2700000" algn="tl">
                    <a:srgbClr val="000000">
                      <a:alpha val="43137"/>
                    </a:srgbClr>
                  </a:outerShdw>
                </a:effectLst>
              </a:rPr>
              <a:t> </a:t>
            </a:r>
            <a:r>
              <a:rPr lang="en-US" sz="6000" dirty="0" err="1">
                <a:solidFill>
                  <a:schemeClr val="bg1"/>
                </a:solidFill>
                <a:effectLst>
                  <a:outerShdw blurRad="38100" dist="38100" dir="2700000" algn="tl">
                    <a:srgbClr val="000000">
                      <a:alpha val="43137"/>
                    </a:srgbClr>
                  </a:outerShdw>
                </a:effectLst>
              </a:rPr>
              <a:t>Te</a:t>
            </a:r>
            <a:r>
              <a:rPr lang="en-US" sz="6000" dirty="0">
                <a:solidFill>
                  <a:schemeClr val="bg1"/>
                </a:solidFill>
                <a:effectLst>
                  <a:outerShdw blurRad="38100" dist="38100" dir="2700000" algn="tl">
                    <a:srgbClr val="000000">
                      <a:alpha val="43137"/>
                    </a:srgbClr>
                  </a:outerShdw>
                </a:effectLst>
              </a:rPr>
              <a:t> </a:t>
            </a:r>
            <a:r>
              <a:rPr lang="en-US" sz="6000" dirty="0" err="1">
                <a:solidFill>
                  <a:schemeClr val="bg1"/>
                </a:solidFill>
                <a:effectLst>
                  <a:outerShdw blurRad="38100" dist="38100" dir="2700000" algn="tl">
                    <a:srgbClr val="000000">
                      <a:alpha val="43137"/>
                    </a:srgbClr>
                  </a:outerShdw>
                </a:effectLst>
              </a:rPr>
              <a:t>Rindas</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4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ever">
            <a:extLst>
              <a:ext uri="{FF2B5EF4-FFF2-40B4-BE49-F238E27FC236}">
                <a16:creationId xmlns:a16="http://schemas.microsoft.com/office/drawing/2014/main" id="{BBD8D578-5AF5-46CF-8788-371FD4585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301" y="1820333"/>
            <a:ext cx="4036181" cy="4036181"/>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48F46A-4209-41B1-82B8-E793C86DDB5F}"/>
              </a:ext>
            </a:extLst>
          </p:cNvPr>
          <p:cNvSpPr>
            <a:spLocks noGrp="1"/>
          </p:cNvSpPr>
          <p:nvPr>
            <p:ph type="title"/>
          </p:nvPr>
        </p:nvSpPr>
        <p:spPr>
          <a:xfrm>
            <a:off x="838199" y="365125"/>
            <a:ext cx="5529943" cy="1325563"/>
          </a:xfrm>
        </p:spPr>
        <p:txBody>
          <a:bodyPr>
            <a:normAutofit/>
          </a:bodyPr>
          <a:lstStyle/>
          <a:p>
            <a:r>
              <a:rPr lang="en-US" dirty="0">
                <a:solidFill>
                  <a:schemeClr val="bg1"/>
                </a:solidFill>
              </a:rPr>
              <a:t>¿</a:t>
            </a:r>
            <a:r>
              <a:rPr lang="en-US" dirty="0" err="1">
                <a:solidFill>
                  <a:schemeClr val="bg1"/>
                </a:solidFill>
              </a:rPr>
              <a:t>Dónde</a:t>
            </a:r>
            <a:r>
              <a:rPr lang="en-US" dirty="0">
                <a:solidFill>
                  <a:schemeClr val="bg1"/>
                </a:solidFill>
              </a:rPr>
              <a:t> </a:t>
            </a:r>
            <a:r>
              <a:rPr lang="en-US" dirty="0" err="1">
                <a:solidFill>
                  <a:schemeClr val="bg1"/>
                </a:solidFill>
              </a:rPr>
              <a:t>estaríamos</a:t>
            </a:r>
            <a:r>
              <a:rPr lang="en-US" dirty="0">
                <a:solidFill>
                  <a:schemeClr val="bg1"/>
                </a:solidFill>
              </a:rPr>
              <a:t>?</a:t>
            </a:r>
          </a:p>
        </p:txBody>
      </p:sp>
      <p:sp>
        <p:nvSpPr>
          <p:cNvPr id="3" name="Content Placeholder 2">
            <a:extLst>
              <a:ext uri="{FF2B5EF4-FFF2-40B4-BE49-F238E27FC236}">
                <a16:creationId xmlns:a16="http://schemas.microsoft.com/office/drawing/2014/main" id="{61BD80CC-B47F-43BD-8E55-F23B9EBA7DE9}"/>
              </a:ext>
            </a:extLst>
          </p:cNvPr>
          <p:cNvSpPr>
            <a:spLocks noGrp="1"/>
          </p:cNvSpPr>
          <p:nvPr>
            <p:ph idx="1"/>
          </p:nvPr>
        </p:nvSpPr>
        <p:spPr>
          <a:xfrm>
            <a:off x="172279" y="1825624"/>
            <a:ext cx="4585251" cy="4422775"/>
          </a:xfrm>
        </p:spPr>
        <p:txBody>
          <a:bodyPr>
            <a:noAutofit/>
          </a:bodyPr>
          <a:lstStyle/>
          <a:p>
            <a:r>
              <a:rPr lang="es-ES" sz="3200" dirty="0">
                <a:solidFill>
                  <a:schemeClr val="bg1"/>
                </a:solidFill>
              </a:rPr>
              <a:t>Sin la actitud de nunca decir nunca</a:t>
            </a:r>
          </a:p>
          <a:p>
            <a:r>
              <a:rPr lang="es-ES" sz="3200" dirty="0">
                <a:solidFill>
                  <a:schemeClr val="bg1"/>
                </a:solidFill>
              </a:rPr>
              <a:t>Sin determinación obstinada y la voluntad de trabajar para ver una tarea hecha</a:t>
            </a:r>
          </a:p>
          <a:p>
            <a:r>
              <a:rPr lang="es-ES" sz="3200" dirty="0">
                <a:solidFill>
                  <a:schemeClr val="bg1"/>
                </a:solidFill>
              </a:rPr>
              <a:t>Ha llevado a la realización de grandes cosas</a:t>
            </a:r>
            <a:endParaRPr lang="en-US" sz="3200" b="1" dirty="0">
              <a:solidFill>
                <a:schemeClr val="bg1"/>
              </a:solidFill>
            </a:endParaRPr>
          </a:p>
        </p:txBody>
      </p:sp>
      <p:sp>
        <p:nvSpPr>
          <p:cNvPr id="4" name="TextBox 3">
            <a:extLst>
              <a:ext uri="{FF2B5EF4-FFF2-40B4-BE49-F238E27FC236}">
                <a16:creationId xmlns:a16="http://schemas.microsoft.com/office/drawing/2014/main" id="{105E7BBC-0D95-45C9-848B-476678D775E2}"/>
              </a:ext>
            </a:extLst>
          </p:cNvPr>
          <p:cNvSpPr txBox="1"/>
          <p:nvPr/>
        </p:nvSpPr>
        <p:spPr>
          <a:xfrm>
            <a:off x="7265263" y="1336745"/>
            <a:ext cx="4036180" cy="707886"/>
          </a:xfrm>
          <a:prstGeom prst="rect">
            <a:avLst/>
          </a:prstGeom>
          <a:noFill/>
        </p:spPr>
        <p:txBody>
          <a:bodyPr wrap="square" rtlCol="0">
            <a:spAutoFit/>
          </a:bodyPr>
          <a:lstStyle/>
          <a:p>
            <a:r>
              <a:rPr lang="en-US" sz="4000" dirty="0"/>
              <a:t>¡</a:t>
            </a:r>
            <a:r>
              <a:rPr lang="en-US" sz="4000" dirty="0" err="1"/>
              <a:t>Nunca</a:t>
            </a:r>
            <a:r>
              <a:rPr lang="en-US" sz="4000" dirty="0"/>
              <a:t> </a:t>
            </a:r>
            <a:r>
              <a:rPr lang="en-US" sz="4000" dirty="0" err="1"/>
              <a:t>Te</a:t>
            </a:r>
            <a:r>
              <a:rPr lang="en-US" sz="4000" dirty="0"/>
              <a:t> </a:t>
            </a:r>
            <a:r>
              <a:rPr lang="en-US" sz="4000" dirty="0" err="1"/>
              <a:t>Rindas</a:t>
            </a:r>
            <a:r>
              <a:rPr lang="en-US" sz="4000" dirty="0"/>
              <a:t>!</a:t>
            </a:r>
          </a:p>
        </p:txBody>
      </p:sp>
    </p:spTree>
    <p:extLst>
      <p:ext uri="{BB962C8B-B14F-4D97-AF65-F5344CB8AC3E}">
        <p14:creationId xmlns:p14="http://schemas.microsoft.com/office/powerpoint/2010/main" val="96878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popular mechanics">
            <a:extLst>
              <a:ext uri="{FF2B5EF4-FFF2-40B4-BE49-F238E27FC236}">
                <a16:creationId xmlns:a16="http://schemas.microsoft.com/office/drawing/2014/main" id="{07D7084F-5B03-4655-B4BF-600B9CA0445C}"/>
              </a:ext>
            </a:extLst>
          </p:cNvPr>
          <p:cNvPicPr/>
          <p:nvPr/>
        </p:nvPicPr>
        <p:blipFill rotWithShape="1">
          <a:blip r:embed="rId2" cstate="print">
            <a:extLst>
              <a:ext uri="{28A0092B-C50C-407E-A947-70E740481C1C}">
                <a14:useLocalDpi xmlns:a14="http://schemas.microsoft.com/office/drawing/2010/main" val="0"/>
              </a:ext>
            </a:extLst>
          </a:blip>
          <a:srcRect r="11353"/>
          <a:stretch/>
        </p:blipFill>
        <p:spPr bwMode="auto">
          <a:xfrm>
            <a:off x="20" y="10"/>
            <a:ext cx="4635571" cy="6857990"/>
          </a:xfrm>
          <a:prstGeom prst="rect">
            <a:avLst/>
          </a:prstGeom>
          <a:noFill/>
          <a:effectLst/>
        </p:spPr>
      </p:pic>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63A2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3B26BA-B1BA-4120-9217-0F6D8D152AB7}"/>
              </a:ext>
            </a:extLst>
          </p:cNvPr>
          <p:cNvSpPr>
            <a:spLocks noGrp="1"/>
          </p:cNvSpPr>
          <p:nvPr>
            <p:ph type="title"/>
          </p:nvPr>
        </p:nvSpPr>
        <p:spPr>
          <a:xfrm>
            <a:off x="4965431" y="209626"/>
            <a:ext cx="7094048" cy="1162567"/>
          </a:xfrm>
        </p:spPr>
        <p:txBody>
          <a:bodyPr anchor="b">
            <a:normAutofit/>
          </a:bodyPr>
          <a:lstStyle/>
          <a:p>
            <a:r>
              <a:rPr lang="es-ES" dirty="0"/>
              <a:t>La Marcha de la Ciencia-1949</a:t>
            </a:r>
            <a:endParaRPr lang="en-US" b="1" dirty="0"/>
          </a:p>
        </p:txBody>
      </p:sp>
      <p:sp>
        <p:nvSpPr>
          <p:cNvPr id="3" name="Content Placeholder 2">
            <a:extLst>
              <a:ext uri="{FF2B5EF4-FFF2-40B4-BE49-F238E27FC236}">
                <a16:creationId xmlns:a16="http://schemas.microsoft.com/office/drawing/2014/main" id="{52E25C24-82E7-428C-9C5B-731B4298297B}"/>
              </a:ext>
            </a:extLst>
          </p:cNvPr>
          <p:cNvSpPr>
            <a:spLocks noGrp="1"/>
          </p:cNvSpPr>
          <p:nvPr>
            <p:ph idx="1"/>
          </p:nvPr>
        </p:nvSpPr>
        <p:spPr>
          <a:xfrm>
            <a:off x="4965431" y="2438400"/>
            <a:ext cx="6586489" cy="3785419"/>
          </a:xfrm>
        </p:spPr>
        <p:txBody>
          <a:bodyPr>
            <a:normAutofit fontScale="92500"/>
          </a:bodyPr>
          <a:lstStyle/>
          <a:p>
            <a:pPr marL="0" indent="0">
              <a:buNone/>
            </a:pPr>
            <a:r>
              <a:rPr lang="es-ES" sz="6600" i="1" dirty="0"/>
              <a:t>"Las computadoras en el futuro pueden pesar no más de 1,5 toneladas"</a:t>
            </a:r>
            <a:endParaRPr lang="en-US" sz="5400" dirty="0"/>
          </a:p>
        </p:txBody>
      </p:sp>
    </p:spTree>
    <p:extLst>
      <p:ext uri="{BB962C8B-B14F-4D97-AF65-F5344CB8AC3E}">
        <p14:creationId xmlns:p14="http://schemas.microsoft.com/office/powerpoint/2010/main" val="343688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Image result for western Union">
            <a:extLst>
              <a:ext uri="{FF2B5EF4-FFF2-40B4-BE49-F238E27FC236}">
                <a16:creationId xmlns:a16="http://schemas.microsoft.com/office/drawing/2014/main" id="{031FDDC4-366E-4FDB-91F3-5D9BFDF22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987" y="4452055"/>
            <a:ext cx="1765864" cy="17658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BM">
            <a:extLst>
              <a:ext uri="{FF2B5EF4-FFF2-40B4-BE49-F238E27FC236}">
                <a16:creationId xmlns:a16="http://schemas.microsoft.com/office/drawing/2014/main" id="{80C54AA8-C6BA-4083-85D8-51E19898F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813" y="306909"/>
            <a:ext cx="3682203" cy="17582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igital equipment corporation">
            <a:extLst>
              <a:ext uri="{FF2B5EF4-FFF2-40B4-BE49-F238E27FC236}">
                <a16:creationId xmlns:a16="http://schemas.microsoft.com/office/drawing/2014/main" id="{D9384200-065D-4EAA-91CA-4B066B812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873" y="2697296"/>
            <a:ext cx="3742087" cy="1122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CF19DD-E532-46AE-BD2E-D649EF565C8F}"/>
              </a:ext>
            </a:extLst>
          </p:cNvPr>
          <p:cNvSpPr>
            <a:spLocks noGrp="1"/>
          </p:cNvSpPr>
          <p:nvPr>
            <p:ph type="title"/>
          </p:nvPr>
        </p:nvSpPr>
        <p:spPr>
          <a:xfrm>
            <a:off x="476959" y="336787"/>
            <a:ext cx="6713140" cy="923494"/>
          </a:xfrm>
        </p:spPr>
        <p:txBody>
          <a:bodyPr>
            <a:normAutofit/>
          </a:bodyPr>
          <a:lstStyle/>
          <a:p>
            <a:r>
              <a:rPr lang="en-US" sz="4000" dirty="0" err="1"/>
              <a:t>Piénsalo</a:t>
            </a:r>
            <a:endParaRPr lang="en-US" sz="4000" dirty="0"/>
          </a:p>
        </p:txBody>
      </p:sp>
      <p:sp>
        <p:nvSpPr>
          <p:cNvPr id="3" name="Content Placeholder 2">
            <a:extLst>
              <a:ext uri="{FF2B5EF4-FFF2-40B4-BE49-F238E27FC236}">
                <a16:creationId xmlns:a16="http://schemas.microsoft.com/office/drawing/2014/main" id="{9719C7B9-EB68-4753-9E3F-4837A2A331B9}"/>
              </a:ext>
            </a:extLst>
          </p:cNvPr>
          <p:cNvSpPr>
            <a:spLocks noGrp="1"/>
          </p:cNvSpPr>
          <p:nvPr>
            <p:ph idx="1"/>
          </p:nvPr>
        </p:nvSpPr>
        <p:spPr>
          <a:xfrm>
            <a:off x="336883" y="1260281"/>
            <a:ext cx="7500831" cy="4856479"/>
          </a:xfrm>
        </p:spPr>
        <p:txBody>
          <a:bodyPr>
            <a:noAutofit/>
          </a:bodyPr>
          <a:lstStyle/>
          <a:p>
            <a:r>
              <a:rPr lang="es-ES" sz="2400" dirty="0"/>
              <a:t>Thomas Watson, presidente de IBM, creó en 1943: “Pienso que hay un mercado mundial para tal vez cinco computadoras". Además, cuando el microchip fue discutido por primera vez en 1968, un ingeniero de IBM preguntó: "¿Pero qué ... es bueno ¿para?"</a:t>
            </a:r>
          </a:p>
          <a:p>
            <a:r>
              <a:rPr lang="es-ES" sz="2400" dirty="0"/>
              <a:t>Ya en 1977, Ken Olsen, presidente y fundador de Digital </a:t>
            </a:r>
            <a:r>
              <a:rPr lang="es-ES" sz="2400" dirty="0" err="1"/>
              <a:t>Equipment</a:t>
            </a:r>
            <a:r>
              <a:rPr lang="es-ES" sz="2400" dirty="0"/>
              <a:t> Corp., dijo: "No hay razón para que alguien quiera una computadora en su casa".</a:t>
            </a:r>
          </a:p>
          <a:p>
            <a:r>
              <a:rPr lang="es-ES" sz="2400" dirty="0"/>
              <a:t>  En 1876, lo siguiente apareció en un memorándum interno de Western </a:t>
            </a:r>
            <a:r>
              <a:rPr lang="es-ES" sz="2400" dirty="0" err="1"/>
              <a:t>Union</a:t>
            </a:r>
            <a:r>
              <a:rPr lang="es-ES" sz="2400" dirty="0"/>
              <a:t>: "Este teléfono tiene demasiadas deficiencias para ser considerado seriamente como un medio de comunicación. El dispositivo es intrínsecamente de ningún valor para nosotros. "</a:t>
            </a:r>
            <a:endParaRPr lang="en-US" sz="2400" dirty="0"/>
          </a:p>
        </p:txBody>
      </p:sp>
    </p:spTree>
    <p:extLst>
      <p:ext uri="{BB962C8B-B14F-4D97-AF65-F5344CB8AC3E}">
        <p14:creationId xmlns:p14="http://schemas.microsoft.com/office/powerpoint/2010/main" val="257021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Image result for rca"/>
          <p:cNvPicPr>
            <a:picLocks noChangeAspect="1"/>
          </p:cNvPicPr>
          <p:nvPr/>
        </p:nvPicPr>
        <p:blipFill rotWithShape="1">
          <a:blip r:embed="rId2" cstate="print">
            <a:extLst>
              <a:ext uri="{28A0092B-C50C-407E-A947-70E740481C1C}">
                <a14:useLocalDpi xmlns:a14="http://schemas.microsoft.com/office/drawing/2010/main" val="0"/>
              </a:ext>
            </a:extLst>
          </a:blip>
          <a:srcRect l="1069" r="141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6BFB771D-AD67-4820-9170-1279F7C54937}"/>
              </a:ext>
            </a:extLst>
          </p:cNvPr>
          <p:cNvSpPr>
            <a:spLocks noGrp="1"/>
          </p:cNvSpPr>
          <p:nvPr>
            <p:ph type="title"/>
          </p:nvPr>
        </p:nvSpPr>
        <p:spPr>
          <a:xfrm>
            <a:off x="648929" y="629266"/>
            <a:ext cx="5127031" cy="1676603"/>
          </a:xfrm>
        </p:spPr>
        <p:txBody>
          <a:bodyPr>
            <a:normAutofit/>
          </a:bodyPr>
          <a:lstStyle/>
          <a:p>
            <a:r>
              <a:rPr lang="en-US" dirty="0"/>
              <a:t>¿</a:t>
            </a:r>
            <a:r>
              <a:rPr lang="en-US" dirty="0" err="1"/>
              <a:t>Qué</a:t>
            </a:r>
            <a:r>
              <a:rPr lang="en-US" dirty="0"/>
              <a:t> </a:t>
            </a:r>
            <a:r>
              <a:rPr lang="en-US" dirty="0" err="1"/>
              <a:t>sobre</a:t>
            </a:r>
            <a:r>
              <a:rPr lang="en-US" dirty="0"/>
              <a:t> </a:t>
            </a:r>
            <a:r>
              <a:rPr lang="en-US" dirty="0" err="1"/>
              <a:t>este</a:t>
            </a:r>
            <a:r>
              <a:rPr lang="en-US" dirty="0"/>
              <a:t> </a:t>
            </a:r>
            <a:r>
              <a:rPr lang="en-US" dirty="0" err="1"/>
              <a:t>comentario</a:t>
            </a:r>
            <a:r>
              <a:rPr lang="en-US" dirty="0"/>
              <a:t>?</a:t>
            </a:r>
          </a:p>
        </p:txBody>
      </p:sp>
      <p:sp>
        <p:nvSpPr>
          <p:cNvPr id="9" name="Content Placeholder 8"/>
          <p:cNvSpPr>
            <a:spLocks noGrp="1"/>
          </p:cNvSpPr>
          <p:nvPr>
            <p:ph idx="1"/>
          </p:nvPr>
        </p:nvSpPr>
        <p:spPr>
          <a:xfrm>
            <a:off x="648930" y="2438400"/>
            <a:ext cx="5127029" cy="3785419"/>
          </a:xfrm>
        </p:spPr>
        <p:txBody>
          <a:bodyPr>
            <a:normAutofit/>
          </a:bodyPr>
          <a:lstStyle/>
          <a:p>
            <a:pPr marL="0" indent="0">
              <a:buNone/>
            </a:pPr>
            <a:r>
              <a:rPr lang="es-ES" dirty="0"/>
              <a:t>En la década de 1920, David </a:t>
            </a:r>
            <a:r>
              <a:rPr lang="es-ES" dirty="0" err="1"/>
              <a:t>Sarnoff</a:t>
            </a:r>
            <a:r>
              <a:rPr lang="es-ES" dirty="0"/>
              <a:t> (fundador de RCA) estaba instando a la inversión en la radio, y sus asociados respondieron: "La caja de música inalámbrica no tiene un valor comercial imaginable. ¿Quién pagará por un mensaje enviado a nadie en particular? "</a:t>
            </a:r>
            <a:endParaRPr lang="en-US" dirty="0"/>
          </a:p>
        </p:txBody>
      </p:sp>
    </p:spTree>
    <p:extLst>
      <p:ext uri="{BB962C8B-B14F-4D97-AF65-F5344CB8AC3E}">
        <p14:creationId xmlns:p14="http://schemas.microsoft.com/office/powerpoint/2010/main" val="374757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5" name="Rectangle 74">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36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C59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Image result for fedex">
            <a:extLst>
              <a:ext uri="{FF2B5EF4-FFF2-40B4-BE49-F238E27FC236}">
                <a16:creationId xmlns:a16="http://schemas.microsoft.com/office/drawing/2014/main" id="{16227280-95F6-4867-870E-685ED9D18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29" r="13132" b="1"/>
          <a:stretch/>
        </p:blipFill>
        <p:spPr bwMode="auto">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B18F1A5-00D1-4F1C-9A0E-FDCC9AADB281}"/>
              </a:ext>
            </a:extLst>
          </p:cNvPr>
          <p:cNvSpPr>
            <a:spLocks noGrp="1"/>
          </p:cNvSpPr>
          <p:nvPr>
            <p:ph type="title"/>
          </p:nvPr>
        </p:nvSpPr>
        <p:spPr>
          <a:xfrm>
            <a:off x="640079" y="4526280"/>
            <a:ext cx="7410681" cy="1737360"/>
          </a:xfrm>
        </p:spPr>
        <p:txBody>
          <a:bodyPr>
            <a:normAutofit/>
          </a:bodyPr>
          <a:lstStyle/>
          <a:p>
            <a:r>
              <a:rPr lang="en-US" sz="4800" dirty="0" err="1"/>
              <a:t>Podría</a:t>
            </a:r>
            <a:r>
              <a:rPr lang="en-US" sz="4800" dirty="0"/>
              <a:t> no </a:t>
            </a:r>
            <a:r>
              <a:rPr lang="en-US" sz="4800" dirty="0" err="1"/>
              <a:t>haber</a:t>
            </a:r>
            <a:r>
              <a:rPr lang="en-US" sz="4800" dirty="0"/>
              <a:t> </a:t>
            </a:r>
            <a:r>
              <a:rPr lang="en-US" sz="4800" dirty="0" err="1"/>
              <a:t>sido</a:t>
            </a:r>
            <a:endParaRPr lang="en-US" sz="4800" dirty="0"/>
          </a:p>
        </p:txBody>
      </p:sp>
      <p:sp>
        <p:nvSpPr>
          <p:cNvPr id="3" name="Content Placeholder 2">
            <a:extLst>
              <a:ext uri="{FF2B5EF4-FFF2-40B4-BE49-F238E27FC236}">
                <a16:creationId xmlns:a16="http://schemas.microsoft.com/office/drawing/2014/main" id="{FD5F031B-9B59-484F-8F44-8A37DFE324BA}"/>
              </a:ext>
            </a:extLst>
          </p:cNvPr>
          <p:cNvSpPr>
            <a:spLocks noGrp="1"/>
          </p:cNvSpPr>
          <p:nvPr>
            <p:ph idx="1"/>
          </p:nvPr>
        </p:nvSpPr>
        <p:spPr>
          <a:xfrm>
            <a:off x="640080" y="595293"/>
            <a:ext cx="5676637" cy="3463951"/>
          </a:xfrm>
        </p:spPr>
        <p:txBody>
          <a:bodyPr anchor="ctr">
            <a:normAutofit fontScale="92500"/>
          </a:bodyPr>
          <a:lstStyle/>
          <a:p>
            <a:pPr marL="0" indent="0">
              <a:buNone/>
            </a:pPr>
            <a:r>
              <a:rPr lang="es-ES" i="1" dirty="0"/>
              <a:t>"El concepto es interesante y bien formado, pero para ganar algo mejor que un" C "la idea debe ser factible." Esa fue la respuesta de un profesor de administración de la Universidad de Yale al artículo de Fred Smith que propone un servicio de entrega confiable durante la noche. (Smith pasó a fundar FED-X-Federal Express </a:t>
            </a:r>
            <a:r>
              <a:rPr lang="es-ES" i="1" dirty="0" err="1"/>
              <a:t>Corp</a:t>
            </a:r>
            <a:r>
              <a:rPr lang="es-ES" i="1" dirty="0"/>
              <a:t>).</a:t>
            </a:r>
            <a:endParaRPr lang="en-US" sz="1800" dirty="0"/>
          </a:p>
        </p:txBody>
      </p:sp>
    </p:spTree>
    <p:extLst>
      <p:ext uri="{BB962C8B-B14F-4D97-AF65-F5344CB8AC3E}">
        <p14:creationId xmlns:p14="http://schemas.microsoft.com/office/powerpoint/2010/main" val="2239246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warner brothers">
            <a:extLst>
              <a:ext uri="{FF2B5EF4-FFF2-40B4-BE49-F238E27FC236}">
                <a16:creationId xmlns:a16="http://schemas.microsoft.com/office/drawing/2014/main" id="{02FC55E7-F42E-4EE2-96DB-E8CDE4D85E04}"/>
              </a:ext>
            </a:extLst>
          </p:cNvPr>
          <p:cNvPicPr/>
          <p:nvPr/>
        </p:nvPicPr>
        <p:blipFill rotWithShape="1">
          <a:blip r:embed="rId2" cstate="print">
            <a:extLst>
              <a:ext uri="{28A0092B-C50C-407E-A947-70E740481C1C}">
                <a14:useLocalDpi xmlns:a14="http://schemas.microsoft.com/office/drawing/2010/main" val="0"/>
              </a:ext>
            </a:extLst>
          </a:blip>
          <a:srcRect t="135" r="-2" b="5281"/>
          <a:stretch/>
        </p:blipFill>
        <p:spPr bwMode="auto">
          <a:xfrm>
            <a:off x="4639056" y="10"/>
            <a:ext cx="7552944" cy="6857990"/>
          </a:xfrm>
          <a:prstGeom prst="rect">
            <a:avLst/>
          </a:prstGeom>
          <a:noFill/>
          <a:effectLst/>
        </p:spPr>
      </p:pic>
      <p:sp>
        <p:nvSpPr>
          <p:cNvPr id="7" name="Title 6">
            <a:extLst>
              <a:ext uri="{FF2B5EF4-FFF2-40B4-BE49-F238E27FC236}">
                <a16:creationId xmlns:a16="http://schemas.microsoft.com/office/drawing/2014/main" id="{6F33D1B0-47CE-4785-93B7-F3C084A90852}"/>
              </a:ext>
            </a:extLst>
          </p:cNvPr>
          <p:cNvSpPr>
            <a:spLocks noGrp="1"/>
          </p:cNvSpPr>
          <p:nvPr>
            <p:ph type="title"/>
          </p:nvPr>
        </p:nvSpPr>
        <p:spPr>
          <a:xfrm>
            <a:off x="838200" y="365125"/>
            <a:ext cx="4800600" cy="1325563"/>
          </a:xfrm>
        </p:spPr>
        <p:txBody>
          <a:bodyPr/>
          <a:lstStyle/>
          <a:p>
            <a:r>
              <a:rPr lang="en-US" dirty="0"/>
              <a:t>¿Has </a:t>
            </a:r>
            <a:r>
              <a:rPr lang="en-US" dirty="0" err="1"/>
              <a:t>estado</a:t>
            </a:r>
            <a:r>
              <a:rPr lang="en-US" dirty="0"/>
              <a:t> </a:t>
            </a:r>
            <a:r>
              <a:rPr lang="en-US" dirty="0" err="1"/>
              <a:t>en</a:t>
            </a:r>
            <a:r>
              <a:rPr lang="en-US" dirty="0"/>
              <a:t> el cine </a:t>
            </a:r>
            <a:r>
              <a:rPr lang="en-US" dirty="0" err="1"/>
              <a:t>ultimamente</a:t>
            </a:r>
            <a:r>
              <a:rPr lang="en-US" dirty="0"/>
              <a:t>?</a:t>
            </a:r>
          </a:p>
        </p:txBody>
      </p:sp>
      <p:sp>
        <p:nvSpPr>
          <p:cNvPr id="8" name="Content Placeholder 7">
            <a:extLst>
              <a:ext uri="{FF2B5EF4-FFF2-40B4-BE49-F238E27FC236}">
                <a16:creationId xmlns:a16="http://schemas.microsoft.com/office/drawing/2014/main" id="{998D0BDE-E8C2-4B32-A166-E4D719555D83}"/>
              </a:ext>
            </a:extLst>
          </p:cNvPr>
          <p:cNvSpPr>
            <a:spLocks noGrp="1"/>
          </p:cNvSpPr>
          <p:nvPr>
            <p:ph idx="1"/>
          </p:nvPr>
        </p:nvSpPr>
        <p:spPr>
          <a:xfrm>
            <a:off x="172278" y="1825624"/>
            <a:ext cx="5066472" cy="4906479"/>
          </a:xfrm>
        </p:spPr>
        <p:txBody>
          <a:bodyPr>
            <a:normAutofit/>
          </a:bodyPr>
          <a:lstStyle/>
          <a:p>
            <a:r>
              <a:rPr lang="es-ES" dirty="0"/>
              <a:t>¿Disfrutas una buena película con todos los efectos de sonido? ¿Crees que te gustaría volver a los días de la película muda? El hermano de Warner fue pionero en películas parlantes sobre 1927-28. Es difícil imaginar entonces la siguiente declaración de H. M. Warner de Warner </a:t>
            </a:r>
            <a:r>
              <a:rPr lang="es-ES" dirty="0" err="1"/>
              <a:t>Brothers</a:t>
            </a:r>
            <a:r>
              <a:rPr lang="es-ES" dirty="0"/>
              <a:t>. En 1927 dijo: "¿Quién quiere oír a los actores hablar?"</a:t>
            </a:r>
            <a:endParaRPr lang="en-US" dirty="0"/>
          </a:p>
        </p:txBody>
      </p:sp>
    </p:spTree>
    <p:extLst>
      <p:ext uri="{BB962C8B-B14F-4D97-AF65-F5344CB8AC3E}">
        <p14:creationId xmlns:p14="http://schemas.microsoft.com/office/powerpoint/2010/main" val="12967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decca records">
            <a:extLst>
              <a:ext uri="{FF2B5EF4-FFF2-40B4-BE49-F238E27FC236}">
                <a16:creationId xmlns:a16="http://schemas.microsoft.com/office/drawing/2014/main" id="{5C57EFCF-BEEA-497D-AAFD-B538D800B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72" y="1247705"/>
            <a:ext cx="3026664" cy="158143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76" name="Picture 4" descr="Image result for standard oil">
            <a:extLst>
              <a:ext uri="{FF2B5EF4-FFF2-40B4-BE49-F238E27FC236}">
                <a16:creationId xmlns:a16="http://schemas.microsoft.com/office/drawing/2014/main" id="{AE8FC41E-31DD-4EBD-84C1-D33B285C8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72" y="3910603"/>
            <a:ext cx="3026663" cy="1539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5D39E6-4421-48C7-9444-BAB76BB8F2C7}"/>
              </a:ext>
            </a:extLst>
          </p:cNvPr>
          <p:cNvSpPr>
            <a:spLocks noGrp="1"/>
          </p:cNvSpPr>
          <p:nvPr>
            <p:ph type="title"/>
          </p:nvPr>
        </p:nvSpPr>
        <p:spPr>
          <a:xfrm>
            <a:off x="4877159" y="215153"/>
            <a:ext cx="6705241" cy="848139"/>
          </a:xfrm>
        </p:spPr>
        <p:txBody>
          <a:bodyPr>
            <a:normAutofit/>
          </a:bodyPr>
          <a:lstStyle/>
          <a:p>
            <a:r>
              <a:rPr lang="es-ES" dirty="0"/>
              <a:t>Más que nunca dijo nunca</a:t>
            </a:r>
            <a:endParaRPr lang="en-US" dirty="0"/>
          </a:p>
        </p:txBody>
      </p:sp>
      <p:sp>
        <p:nvSpPr>
          <p:cNvPr id="7" name="Content Placeholder 6">
            <a:extLst>
              <a:ext uri="{FF2B5EF4-FFF2-40B4-BE49-F238E27FC236}">
                <a16:creationId xmlns:a16="http://schemas.microsoft.com/office/drawing/2014/main" id="{A0472B94-A33A-4834-BE17-9107829F3715}"/>
              </a:ext>
            </a:extLst>
          </p:cNvPr>
          <p:cNvSpPr>
            <a:spLocks noGrp="1"/>
          </p:cNvSpPr>
          <p:nvPr>
            <p:ph idx="1"/>
          </p:nvPr>
        </p:nvSpPr>
        <p:spPr>
          <a:xfrm>
            <a:off x="4956048" y="1396935"/>
            <a:ext cx="7076926" cy="5290735"/>
          </a:xfrm>
          <a:solidFill>
            <a:schemeClr val="bg1"/>
          </a:solidFill>
        </p:spPr>
        <p:txBody>
          <a:bodyPr>
            <a:noAutofit/>
          </a:bodyPr>
          <a:lstStyle/>
          <a:p>
            <a:r>
              <a:rPr lang="es-ES" sz="2000" dirty="0"/>
              <a:t>¿Qué crees que </a:t>
            </a:r>
            <a:r>
              <a:rPr lang="es-ES" sz="2000" dirty="0" err="1"/>
              <a:t>Decca</a:t>
            </a:r>
            <a:r>
              <a:rPr lang="es-ES" sz="2000" dirty="0"/>
              <a:t> </a:t>
            </a:r>
            <a:r>
              <a:rPr lang="es-ES" sz="2000" dirty="0" err="1"/>
              <a:t>Recording</a:t>
            </a:r>
            <a:r>
              <a:rPr lang="es-ES" sz="2000" dirty="0"/>
              <a:t> piensa hoy después de hacer la siguiente declaración: "No nos gusta su sonido y la música de la guitarra está en camino?" Ellos rechazaron a los Beatles en 1962.</a:t>
            </a:r>
          </a:p>
          <a:p>
            <a:r>
              <a:rPr lang="es-ES" sz="2000" dirty="0"/>
              <a:t>Lord Kelvin (conocido físico y maestro que desarrolló la idea de la temperatura absoluta) y quien era el presidente de la Royal </a:t>
            </a:r>
            <a:r>
              <a:rPr lang="es-ES" sz="2000" dirty="0" err="1"/>
              <a:t>Society</a:t>
            </a:r>
            <a:r>
              <a:rPr lang="es-ES" sz="2000" dirty="0"/>
              <a:t>, dijo en 1895: "Las máquinas voladoras más pesadas que el aire son imposibles". Esto demuestra que uno puede ser inteligente acerca de una cosa Y no tan inteligente sobre otro</a:t>
            </a:r>
          </a:p>
          <a:p>
            <a:r>
              <a:rPr lang="es-ES" sz="2000" dirty="0"/>
              <a:t>E. L. Drake, el pionero en la industria petrolera, que perforó el primer pozo en Pensilvania, fue informado por algunos que trató de alistarse como perforadores en 1859: "¿Taladrar por petróleo? ¿Quieres decir perforar el suelo para tratar de encontrar petróleo? Estás loco."</a:t>
            </a:r>
          </a:p>
          <a:p>
            <a:r>
              <a:rPr lang="es-ES" sz="2000" dirty="0" err="1"/>
              <a:t>Pieere</a:t>
            </a:r>
            <a:r>
              <a:rPr lang="es-ES" sz="2000" dirty="0"/>
              <a:t> </a:t>
            </a:r>
            <a:r>
              <a:rPr lang="es-ES" sz="2000" dirty="0" err="1"/>
              <a:t>Pashet</a:t>
            </a:r>
            <a:r>
              <a:rPr lang="es-ES" sz="2000" dirty="0"/>
              <a:t>, célebre profesor de Fisiología dijo lo siguiente en 1872: "La teoría de los gérmenes de Louis Pasteur es ficción ridícula".</a:t>
            </a:r>
            <a:endParaRPr lang="en-US" sz="2000" dirty="0"/>
          </a:p>
        </p:txBody>
      </p:sp>
    </p:spTree>
    <p:extLst>
      <p:ext uri="{BB962C8B-B14F-4D97-AF65-F5344CB8AC3E}">
        <p14:creationId xmlns:p14="http://schemas.microsoft.com/office/powerpoint/2010/main" val="65820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apple">
            <a:extLst>
              <a:ext uri="{FF2B5EF4-FFF2-40B4-BE49-F238E27FC236}">
                <a16:creationId xmlns:a16="http://schemas.microsoft.com/office/drawing/2014/main" id="{7F297BC5-7CB6-4A91-BDAF-04F193AD91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 r="1459"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65FA6F-2F5D-4EA6-A737-B1CC442E7325}"/>
              </a:ext>
            </a:extLst>
          </p:cNvPr>
          <p:cNvSpPr>
            <a:spLocks noGrp="1"/>
          </p:cNvSpPr>
          <p:nvPr>
            <p:ph idx="1"/>
          </p:nvPr>
        </p:nvSpPr>
        <p:spPr>
          <a:xfrm>
            <a:off x="648930" y="640082"/>
            <a:ext cx="6132870" cy="5583737"/>
          </a:xfrm>
        </p:spPr>
        <p:txBody>
          <a:bodyPr>
            <a:normAutofit fontScale="92500"/>
          </a:bodyPr>
          <a:lstStyle/>
          <a:p>
            <a:pPr marL="0" indent="0">
              <a:buNone/>
            </a:pPr>
            <a:r>
              <a:rPr lang="es-ES" altLang="en-US" dirty="0">
                <a:latin typeface="Times New Roman" panose="02020603050405020304" pitchFamily="18" charset="0"/>
                <a:ea typeface="Calibri" panose="020F0502020204030204" pitchFamily="34" charset="0"/>
                <a:cs typeface="Times New Roman" panose="02020603050405020304" pitchFamily="18" charset="0"/>
              </a:rPr>
              <a:t>Una última declaración: "Así que fuimos a Atari y dijimos:" Oye, tenemos algo increíble, incluso construido con algunas de tus partes, ¿y qué piensas acerca de financiarlo? O bien, te lo daremos. Sólo queremos hacerlo. Pagar nuestro sueldo; Vamos a venir a trabajar para usted. "Y dijeron" No ". Entonces fuimos a Hewlett-Packard; Y dijeron: "Oye, no te necesitamos. Todavía no has llegado a la universidad ". Steve Jobs, fundador de Apple Computer Inc., intenta conseguir que Atari y Hewlett-Packard estén interesados en su computadora personal y en Steve Wozniak</a:t>
            </a:r>
            <a:endParaRPr lang="en-US" dirty="0"/>
          </a:p>
        </p:txBody>
      </p:sp>
    </p:spTree>
    <p:extLst>
      <p:ext uri="{BB962C8B-B14F-4D97-AF65-F5344CB8AC3E}">
        <p14:creationId xmlns:p14="http://schemas.microsoft.com/office/powerpoint/2010/main" val="2834324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918</Words>
  <Application>Microsoft Office PowerPoint</Application>
  <PresentationFormat>Widescreen</PresentationFormat>
  <Paragraphs>65</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¿Dónde estaríamos?</vt:lpstr>
      <vt:lpstr>La Marcha de la Ciencia-1949</vt:lpstr>
      <vt:lpstr>Piénsalo</vt:lpstr>
      <vt:lpstr>¿Qué sobre este comentario?</vt:lpstr>
      <vt:lpstr>Podría no haber sido</vt:lpstr>
      <vt:lpstr>¿Has estado en el cine ultimamente?</vt:lpstr>
      <vt:lpstr>Más que nunca dijo nunca</vt:lpstr>
      <vt:lpstr>PowerPoint Presentation</vt:lpstr>
      <vt:lpstr>Abraham y el Hijo de la Promesa</vt:lpstr>
      <vt:lpstr>Los 10 Espias</vt:lpstr>
      <vt:lpstr>Maria</vt:lpstr>
      <vt:lpstr>Noe 2 Pedro 3:1-15</vt:lpstr>
      <vt:lpstr>Pablo y Ananias</vt:lpstr>
      <vt:lpstr>Para nosotros</vt:lpstr>
      <vt:lpstr>Conclusión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Andres Pong</cp:lastModifiedBy>
  <cp:revision>19</cp:revision>
  <dcterms:created xsi:type="dcterms:W3CDTF">2017-08-09T20:54:59Z</dcterms:created>
  <dcterms:modified xsi:type="dcterms:W3CDTF">2018-03-01T04:01:47Z</dcterms:modified>
</cp:coreProperties>
</file>