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1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CC110-4602-4406-BE05-364B84557F48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CF325-2456-4318-8FCF-F6169C65B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536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AB4C5E-AB41-49E8-92C6-0DC222C96900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739A86-9CD9-4EC5-866A-4ACA6EC31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47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70916" y="4314305"/>
            <a:ext cx="423949" cy="374665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‹#›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07484" y="6418502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66501" y="0"/>
            <a:ext cx="5926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GRAN SALVACION QUE VALE LA PENA SUFRIR 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‹#›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‹#›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‹#›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‹#›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rilledCheese BTN Cn" panose="020B0606060402040206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="0" i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rilledCheese BTN Cn" panose="020B0606060402040206" pitchFamily="34" charset="0"/>
              </a:defRPr>
            </a:lvl1pPr>
            <a:lvl2pPr>
              <a:defRPr b="0" i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rilledCheese BTN Cn" panose="020B0606060402040206" pitchFamily="34" charset="0"/>
              </a:defRPr>
            </a:lvl2pPr>
            <a:lvl3pPr>
              <a:defRPr b="0" i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rilledCheese BTN Cn" panose="020B0606060402040206" pitchFamily="34" charset="0"/>
              </a:defRPr>
            </a:lvl3pPr>
            <a:lvl4pPr>
              <a:defRPr b="0" i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rilledCheese BTN Cn" panose="020B0606060402040206" pitchFamily="34" charset="0"/>
              </a:defRPr>
            </a:lvl4pPr>
            <a:lvl5pPr>
              <a:defRPr b="0" i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rilledCheese BTN Cn" panose="020B0606060402040206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‹#›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‹#›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6751" y="3429000"/>
            <a:ext cx="6658187" cy="6858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1CARTA DEL APOSTOL PEDRO</a:t>
            </a:r>
          </a:p>
        </p:txBody>
      </p:sp>
      <p:sp>
        <p:nvSpPr>
          <p:cNvPr id="4" name="Rectangle 3"/>
          <p:cNvSpPr/>
          <p:nvPr/>
        </p:nvSpPr>
        <p:spPr>
          <a:xfrm>
            <a:off x="1183825" y="1304678"/>
            <a:ext cx="10015049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0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rilledCheese BTN Cn" panose="020B0606060402040206" pitchFamily="34" charset="0"/>
              </a:rPr>
              <a:t>LA GRAN </a:t>
            </a:r>
            <a:r>
              <a:rPr lang="es-ES" sz="60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rilledCheese BTN Cn" panose="020B0606060402040206" pitchFamily="34" charset="0"/>
              </a:rPr>
              <a:t>SALVACIóN</a:t>
            </a:r>
            <a:r>
              <a:rPr lang="es-ES" sz="60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rilledCheese BTN Cn" panose="020B0606060402040206" pitchFamily="34" charset="0"/>
              </a:rPr>
              <a:t> QUE VALE </a:t>
            </a:r>
          </a:p>
          <a:p>
            <a:pPr algn="ctr"/>
            <a:r>
              <a:rPr lang="es-ES" sz="60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rilledCheese BTN Cn" panose="020B0606060402040206" pitchFamily="34" charset="0"/>
              </a:rPr>
              <a:t>LA PENA SUFRIR </a:t>
            </a:r>
            <a:endParaRPr lang="en-US" sz="60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GrilledCheese BTN Cn" panose="020B0606060402040206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7880AD9-5881-4136-8543-F9140AA0B2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0261" y="4810851"/>
            <a:ext cx="2405583" cy="110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240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Conclusión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94122"/>
            <a:ext cx="10820400" cy="4024125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es-MX" sz="3600" dirty="0">
                <a:solidFill>
                  <a:schemeClr val="accent5">
                    <a:lumMod val="50000"/>
                  </a:schemeClr>
                </a:solidFill>
              </a:rPr>
              <a:t>Esta salvación es un regalo de Dios 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3600" dirty="0">
                <a:solidFill>
                  <a:schemeClr val="accent5">
                    <a:lumMod val="50000"/>
                  </a:schemeClr>
                </a:solidFill>
              </a:rPr>
              <a:t>Dios resguarda esta salvación  para todos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3600" dirty="0">
                <a:solidFill>
                  <a:schemeClr val="accent5">
                    <a:lumMod val="50000"/>
                  </a:schemeClr>
                </a:solidFill>
              </a:rPr>
              <a:t>!Que regalo  valioso he inmerecido!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3600" dirty="0">
                <a:solidFill>
                  <a:schemeClr val="accent5">
                    <a:lumMod val="50000"/>
                  </a:schemeClr>
                </a:solidFill>
              </a:rPr>
              <a:t>Tenemos todo para tener una gran fe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3600" dirty="0">
                <a:solidFill>
                  <a:schemeClr val="accent5">
                    <a:lumMod val="50000"/>
                  </a:schemeClr>
                </a:solidFill>
              </a:rPr>
              <a:t>Esta salvación dada a</a:t>
            </a:r>
            <a:r>
              <a:rPr lang="es-MX" sz="3600" dirty="0"/>
              <a:t> </a:t>
            </a:r>
            <a:r>
              <a:rPr lang="es-MX" sz="3600" dirty="0">
                <a:solidFill>
                  <a:schemeClr val="accent5">
                    <a:lumMod val="50000"/>
                  </a:schemeClr>
                </a:solidFill>
              </a:rPr>
              <a:t>conocer a nosotros,  no antes sino en nuestro tiempo, demuestra su importancia.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3600" dirty="0">
                <a:solidFill>
                  <a:schemeClr val="accent5">
                    <a:lumMod val="50000"/>
                  </a:schemeClr>
                </a:solidFill>
              </a:rPr>
              <a:t>Es la gran salvación de Dios, !Vale la pena sufrir por ella!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506200" y="6118247"/>
            <a:ext cx="516467" cy="475193"/>
          </a:xfrm>
        </p:spPr>
        <p:txBody>
          <a:bodyPr/>
          <a:lstStyle/>
          <a:p>
            <a:fld id="{6D22F896-40B5-4ADD-8801-0D06FADFA095}" type="slidenum">
              <a:rPr lang="en-US" smtClean="0">
                <a:solidFill>
                  <a:schemeClr val="accent5">
                    <a:lumMod val="50000"/>
                  </a:schemeClr>
                </a:solidFill>
              </a:rPr>
              <a:t>10</a:t>
            </a:fld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567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 GRAN SALVACION QUE VALE LA PENA SUFRIR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65175F-18F2-40B8-9002-E8715209D6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6900" y="336099"/>
            <a:ext cx="1560711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462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INTRODUCCI</a:t>
            </a:r>
            <a:r>
              <a:rPr lang="es-MX" dirty="0"/>
              <a:t>ó</a:t>
            </a:r>
            <a:r>
              <a:rPr lang="en-US" dirty="0"/>
              <a:t>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61067"/>
            <a:ext cx="10820400" cy="4959902"/>
          </a:xfrm>
        </p:spPr>
        <p:txBody>
          <a:bodyPr>
            <a:normAutofit fontScale="92500" lnSpcReduction="10000"/>
          </a:bodyPr>
          <a:lstStyle/>
          <a:p>
            <a:pPr marL="914400" indent="-914400">
              <a:buFont typeface="+mj-lt"/>
              <a:buAutoNum type="alphaUcPeriod"/>
            </a:pPr>
            <a:r>
              <a:rPr lang="es-ES" sz="4800" dirty="0">
                <a:solidFill>
                  <a:schemeClr val="accent5">
                    <a:lumMod val="50000"/>
                  </a:schemeClr>
                </a:solidFill>
                <a:latin typeface="Bodoni MT Condensed" panose="02070606080606020203" pitchFamily="18" charset="0"/>
              </a:rPr>
              <a:t>Pedro y su primer escrito</a:t>
            </a:r>
          </a:p>
          <a:p>
            <a:pPr marL="914400" indent="-914400">
              <a:buFont typeface="+mj-lt"/>
              <a:buAutoNum type="alphaUcPeriod"/>
            </a:pPr>
            <a:r>
              <a:rPr lang="es-ES" sz="4800" dirty="0">
                <a:solidFill>
                  <a:schemeClr val="accent5">
                    <a:lumMod val="50000"/>
                  </a:schemeClr>
                </a:solidFill>
                <a:latin typeface="Bodoni MT Condensed" panose="02070606080606020203" pitchFamily="18" charset="0"/>
              </a:rPr>
              <a:t>Esta carta posee algunas buenas lecciones.</a:t>
            </a:r>
          </a:p>
          <a:p>
            <a:pPr marL="914400" indent="-914400">
              <a:buFont typeface="+mj-lt"/>
              <a:buAutoNum type="alphaUcPeriod"/>
            </a:pPr>
            <a:r>
              <a:rPr lang="es-ES" sz="4800" dirty="0">
                <a:solidFill>
                  <a:schemeClr val="accent5">
                    <a:lumMod val="50000"/>
                  </a:schemeClr>
                </a:solidFill>
                <a:latin typeface="Bodoni MT Condensed" panose="02070606080606020203" pitchFamily="18" charset="0"/>
              </a:rPr>
              <a:t>En esta lección veremos: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s-ES" sz="3500" dirty="0">
                <a:solidFill>
                  <a:schemeClr val="accent5">
                    <a:lumMod val="50000"/>
                  </a:schemeClr>
                </a:solidFill>
                <a:latin typeface="Bodoni MT Condensed" panose="02070606080606020203" pitchFamily="18" charset="0"/>
              </a:rPr>
              <a:t>La participación divina en la salvación</a:t>
            </a:r>
          </a:p>
          <a:p>
            <a:pPr marL="971550" lvl="1" indent="-514350">
              <a:buFont typeface="+mj-lt"/>
              <a:buAutoNum type="alphaLcPeriod"/>
            </a:pPr>
            <a:r>
              <a:rPr lang="es-ES" sz="3500" dirty="0">
                <a:solidFill>
                  <a:schemeClr val="accent5">
                    <a:lumMod val="50000"/>
                  </a:schemeClr>
                </a:solidFill>
                <a:latin typeface="Bodoni MT Condensed" panose="02070606080606020203" pitchFamily="18" charset="0"/>
              </a:rPr>
              <a:t>Como está segura la misma</a:t>
            </a:r>
          </a:p>
          <a:p>
            <a:pPr marL="971550" lvl="1" indent="-514350">
              <a:buFont typeface="+mj-lt"/>
              <a:buAutoNum type="alphaLcPeriod"/>
            </a:pPr>
            <a:r>
              <a:rPr lang="es-ES" sz="3500" dirty="0">
                <a:solidFill>
                  <a:schemeClr val="accent5">
                    <a:lumMod val="50000"/>
                  </a:schemeClr>
                </a:solidFill>
                <a:latin typeface="Bodoni MT Condensed" panose="02070606080606020203" pitchFamily="18" charset="0"/>
              </a:rPr>
              <a:t>Como da alegría y prepara</a:t>
            </a:r>
          </a:p>
          <a:p>
            <a:pPr marL="971550" lvl="1" indent="-514350">
              <a:buFont typeface="+mj-lt"/>
              <a:buAutoNum type="alphaLcPeriod"/>
            </a:pPr>
            <a:r>
              <a:rPr lang="es-ES" sz="3500" dirty="0">
                <a:solidFill>
                  <a:schemeClr val="accent5">
                    <a:lumMod val="50000"/>
                  </a:schemeClr>
                </a:solidFill>
                <a:latin typeface="Bodoni MT Condensed" panose="02070606080606020203" pitchFamily="18" charset="0"/>
              </a:rPr>
              <a:t>La relación de la salvación con el alma</a:t>
            </a:r>
          </a:p>
          <a:p>
            <a:pPr marL="971550" lvl="1" indent="-514350">
              <a:buFont typeface="+mj-lt"/>
              <a:buAutoNum type="alphaLcPeriod"/>
            </a:pPr>
            <a:r>
              <a:rPr lang="es-ES" sz="3500" dirty="0">
                <a:solidFill>
                  <a:schemeClr val="accent5">
                    <a:lumMod val="50000"/>
                  </a:schemeClr>
                </a:solidFill>
                <a:latin typeface="Bodoni MT Condensed" panose="02070606080606020203" pitchFamily="18" charset="0"/>
              </a:rPr>
              <a:t>La importancia para Dios del cristiano, más que profetas antiguos y más que ángeles. </a:t>
            </a:r>
          </a:p>
          <a:p>
            <a:endParaRPr lang="es-ES" sz="4800" dirty="0"/>
          </a:p>
          <a:p>
            <a:pPr lvl="1"/>
            <a:endParaRPr lang="es-ES" sz="4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711940" y="6355844"/>
            <a:ext cx="388620" cy="365125"/>
          </a:xfrm>
        </p:spPr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567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 GRAN SALVACION QUE VALE LA PENA SUFRIR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DB6085E-5BCF-4AD0-995C-CB1845135A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7272" y="349718"/>
            <a:ext cx="1557455" cy="715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461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40" y="0"/>
            <a:ext cx="2880360" cy="1203960"/>
          </a:xfrm>
        </p:spPr>
        <p:txBody>
          <a:bodyPr>
            <a:normAutofit/>
          </a:bodyPr>
          <a:lstStyle/>
          <a:p>
            <a:r>
              <a:rPr lang="en-US" sz="3200" b="1" dirty="0"/>
              <a:t>1Pedro 1:1-12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" y="1371600"/>
            <a:ext cx="11856720" cy="5486400"/>
          </a:xfrm>
        </p:spPr>
        <p:txBody>
          <a:bodyPr>
            <a:normAutofit/>
          </a:bodyPr>
          <a:lstStyle/>
          <a:p>
            <a:r>
              <a:rPr lang="es-ES" sz="2400" b="1" dirty="0">
                <a:solidFill>
                  <a:srgbClr val="800000"/>
                </a:solidFill>
                <a:latin typeface="Georgia" panose="02040502050405020303" pitchFamily="18" charset="0"/>
              </a:rPr>
              <a:t>1Pe 1:1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 Pedro, apóstol de Jesucristo: A los expatriados, de la dispersión en el Ponto, </a:t>
            </a:r>
            <a:r>
              <a:rPr lang="es-ES" sz="2400" dirty="0" err="1">
                <a:solidFill>
                  <a:prstClr val="black"/>
                </a:solidFill>
                <a:latin typeface="Georgia" panose="02040502050405020303" pitchFamily="18" charset="0"/>
              </a:rPr>
              <a:t>Galacia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, Capadocia, Asia y Bitinia, elegidos </a:t>
            </a:r>
          </a:p>
          <a:p>
            <a:r>
              <a:rPr lang="es-ES" sz="2400" dirty="0">
                <a:solidFill>
                  <a:srgbClr val="008080"/>
                </a:solidFill>
                <a:latin typeface="Georgia" panose="02040502050405020303" pitchFamily="18" charset="0"/>
              </a:rPr>
              <a:t>1Pe 1:2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 según el previo conocimiento de Dios Padre, por la obra santificadora del Espíritu, para obedecer a Jesucristo y ser rociados con su sangre: Que la gracia y la paz os sean multiplicadas. </a:t>
            </a:r>
          </a:p>
          <a:p>
            <a:r>
              <a:rPr lang="es-ES" sz="2400" dirty="0">
                <a:solidFill>
                  <a:srgbClr val="008080"/>
                </a:solidFill>
                <a:latin typeface="Georgia" panose="02040502050405020303" pitchFamily="18" charset="0"/>
              </a:rPr>
              <a:t>1Pe 1:3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 Bendito sea el Dios y Padre de nuestro Señor Jesucristo, quien según su gran misericordia, nos ha hecho nacer de nuevo a una esperanza viva, mediante la resurrección de Jesucristo de entre los muertos, </a:t>
            </a:r>
          </a:p>
          <a:p>
            <a:r>
              <a:rPr lang="es-ES" sz="2400" dirty="0">
                <a:solidFill>
                  <a:srgbClr val="008080"/>
                </a:solidFill>
                <a:latin typeface="Georgia" panose="02040502050405020303" pitchFamily="18" charset="0"/>
              </a:rPr>
              <a:t>1Pe 1:4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 para </a:t>
            </a:r>
            <a:r>
              <a:rPr lang="es-ES" sz="2400" i="1" dirty="0">
                <a:solidFill>
                  <a:srgbClr val="808080"/>
                </a:solidFill>
                <a:latin typeface="Georgia" panose="02040502050405020303" pitchFamily="18" charset="0"/>
              </a:rPr>
              <a:t>obtener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una herencia incorruptible, inmaculada, y que no se marchitará, reservada en los cielos para vosotros, </a:t>
            </a:r>
          </a:p>
          <a:p>
            <a:r>
              <a:rPr lang="es-ES" sz="2400" dirty="0">
                <a:solidFill>
                  <a:srgbClr val="008080"/>
                </a:solidFill>
                <a:latin typeface="Georgia" panose="02040502050405020303" pitchFamily="18" charset="0"/>
              </a:rPr>
              <a:t>1Pe 1:5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 que sois protegidos por el poder de Dios mediante la fe, para la salvación que está preparada para ser revelada en el último tiempo. </a:t>
            </a:r>
          </a:p>
          <a:p>
            <a:r>
              <a:rPr lang="es-ES" sz="2400" dirty="0">
                <a:solidFill>
                  <a:srgbClr val="008080"/>
                </a:solidFill>
                <a:latin typeface="Georgia" panose="02040502050405020303" pitchFamily="18" charset="0"/>
              </a:rPr>
              <a:t>1Pe 1:6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 En lo cual os regocijáis grandemente, aunque ahora, por un poco de tiempo si es necesario, seáis afligidos con diversas pruebas,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711940" y="6370320"/>
            <a:ext cx="358140" cy="365125"/>
          </a:xfrm>
        </p:spPr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567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 GRAN SALVACION QUE VALE LA PENA SUFRIR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A26104F-7056-46F2-B03F-4511D66812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6900" y="369332"/>
            <a:ext cx="1560711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116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40" y="0"/>
            <a:ext cx="2880360" cy="1203960"/>
          </a:xfrm>
        </p:spPr>
        <p:txBody>
          <a:bodyPr>
            <a:normAutofit/>
          </a:bodyPr>
          <a:lstStyle/>
          <a:p>
            <a:r>
              <a:rPr lang="en-US" sz="3200" b="1" dirty="0"/>
              <a:t>1Pedro 1:1-12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" y="1371600"/>
            <a:ext cx="11856720" cy="5486400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rgbClr val="008080"/>
                </a:solidFill>
                <a:latin typeface="Georgia" panose="02040502050405020303" pitchFamily="18" charset="0"/>
              </a:rPr>
              <a:t>1Pe 1:7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 para que la prueba de vuestra fe, más preciosa que el oro que perece, aunque probado por fuego, sea hallada que resulta en alabanza, gloria y honor en la revelación de Jesucristo; </a:t>
            </a:r>
          </a:p>
          <a:p>
            <a:r>
              <a:rPr lang="es-ES" sz="2400" dirty="0">
                <a:solidFill>
                  <a:srgbClr val="008080"/>
                </a:solidFill>
                <a:latin typeface="Georgia" panose="02040502050405020303" pitchFamily="18" charset="0"/>
              </a:rPr>
              <a:t>1Pe 1:8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 a quien sin haber</a:t>
            </a:r>
            <a:r>
              <a:rPr lang="es-ES" sz="2400" i="1" dirty="0">
                <a:solidFill>
                  <a:srgbClr val="808080"/>
                </a:solidFill>
                <a:latin typeface="Georgia" panose="02040502050405020303" pitchFamily="18" charset="0"/>
              </a:rPr>
              <a:t>le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visto, </a:t>
            </a:r>
            <a:r>
              <a:rPr lang="es-ES" sz="2400" i="1" dirty="0">
                <a:solidFill>
                  <a:srgbClr val="808080"/>
                </a:solidFill>
                <a:latin typeface="Georgia" panose="02040502050405020303" pitchFamily="18" charset="0"/>
              </a:rPr>
              <a:t>le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amáis, </a:t>
            </a:r>
            <a:r>
              <a:rPr lang="es-ES" sz="2400" i="1" dirty="0">
                <a:solidFill>
                  <a:srgbClr val="808080"/>
                </a:solidFill>
                <a:latin typeface="Georgia" panose="02040502050405020303" pitchFamily="18" charset="0"/>
              </a:rPr>
              <a:t>y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a quien ahora no veis, pero creéis en El, </a:t>
            </a:r>
            <a:r>
              <a:rPr lang="es-ES" sz="2400" i="1" dirty="0">
                <a:solidFill>
                  <a:srgbClr val="808080"/>
                </a:solidFill>
                <a:latin typeface="Georgia" panose="02040502050405020303" pitchFamily="18" charset="0"/>
              </a:rPr>
              <a:t>y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os regocijáis grandemente con gozo inefable y lleno de gloria, </a:t>
            </a:r>
          </a:p>
          <a:p>
            <a:r>
              <a:rPr lang="es-ES" sz="2400" dirty="0">
                <a:solidFill>
                  <a:srgbClr val="008080"/>
                </a:solidFill>
                <a:latin typeface="Georgia" panose="02040502050405020303" pitchFamily="18" charset="0"/>
              </a:rPr>
              <a:t>1Pe 1:9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 obteniendo, como resultado de vuestra fe, la salvación de vuestras almas. </a:t>
            </a:r>
          </a:p>
          <a:p>
            <a:r>
              <a:rPr lang="es-ES" sz="2400" dirty="0">
                <a:solidFill>
                  <a:srgbClr val="008080"/>
                </a:solidFill>
                <a:latin typeface="Georgia" panose="02040502050405020303" pitchFamily="18" charset="0"/>
              </a:rPr>
              <a:t>1Pe 1:10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 Acerca de esta salvación, los profetas que profetizaron de la gracia que </a:t>
            </a:r>
            <a:r>
              <a:rPr lang="es-ES" sz="2400" i="1" dirty="0">
                <a:solidFill>
                  <a:srgbClr val="808080"/>
                </a:solidFill>
                <a:latin typeface="Georgia" panose="02040502050405020303" pitchFamily="18" charset="0"/>
              </a:rPr>
              <a:t>vendría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a vosotros, diligentemente inquirieron e indagaron, </a:t>
            </a:r>
          </a:p>
          <a:p>
            <a:r>
              <a:rPr lang="es-ES" sz="2400" dirty="0">
                <a:solidFill>
                  <a:srgbClr val="008080"/>
                </a:solidFill>
                <a:latin typeface="Georgia" panose="02040502050405020303" pitchFamily="18" charset="0"/>
              </a:rPr>
              <a:t>1Pe 1:11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 procurando saber qué persona o tiempo indicaba el Espíritu de Cristo dentro de ellos, al predecir los sufrimientos de Cristo y las glorias que seguirían. </a:t>
            </a:r>
          </a:p>
          <a:p>
            <a:r>
              <a:rPr lang="es-ES" sz="2400" dirty="0">
                <a:solidFill>
                  <a:srgbClr val="008080"/>
                </a:solidFill>
                <a:latin typeface="Georgia" panose="02040502050405020303" pitchFamily="18" charset="0"/>
              </a:rPr>
              <a:t>1Pe 1:12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 A ellos les fue revelado que no se servían a sí mismos, sino a vosotros, en estas cosas que ahora os han sido anunciadas mediante los que os predicaron el evangelio por el Espíritu Santo enviado del cielo; cosas a las cuales los ángeles anhelan mirar.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711940" y="6370320"/>
            <a:ext cx="358140" cy="365125"/>
          </a:xfrm>
        </p:spPr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567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 GRAN SALVACION QUE VALE LA PENA SUFRIR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573EB6-7909-4F4A-BA8E-A3FFA2DD8F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1070" y="463598"/>
            <a:ext cx="1560711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214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LA PARTICIPACI</a:t>
            </a:r>
            <a:r>
              <a:rPr lang="es-MX" b="1" dirty="0"/>
              <a:t>ó</a:t>
            </a:r>
            <a:r>
              <a:rPr lang="en-US" b="1" dirty="0"/>
              <a:t>N DE LA DEIDAD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928391"/>
            <a:ext cx="10820400" cy="2123439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lphaUcPeriod"/>
            </a:pPr>
            <a:r>
              <a:rPr lang="es-MX" sz="4000" dirty="0">
                <a:solidFill>
                  <a:schemeClr val="accent5">
                    <a:lumMod val="50000"/>
                  </a:schemeClr>
                </a:solidFill>
              </a:rPr>
              <a:t>El Padre nos escogió para esa  salvación</a:t>
            </a:r>
          </a:p>
          <a:p>
            <a:pPr marL="742950" indent="-742950">
              <a:buFont typeface="+mj-lt"/>
              <a:buAutoNum type="alphaUcPeriod"/>
            </a:pPr>
            <a:r>
              <a:rPr lang="es-MX" sz="4000" dirty="0">
                <a:solidFill>
                  <a:schemeClr val="accent5">
                    <a:lumMod val="50000"/>
                  </a:schemeClr>
                </a:solidFill>
              </a:rPr>
              <a:t>La intervención del Espíritu Santo  convenciendo de pecado...</a:t>
            </a:r>
          </a:p>
          <a:p>
            <a:pPr marL="742950" indent="-742950">
              <a:buFont typeface="+mj-lt"/>
              <a:buAutoNum type="alphaUcPeriod"/>
            </a:pPr>
            <a:r>
              <a:rPr lang="es-MX" sz="4000" dirty="0">
                <a:solidFill>
                  <a:schemeClr val="accent5">
                    <a:lumMod val="50000"/>
                  </a:schemeClr>
                </a:solidFill>
              </a:rPr>
              <a:t>La sangre preciosa de Jesucristo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719560" y="6355080"/>
            <a:ext cx="289560" cy="365125"/>
          </a:xfrm>
        </p:spPr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567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 GRAN SALVACION QUE VALE LA PENA SUFRIR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43505CF-D305-4627-BB92-DAD8D7BEB1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6096" y="224343"/>
            <a:ext cx="1560711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560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LA SALVACI</a:t>
            </a:r>
            <a:r>
              <a:rPr lang="es-MX" b="1" dirty="0"/>
              <a:t>ó</a:t>
            </a:r>
            <a:r>
              <a:rPr lang="en-US" b="1" dirty="0"/>
              <a:t>N ES ESPERANZA VIVA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s-MX" sz="3600" dirty="0">
                <a:solidFill>
                  <a:schemeClr val="accent5">
                    <a:lumMod val="50000"/>
                  </a:schemeClr>
                </a:solidFill>
              </a:rPr>
              <a:t> Efectiva por la resurrección de Cristo</a:t>
            </a:r>
          </a:p>
          <a:p>
            <a:pPr marL="457200" indent="-457200">
              <a:buFont typeface="+mj-lt"/>
              <a:buAutoNum type="alphaUcPeriod"/>
            </a:pPr>
            <a:r>
              <a:rPr lang="es-MX" sz="3600" dirty="0">
                <a:solidFill>
                  <a:schemeClr val="accent5">
                    <a:lumMod val="50000"/>
                  </a:schemeClr>
                </a:solidFill>
              </a:rPr>
              <a:t> No mengua,  no se desgasta y no varia </a:t>
            </a:r>
          </a:p>
          <a:p>
            <a:pPr marL="457200" indent="-457200">
              <a:buFont typeface="+mj-lt"/>
              <a:buAutoNum type="alphaUcPeriod"/>
            </a:pPr>
            <a:r>
              <a:rPr lang="es-MX" sz="3600" dirty="0">
                <a:solidFill>
                  <a:schemeClr val="accent5">
                    <a:lumMod val="50000"/>
                  </a:schemeClr>
                </a:solidFill>
              </a:rPr>
              <a:t> Su guarda es Dios</a:t>
            </a:r>
          </a:p>
          <a:p>
            <a:pPr marL="1200150" lvl="1" indent="-742950">
              <a:buFont typeface="+mj-lt"/>
              <a:buAutoNum type="alphaLcPeriod"/>
            </a:pPr>
            <a:r>
              <a:rPr lang="es-MX" sz="3600" dirty="0">
                <a:solidFill>
                  <a:schemeClr val="accent5">
                    <a:lumMod val="50000"/>
                  </a:schemeClr>
                </a:solidFill>
              </a:rPr>
              <a:t>Nuestra ciudadanía esta segura</a:t>
            </a:r>
          </a:p>
          <a:p>
            <a:pPr marL="1200150" lvl="1" indent="-742950">
              <a:buFont typeface="+mj-lt"/>
              <a:buAutoNum type="alphaLcPeriod"/>
            </a:pPr>
            <a:r>
              <a:rPr lang="es-MX" sz="3600" dirty="0">
                <a:solidFill>
                  <a:schemeClr val="accent5">
                    <a:lumMod val="50000"/>
                  </a:schemeClr>
                </a:solidFill>
              </a:rPr>
              <a:t>No os hagáis tesoros…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727180" y="6355080"/>
            <a:ext cx="304800" cy="372745"/>
          </a:xfrm>
        </p:spPr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567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 GRAN SALVACION QUE VALE LA PENA SUFRIR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2828AA5-D5FF-4104-803E-11BD4BBBD5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644" y="336099"/>
            <a:ext cx="1560711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9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SALVACI</a:t>
            </a:r>
            <a:r>
              <a:rPr lang="es-MX" b="1" dirty="0"/>
              <a:t>ó</a:t>
            </a:r>
            <a:r>
              <a:rPr lang="en-US" b="1" dirty="0"/>
              <a:t>N QUE CAUSA GRAN ALEGRIA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895" y="2665212"/>
            <a:ext cx="10820400" cy="3156374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lphaUcPeriod"/>
            </a:pPr>
            <a:r>
              <a:rPr lang="es-MX" sz="3600" dirty="0">
                <a:solidFill>
                  <a:schemeClr val="accent5">
                    <a:lumMod val="50000"/>
                  </a:schemeClr>
                </a:solidFill>
                <a:effectLst/>
              </a:rPr>
              <a:t> Alegría que fortalece la fe, para la aflicción.</a:t>
            </a:r>
            <a:endParaRPr lang="en-US" sz="3600" dirty="0">
              <a:solidFill>
                <a:schemeClr val="accent5">
                  <a:lumMod val="50000"/>
                </a:schemeClr>
              </a:solidFill>
              <a:effectLst/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s-MX" sz="3600" dirty="0">
                <a:solidFill>
                  <a:schemeClr val="accent5">
                    <a:lumMod val="50000"/>
                  </a:schemeClr>
                </a:solidFill>
                <a:effectLst/>
              </a:rPr>
              <a:t> Aflicción que da paso a la prueba.</a:t>
            </a:r>
            <a:endParaRPr lang="en-US" sz="3600" dirty="0">
              <a:solidFill>
                <a:schemeClr val="accent5">
                  <a:lumMod val="50000"/>
                </a:schemeClr>
              </a:solidFill>
              <a:effectLst/>
            </a:endParaRPr>
          </a:p>
          <a:p>
            <a:pPr marL="457200" indent="-457200">
              <a:buFont typeface="+mj-lt"/>
              <a:buAutoNum type="alphaUcPeriod"/>
            </a:pPr>
            <a:r>
              <a:rPr lang="es-MX" sz="3600" dirty="0">
                <a:solidFill>
                  <a:schemeClr val="accent5">
                    <a:lumMod val="50000"/>
                  </a:schemeClr>
                </a:solidFill>
                <a:effectLst/>
              </a:rPr>
              <a:t> Prueba de fuego, como se prueba el oro; para aprobarnos, para alabanza, gloria y honra, en el día cuando sea manifestado nuestro Señor.</a:t>
            </a:r>
            <a:endParaRPr lang="en-US" sz="7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696700" y="6408420"/>
            <a:ext cx="320040" cy="365125"/>
          </a:xfrm>
        </p:spPr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567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 GRAN SALVACION QUE VALE LA PENA SUFRIR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0C2789-A866-4C65-A546-24042F5414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644" y="323410"/>
            <a:ext cx="1560711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766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SALVACI</a:t>
            </a:r>
            <a:r>
              <a:rPr lang="es-MX" b="1" dirty="0"/>
              <a:t>ó</a:t>
            </a:r>
            <a:r>
              <a:rPr lang="en-US" b="1" dirty="0"/>
              <a:t>N QUE LIBRA DEL INFIERNO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668693"/>
            <a:ext cx="10820400" cy="3105573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4800" dirty="0">
                <a:solidFill>
                  <a:schemeClr val="accent5">
                    <a:lumMod val="50000"/>
                  </a:schemeClr>
                </a:solidFill>
              </a:rPr>
              <a:t> Sin </a:t>
            </a:r>
            <a:r>
              <a:rPr lang="en-US" sz="4800" dirty="0" err="1">
                <a:solidFill>
                  <a:schemeClr val="accent5">
                    <a:lumMod val="50000"/>
                  </a:schemeClr>
                </a:solidFill>
              </a:rPr>
              <a:t>haberle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</a:rPr>
              <a:t> visto le </a:t>
            </a:r>
            <a:r>
              <a:rPr lang="en-US" sz="4800" dirty="0" err="1">
                <a:solidFill>
                  <a:schemeClr val="accent5">
                    <a:lumMod val="50000"/>
                  </a:schemeClr>
                </a:solidFill>
              </a:rPr>
              <a:t>amaban</a:t>
            </a:r>
            <a:endParaRPr lang="en-US" sz="4800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4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accent5">
                    <a:lumMod val="50000"/>
                  </a:schemeClr>
                </a:solidFill>
              </a:rPr>
              <a:t>Habian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accent5">
                    <a:lumMod val="50000"/>
                  </a:schemeClr>
                </a:solidFill>
              </a:rPr>
              <a:t>creido</a:t>
            </a:r>
            <a:endParaRPr lang="en-US" sz="4800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4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accent5">
                    <a:lumMod val="50000"/>
                  </a:schemeClr>
                </a:solidFill>
              </a:rPr>
              <a:t>Su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</a:rPr>
              <a:t> alegria era de </a:t>
            </a:r>
            <a:r>
              <a:rPr lang="en-US" sz="4800" dirty="0" err="1">
                <a:solidFill>
                  <a:schemeClr val="accent5">
                    <a:lumMod val="50000"/>
                  </a:schemeClr>
                </a:solidFill>
              </a:rPr>
              <a:t>fe</a:t>
            </a:r>
            <a:endParaRPr lang="en-US" sz="4800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4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accent5">
                    <a:lumMod val="50000"/>
                  </a:schemeClr>
                </a:solidFill>
              </a:rPr>
              <a:t>Resultado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</a:rPr>
              <a:t>, la </a:t>
            </a:r>
            <a:r>
              <a:rPr lang="en-US" sz="4800" dirty="0" err="1">
                <a:solidFill>
                  <a:schemeClr val="accent5">
                    <a:lumMod val="50000"/>
                  </a:schemeClr>
                </a:solidFill>
              </a:rPr>
              <a:t>salvacion</a:t>
            </a:r>
            <a:endParaRPr lang="en-US" sz="4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506200" y="6224162"/>
            <a:ext cx="397933" cy="322792"/>
          </a:xfrm>
        </p:spPr>
        <p:txBody>
          <a:bodyPr/>
          <a:lstStyle/>
          <a:p>
            <a:fld id="{6D22F896-40B5-4ADD-8801-0D06FADFA095}" type="slidenum">
              <a:rPr lang="en-US" smtClean="0">
                <a:solidFill>
                  <a:schemeClr val="accent5">
                    <a:lumMod val="50000"/>
                  </a:schemeClr>
                </a:solidFill>
              </a:rPr>
              <a:t>8</a:t>
            </a:fld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567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 GRAN SALVACION QUE VALE LA PENA SUFRIR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461B6D8-E3DF-4CCE-8074-313F089AB2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6587" y="314477"/>
            <a:ext cx="1560711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205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Salvación que ANHELABAN CONOCER PROFETAS Y ANGELES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800" y="2956560"/>
            <a:ext cx="10820400" cy="244517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s-MX" sz="4400" dirty="0">
                <a:solidFill>
                  <a:schemeClr val="accent5">
                    <a:lumMod val="50000"/>
                  </a:schemeClr>
                </a:solidFill>
              </a:rPr>
              <a:t> Reservada solo a los creyentes en Cristo</a:t>
            </a:r>
          </a:p>
          <a:p>
            <a:pPr marL="457200" indent="-457200">
              <a:buFont typeface="+mj-lt"/>
              <a:buAutoNum type="alphaUcPeriod"/>
            </a:pPr>
            <a:r>
              <a:rPr lang="es-MX" sz="4400" dirty="0">
                <a:solidFill>
                  <a:schemeClr val="accent5">
                    <a:lumMod val="50000"/>
                  </a:schemeClr>
                </a:solidFill>
              </a:rPr>
              <a:t> Los profetas dieron su vida por ello</a:t>
            </a:r>
          </a:p>
          <a:p>
            <a:pPr marL="457200" indent="-457200">
              <a:buFont typeface="+mj-lt"/>
              <a:buAutoNum type="alphaUcPeriod"/>
            </a:pPr>
            <a:r>
              <a:rPr lang="es-MX" sz="4400" dirty="0">
                <a:solidFill>
                  <a:schemeClr val="accent5">
                    <a:lumMod val="50000"/>
                  </a:schemeClr>
                </a:solidFill>
              </a:rPr>
              <a:t> Los </a:t>
            </a:r>
            <a:r>
              <a:rPr lang="es-MX" sz="4400" dirty="0" err="1">
                <a:solidFill>
                  <a:schemeClr val="accent5">
                    <a:lumMod val="50000"/>
                  </a:schemeClr>
                </a:solidFill>
              </a:rPr>
              <a:t>angeles</a:t>
            </a:r>
            <a:r>
              <a:rPr lang="es-MX" sz="4400" dirty="0">
                <a:solidFill>
                  <a:schemeClr val="accent5">
                    <a:lumMod val="50000"/>
                  </a:schemeClr>
                </a:solidFill>
              </a:rPr>
              <a:t> no </a:t>
            </a:r>
            <a:r>
              <a:rPr lang="es-MX" sz="4400" dirty="0" err="1">
                <a:solidFill>
                  <a:schemeClr val="accent5">
                    <a:lumMod val="50000"/>
                  </a:schemeClr>
                </a:solidFill>
              </a:rPr>
              <a:t>sabian</a:t>
            </a:r>
            <a:r>
              <a:rPr lang="es-MX" sz="4400" dirty="0">
                <a:solidFill>
                  <a:schemeClr val="accent5">
                    <a:lumMod val="50000"/>
                  </a:schemeClr>
                </a:solidFill>
              </a:rPr>
              <a:t> de ella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552766" y="6071762"/>
            <a:ext cx="414867" cy="458259"/>
          </a:xfrm>
        </p:spPr>
        <p:txBody>
          <a:bodyPr/>
          <a:lstStyle/>
          <a:p>
            <a:fld id="{6D22F896-40B5-4ADD-8801-0D06FADFA095}" type="slidenum">
              <a:rPr lang="en-US" smtClean="0">
                <a:solidFill>
                  <a:schemeClr val="accent5">
                    <a:lumMod val="50000"/>
                  </a:schemeClr>
                </a:solidFill>
              </a:rPr>
              <a:t>9</a:t>
            </a:fld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567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 GRAN SALVACION QUE VALE LA PENA SUFRIR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8C277C9-C321-4D5C-A204-43488AEF54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9644" y="207158"/>
            <a:ext cx="1560711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007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193</TotalTime>
  <Words>780</Words>
  <Application>Microsoft Office PowerPoint</Application>
  <PresentationFormat>Widescreen</PresentationFormat>
  <Paragraphs>76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Bodoni MT Condensed</vt:lpstr>
      <vt:lpstr>Calibri</vt:lpstr>
      <vt:lpstr>Century Gothic</vt:lpstr>
      <vt:lpstr>Georgia</vt:lpstr>
      <vt:lpstr>GrilledCheese BTN Cn</vt:lpstr>
      <vt:lpstr>Vapor Trail</vt:lpstr>
      <vt:lpstr>PowerPoint Presentation</vt:lpstr>
      <vt:lpstr>INTRODUCCIóN:</vt:lpstr>
      <vt:lpstr>1Pedro 1:1-12</vt:lpstr>
      <vt:lpstr>1Pedro 1:1-12</vt:lpstr>
      <vt:lpstr>LA PARTICIPACIóN DE LA DEIDAD</vt:lpstr>
      <vt:lpstr>LA SALVACIóN ES ESPERANZA VIVA</vt:lpstr>
      <vt:lpstr>SALVACIóN QUE CAUSA GRAN ALEGRIA</vt:lpstr>
      <vt:lpstr>SALVACIóN QUE LIBRA DEL INFIERNO</vt:lpstr>
      <vt:lpstr>Salvación que ANHELABAN CONOCER PROFETAS Y ANGELES</vt:lpstr>
      <vt:lpstr>Conclusión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ADMINISTRADOR MTZ</dc:creator>
  <cp:lastModifiedBy>PC</cp:lastModifiedBy>
  <cp:revision>22</cp:revision>
  <dcterms:created xsi:type="dcterms:W3CDTF">2017-04-24T21:02:57Z</dcterms:created>
  <dcterms:modified xsi:type="dcterms:W3CDTF">2020-10-17T00:35:40Z</dcterms:modified>
</cp:coreProperties>
</file>