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70" r:id="rId8"/>
    <p:sldId id="264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s Pong" initials="AP" lastIdx="1" clrIdx="0">
    <p:extLst>
      <p:ext uri="{19B8F6BF-5375-455C-9EA6-DF929625EA0E}">
        <p15:presenceInfo xmlns:p15="http://schemas.microsoft.com/office/powerpoint/2012/main" userId="6e7997212913a6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6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93031-8E98-471F-942B-034379621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CC926F-1125-4CA2-9972-85FB33152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4FFF1-CB9B-4BD9-99BD-BFBA204DA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32C7D-718D-484F-BDA3-7D4C94F34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9EA1C-D4A9-4F07-9E3C-CBDEE792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74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7DF6F-E816-42F7-9956-6B91D1101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7A34E-6EDF-4C30-A0CF-74D7F64D8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4F571-5C60-4240-A81B-490A53A4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25419-22E6-429E-B2E3-455FA8CC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EF8BA-8A74-4070-8DA8-268F9F485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77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B68B88-2940-4476-92B5-A4862B815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DF0FF-E09B-4CF5-938F-33B7AD97C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F86B-414D-4874-884B-555ADD2C6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60176-15BF-4E58-987F-808C6EC9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55B6D-1E81-411D-8E6A-346267D3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367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BFADE-7DD5-4F84-95E7-B3C85C6B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7503E-3716-4F4F-B7E9-0D21C809D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39B53-DA6F-4EE9-8ACF-3181C0CB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0CE12-B08F-4BA3-9045-67053485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A9441-716A-45BC-BB45-89C3E032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302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548B0-01C0-4D82-8CFE-9CAD5B743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E1D29-8FBC-4CD3-A0E3-503D5EE47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BB50D-B2CA-4FD3-9885-B7091984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9C2F5-ED50-470C-90EC-79423BA9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A36B3-DEB0-4085-8EE6-C281D72F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66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C1914-C1FB-4A2D-A7F4-A4C12FEA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CAF50-A8C9-47AD-958B-81728E895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39A63-9CFE-4156-A6DC-267AB666F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AE8F3-3A78-4508-AC21-8BA1349D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29E8A-FEE3-448B-BC4C-CED4D34C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0CB8E-9006-4432-B57F-6A461A05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766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2FF25-D5FA-44FF-A2C0-ED436B89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B9268-7528-4BC6-BC6D-DEF7D92FD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7633A-34DD-4891-8F6C-F64E634A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633ED-B6A1-410A-87AA-B7D37DD21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C47AC-2B1C-4264-A663-B6783F602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803885-7126-48FA-8551-394D63532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39305-3A2B-4F69-9451-33B2FDE4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0737C7-0047-47EE-A7C3-423AD214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15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25FE0-300D-4137-A764-CBB1C8106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5C719-7EB6-47F1-8018-5129B1818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ACD3F-B212-48C6-AF05-41258FAB4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A1F5E2-83E8-477A-89CD-1C9D5FD9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56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169AE0-359B-4D07-A0E9-705EF9B33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EA7D4-D72A-42AD-A5ED-BFAE7A84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1761-CA26-4FDB-853A-7B402D147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57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F718-93CC-468F-90F6-F67236BB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21A42-1B4B-4996-B6EF-5081566FB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3B3025-011B-458C-9B7D-830FC6595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310BC-FC54-4E0E-854C-778EA255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DA9A2-F370-472A-BAE3-33509854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9B357-5C74-4A48-A37F-ECB35EE0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014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0079-C8E6-4950-ACE1-C9E52A93B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59B7D-AA0B-44FD-85C1-7F4E88C0D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A2A82-3777-4A47-A094-0A47D3754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B0F03-E13A-407C-ACE0-D94890313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D2D16-C077-4FED-B8A8-C3103D71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C64C6-7F3B-4E3A-AD42-DCE04B32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703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5CB469-CE6C-4E6F-A3F7-92364B59C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CBDB6-9775-4A7E-852E-CEC82F558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D9223-9E81-4AE2-AC90-633C942F3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72F3-85B3-4375-803F-F547078D9C2C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AF661-E18F-459B-8D25-401F1A2C5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1B783-EA7E-4D1F-8F2A-9EA301669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B2991-AB59-44AB-A85E-3A6D63A9F6E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01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andres.pong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diccteobeacon?ref=Page.p+558&amp;off=3441&amp;ctx=PRUDENCIA.+~Es+cautela%2c+cuidado+y+previs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ref.ly/logosres/sinoantovox?ref=Page.p+625&amp;off=323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36A43-09E9-4C80-A11B-465BE8E1F0F9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838200" y="6176963"/>
            <a:ext cx="10515600" cy="45719"/>
          </a:xfrm>
        </p:spPr>
        <p:txBody>
          <a:bodyPr>
            <a:normAutofit fontScale="25000" lnSpcReduction="20000"/>
          </a:bodyPr>
          <a:lstStyle/>
          <a:p>
            <a:b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FFCF34C-CBC6-4313-87F2-AFB08615C09E}"/>
              </a:ext>
            </a:extLst>
          </p:cNvPr>
          <p:cNvGrpSpPr/>
          <p:nvPr/>
        </p:nvGrpSpPr>
        <p:grpSpPr>
          <a:xfrm>
            <a:off x="3498980" y="1491527"/>
            <a:ext cx="5738326" cy="3847129"/>
            <a:chOff x="3498980" y="1491527"/>
            <a:chExt cx="5738326" cy="3847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78896BB-6D3E-40C4-9996-5D5663353F9A}"/>
                </a:ext>
              </a:extLst>
            </p:cNvPr>
            <p:cNvSpPr/>
            <p:nvPr/>
          </p:nvSpPr>
          <p:spPr>
            <a:xfrm>
              <a:off x="4099733" y="1491527"/>
              <a:ext cx="4536819" cy="3416320"/>
            </a:xfrm>
            <a:prstGeom prst="rect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  <a:scene3d>
              <a:camera prst="perspectiveRelaxed"/>
              <a:lightRig rig="threePt" dir="t"/>
            </a:scene3d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b="1" dirty="0">
                  <a:ln w="15875" cmpd="sng">
                    <a:solidFill>
                      <a:schemeClr val="accent1">
                        <a:lumMod val="75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latin typeface="Glasgow Heavy" pitchFamily="2" charset="0"/>
                </a:rPr>
                <a:t>¿Está peleada </a:t>
              </a:r>
            </a:p>
            <a:p>
              <a:pPr algn="ctr"/>
              <a:r>
                <a:rPr lang="es-ES" sz="5400" b="1" dirty="0">
                  <a:ln w="15875" cmpd="sng">
                    <a:solidFill>
                      <a:schemeClr val="accent1">
                        <a:lumMod val="75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latin typeface="Glasgow Heavy" pitchFamily="2" charset="0"/>
                </a:rPr>
                <a:t>la prudencia  </a:t>
              </a:r>
            </a:p>
            <a:p>
              <a:pPr algn="ctr"/>
              <a:r>
                <a:rPr lang="es-ES" sz="5400" b="1" dirty="0">
                  <a:ln w="15875" cmpd="sng">
                    <a:solidFill>
                      <a:schemeClr val="accent1">
                        <a:lumMod val="75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latin typeface="Glasgow Heavy" pitchFamily="2" charset="0"/>
                </a:rPr>
                <a:t>con </a:t>
              </a:r>
            </a:p>
            <a:p>
              <a:pPr algn="ctr"/>
              <a:r>
                <a:rPr lang="es-ES" sz="5400" b="1" dirty="0">
                  <a:ln w="15875" cmpd="sng">
                    <a:solidFill>
                      <a:schemeClr val="accent1">
                        <a:lumMod val="75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latin typeface="Glasgow Heavy" pitchFamily="2" charset="0"/>
                </a:rPr>
                <a:t>la fidelidad?</a:t>
              </a:r>
              <a:endParaRPr lang="en-US" sz="5400" b="1" dirty="0">
                <a:ln w="1587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Glasgow Heavy" pitchFamily="2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BC9F984-19F1-4080-BEA0-D374BB64031F}"/>
                </a:ext>
              </a:extLst>
            </p:cNvPr>
            <p:cNvSpPr txBox="1"/>
            <p:nvPr/>
          </p:nvSpPr>
          <p:spPr>
            <a:xfrm>
              <a:off x="3498980" y="4599992"/>
              <a:ext cx="573832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/>
                <a:t>Hoy, Miércoles 8 de Abril, 2020, a las 8:30 pm del Este (</a:t>
              </a:r>
              <a:r>
                <a:rPr lang="es-MX" sz="1100" dirty="0"/>
                <a:t>6:30 pm Cd Juárez</a:t>
              </a:r>
              <a:r>
                <a:rPr lang="es-MX" sz="1400" dirty="0"/>
                <a:t>)</a:t>
              </a:r>
            </a:p>
            <a:p>
              <a:pPr algn="ctr"/>
              <a:r>
                <a:rPr lang="es-MX" sz="1400" dirty="0"/>
                <a:t>Respuesta a esta pregunta tan importante.</a:t>
              </a:r>
            </a:p>
            <a:p>
              <a:pPr algn="ctr"/>
              <a:r>
                <a:rPr lang="es-MX" sz="1400" dirty="0"/>
                <a:t>En mi muro- </a:t>
              </a:r>
              <a:r>
                <a:rPr lang="en-US" sz="1400" dirty="0">
                  <a:hlinkClick r:id="rId2"/>
                </a:rPr>
                <a:t>https://www.facebook.com/andres.pong1</a:t>
              </a:r>
              <a:r>
                <a:rPr lang="es-MX" sz="1400" dirty="0"/>
                <a:t>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363824C-73EC-40B3-85D4-A072907CBB7C}"/>
                </a:ext>
              </a:extLst>
            </p:cNvPr>
            <p:cNvSpPr txBox="1"/>
            <p:nvPr/>
          </p:nvSpPr>
          <p:spPr>
            <a:xfrm>
              <a:off x="5691673" y="1772817"/>
              <a:ext cx="1129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¡EN VIVO!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4162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1C5B8-BA60-4201-A4D8-36EB5D0E0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endParaRPr lang="es-MX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E741-F28D-4714-BCFB-BD11D79AC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675334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945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BA9E4-F3DB-4390-B84C-04AF1661F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9318"/>
            <a:ext cx="9144000" cy="1909763"/>
          </a:xfrm>
        </p:spPr>
        <p:txBody>
          <a:bodyPr>
            <a:normAutofit/>
          </a:bodyPr>
          <a:lstStyle/>
          <a:p>
            <a:r>
              <a:rPr lang="es-MX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¿Está peleada La prudencia  con la fidelidad?</a:t>
            </a:r>
            <a:br>
              <a:rPr lang="es-MX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 sensatez no está peleada con la fe)</a:t>
            </a:r>
            <a:endParaRPr lang="es-MX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B197CA-F170-4F66-95B9-895E56DBC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049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F23C-6337-4B5E-A98E-34614D89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285"/>
          </a:xfrm>
        </p:spPr>
        <p:txBody>
          <a:bodyPr>
            <a:normAutofit fontScale="90000"/>
          </a:bodyPr>
          <a:lstStyle/>
          <a:p>
            <a:r>
              <a:rPr lang="es-MX" dirty="0"/>
              <a:t>INTRODUCCIÓN: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C5142-7A9A-42EB-9645-2F8F2E64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4203"/>
            <a:ext cx="10515600" cy="4962760"/>
          </a:xfrm>
        </p:spPr>
        <p:txBody>
          <a:bodyPr/>
          <a:lstStyle/>
          <a:p>
            <a:r>
              <a:rPr lang="es-MX" dirty="0"/>
              <a:t>EST</a:t>
            </a:r>
          </a:p>
        </p:txBody>
      </p:sp>
    </p:spTree>
    <p:extLst>
      <p:ext uri="{BB962C8B-B14F-4D97-AF65-F5344CB8AC3E}">
        <p14:creationId xmlns:p14="http://schemas.microsoft.com/office/powerpoint/2010/main" val="21402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A0EA4-21FB-4C7A-9F13-FE918F747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s-MX" b="1" dirty="0"/>
              <a:t>PRUDENCIA: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9D1C44F6-1D0D-404C-8CA6-4AF0582F2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7624" y="2682433"/>
            <a:ext cx="2070108" cy="292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2624A-5BF6-4ABE-B606-4B55DC4FB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2119" y="2462329"/>
            <a:ext cx="8001264" cy="4261267"/>
          </a:xfrm>
        </p:spPr>
        <p:txBody>
          <a:bodyPr>
            <a:normAutofit/>
          </a:bodyPr>
          <a:lstStyle/>
          <a:p>
            <a:r>
              <a:rPr lang="es-ES" sz="1800" dirty="0"/>
              <a:t>Es </a:t>
            </a:r>
            <a:r>
              <a:rPr lang="es-ES" sz="1800" u="sng" dirty="0"/>
              <a:t>cautela</a:t>
            </a:r>
            <a:r>
              <a:rPr lang="es-ES" sz="1800" dirty="0"/>
              <a:t>, </a:t>
            </a:r>
            <a:r>
              <a:rPr lang="es-ES" sz="1800" u="sng" dirty="0"/>
              <a:t>cuidado</a:t>
            </a:r>
            <a:r>
              <a:rPr lang="es-ES" sz="1800" dirty="0"/>
              <a:t> y </a:t>
            </a:r>
            <a:r>
              <a:rPr lang="es-ES" sz="1800" u="sng" dirty="0"/>
              <a:t>previsión sabia </a:t>
            </a:r>
            <a:r>
              <a:rPr lang="es-ES" sz="1800" dirty="0"/>
              <a:t>ante contingencias que son vistas solo parcialmente. Esta calidad del carácter maduro necesita que se lo ejercite en tensiones sociales delicadas, en el cuidado de la salud propia y la de aquellos por quienes uno es responsable; también en asuntos de finanzas y negocios.</a:t>
            </a:r>
          </a:p>
          <a:p>
            <a:r>
              <a:rPr lang="es-ES" sz="1800" dirty="0"/>
              <a:t>Pablo practicó la prudencia varias veces al ir silenciosamente a otro lugar cuando amenazaba la violencia en su contra. </a:t>
            </a:r>
          </a:p>
          <a:p>
            <a:r>
              <a:rPr lang="es-ES" sz="1800" dirty="0"/>
              <a:t>Fue prudente que Jesús enviara a Pedro a pescar para obtener el dinero del impuesto, en lugar de rehusarse al pago. </a:t>
            </a:r>
          </a:p>
          <a:p>
            <a:r>
              <a:rPr lang="es-ES" sz="1800" dirty="0"/>
              <a:t>Aunque el propósito de Jesús no fue fomentar la deshonestidad, elogió al mayordomo injusto por su prudencia al preocuparse por el porvenir. Y ciertamente se elogió muchísimo la prudencia en la literatura de sabiduría, especialmente en Proverbios y Eclesiastés; por ejemplo, Pr. 14:15 dice: “El prudente mira bien sus pasos” (BA).</a:t>
            </a:r>
          </a:p>
          <a:p>
            <a:pPr lvl="1"/>
            <a:r>
              <a:rPr lang="es-ES" sz="1800" i="1" dirty="0">
                <a:hlinkClick r:id="rId3"/>
              </a:rPr>
              <a:t>Diccionario Teológico Beacon</a:t>
            </a:r>
            <a:r>
              <a:rPr lang="es-ES" sz="1800" dirty="0">
                <a:hlinkClick r:id="rId3"/>
              </a:rPr>
              <a:t> (pp. 558–559).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10615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DC6F7-E852-451F-A5E5-E69D113A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s-MX" b="1" dirty="0"/>
              <a:t>PRUDENCIA: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DF817-6ABB-4166-A92E-DCEDE2E21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857" y="2276758"/>
            <a:ext cx="9045389" cy="4518764"/>
          </a:xfrm>
        </p:spPr>
        <p:txBody>
          <a:bodyPr>
            <a:normAutofit/>
          </a:bodyPr>
          <a:lstStyle/>
          <a:p>
            <a:pPr lvl="0"/>
            <a:r>
              <a:rPr lang="es-ES" sz="2000" b="1" dirty="0"/>
              <a:t>prudencia </a:t>
            </a:r>
            <a:r>
              <a:rPr lang="es-ES" sz="2000" b="1" i="1" dirty="0"/>
              <a:t>f. 1 sensatez, buen sentido, discernimiento, sabiduría, aplomo, cordura, seso, medida*, juicio*. ≠ insensatez, indiscreción, informalidad, descuido.</a:t>
            </a:r>
          </a:p>
          <a:p>
            <a:pPr lvl="0"/>
            <a:r>
              <a:rPr lang="es-ES" sz="2000" b="1" dirty="0"/>
              <a:t>2 moderación, reserva*, discreción*, circunspección, tacto, comedimiento, cautela, previsión, parsimonia. ≠ insensatez, informalidad.</a:t>
            </a:r>
          </a:p>
          <a:p>
            <a:pPr lvl="0"/>
            <a:r>
              <a:rPr lang="pt-BR" sz="2000" b="1" dirty="0"/>
              <a:t>prudente </a:t>
            </a:r>
            <a:r>
              <a:rPr lang="pt-BR" sz="2000" b="1" i="1" dirty="0"/>
              <a:t>adj. 1 avisado, previsor, advertido, precavido, cauteloso, astuto, sensato, cauto, circunspecto, remirado, mirado. ≠ imprudente.</a:t>
            </a:r>
          </a:p>
          <a:p>
            <a:pPr lvl="0"/>
            <a:r>
              <a:rPr lang="es-ES" sz="2000" dirty="0"/>
              <a:t>Se trata de personas que muestran un comportamiento moderado. </a:t>
            </a:r>
            <a:r>
              <a:rPr lang="es-ES" sz="2000" i="1" dirty="0"/>
              <a:t>Avisado, previsor, advertido y precavido se utilizan cuando la persona intenta prepararse o anticiparse a una situación.</a:t>
            </a:r>
          </a:p>
          <a:p>
            <a:pPr lvl="0"/>
            <a:r>
              <a:rPr lang="es-ES" sz="2000" b="1" dirty="0"/>
              <a:t>2 discreto, juicioso, cuerdo, mesurado, reflexivo. ≠ alocado, irreflexivo.</a:t>
            </a:r>
          </a:p>
          <a:p>
            <a:pPr lvl="0"/>
            <a:r>
              <a:rPr lang="es-ES" sz="2000" b="1" dirty="0"/>
              <a:t>prudentemente </a:t>
            </a:r>
            <a:r>
              <a:rPr lang="es-ES" sz="2000" b="1" i="1" dirty="0"/>
              <a:t>adv. con pie de plomo (col.), con pies de plomo (col.), cautelosamente, despacio*, cuidadosamente, con medida.</a:t>
            </a:r>
          </a:p>
          <a:p>
            <a:pPr lvl="0"/>
            <a:r>
              <a:rPr lang="es-ES" sz="1600" i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Diccionario manual de sinónimos y antónimos: de la lengua española</a:t>
            </a:r>
            <a:r>
              <a:rPr lang="es-ES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(pp. 625–626). Barcelona: VOX.</a:t>
            </a:r>
          </a:p>
          <a:p>
            <a:endParaRPr lang="es-MX" sz="1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459A61-1A30-4632-AE5B-B2E71EDED0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07"/>
          <a:stretch/>
        </p:blipFill>
        <p:spPr bwMode="auto">
          <a:xfrm>
            <a:off x="331715" y="1721223"/>
            <a:ext cx="2763166" cy="408790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49C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89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D7536-11C4-4A09-8754-08D69A8E7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949080" cy="572172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CORDURA:</a:t>
            </a:r>
            <a:endParaRPr lang="es-MX" dirty="0"/>
          </a:p>
        </p:txBody>
      </p:sp>
      <p:pic>
        <p:nvPicPr>
          <p:cNvPr id="3086" name="Picture 14">
            <a:extLst>
              <a:ext uri="{FF2B5EF4-FFF2-40B4-BE49-F238E27FC236}">
                <a16:creationId xmlns:a16="http://schemas.microsoft.com/office/drawing/2014/main" id="{53B4AAE8-F071-4761-BFD5-C00BA381A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5970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>
            <a:extLst>
              <a:ext uri="{FF2B5EF4-FFF2-40B4-BE49-F238E27FC236}">
                <a16:creationId xmlns:a16="http://schemas.microsoft.com/office/drawing/2014/main" id="{BBDD0485-0BCA-425E-9D63-1836365F9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5970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>
            <a:extLst>
              <a:ext uri="{FF2B5EF4-FFF2-40B4-BE49-F238E27FC236}">
                <a16:creationId xmlns:a16="http://schemas.microsoft.com/office/drawing/2014/main" id="{3975345F-ECBF-4C2D-82EA-8577949E3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15970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0F9E06F-31F4-4B32-8102-06DA0978A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5872" y="1133650"/>
            <a:ext cx="8207927" cy="5113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0" lang="es-MX" altLang="en-US" sz="1800" b="0" i="0" u="none" strike="noStrike" cap="none" normalizeH="0" baseline="0" dirty="0">
                <a:ln>
                  <a:noFill/>
                </a:ln>
                <a:effectLst/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kumimoji="0" lang="es-MX" altLang="en-US" sz="1800" b="0" i="0" u="none" strike="noStrike" cap="none" normalizeH="0" baseline="0" dirty="0" err="1">
                <a:ln>
                  <a:noFill/>
                </a:ln>
                <a:effectLst/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vss</a:t>
            </a:r>
            <a:r>
              <a:rPr kumimoji="0" lang="es-MX" altLang="en-US" sz="1800" b="0" i="0" u="none" strike="noStrike" cap="none" normalizeH="0" baseline="0" dirty="0">
                <a:ln>
                  <a:noFill/>
                </a:ln>
                <a:effectLst/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En la </a:t>
            </a:r>
            <a:r>
              <a:rPr kumimoji="0" lang="es-MX" altLang="en-US" sz="1800" b="0" i="0" u="none" strike="noStrike" cap="none" normalizeH="0" baseline="0" dirty="0" err="1">
                <a:ln>
                  <a:noFill/>
                </a:ln>
                <a:effectLst/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diap</a:t>
            </a:r>
            <a:r>
              <a:rPr kumimoji="0" lang="es-MX" altLang="en-US" sz="1800" b="0" i="0" u="none" strike="noStrike" cap="none" normalizeH="0" baseline="0" dirty="0">
                <a:ln>
                  <a:noFill/>
                </a:ln>
                <a:effectLst/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Siguiente </a:t>
            </a:r>
            <a:endParaRPr lang="es-MX" altLang="en-US" sz="18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altLang="en-US" sz="18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Véase también CUERDO.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A. Verbo</a:t>
            </a:r>
            <a:b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s-MX" altLang="en-US" sz="1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sofroneo</a:t>
            </a:r>
            <a: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es-MX" altLang="en-US" sz="1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σωφρωνέω</a:t>
            </a:r>
            <a: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G4993), relacionado con </a:t>
            </a:r>
            <a:r>
              <a:rPr kumimoji="0" lang="es-MX" altLang="en-US" sz="1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sofron</a:t>
            </a:r>
            <a: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prudente. Se traduce «con cordura» en Rom_12:3 (</a:t>
            </a:r>
            <a:r>
              <a:rPr kumimoji="0" lang="es-MX" altLang="en-US" sz="1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lit.</a:t>
            </a:r>
            <a: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«que piense para pensar sobriamente»); en Mar_5:15 y Luc_8:35 se traduce «en su cabal juicio». Véanse CABAL, CUERDO, etc.</a:t>
            </a:r>
            <a:b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MX" altLang="en-US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B. Nombre</a:t>
            </a:r>
            <a:b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s-MX" altLang="en-US" sz="1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sofrosune</a:t>
            </a:r>
            <a: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kumimoji="0" lang="es-MX" altLang="en-US" sz="1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σωφροσύνη</a:t>
            </a:r>
            <a: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G4997), denota recto juicio de la mente (véanse PRUDENTE, SOBRIO, apartado correspondiente a </a:t>
            </a:r>
            <a:r>
              <a:rPr kumimoji="0" lang="es-MX" altLang="en-US" sz="1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sofron</a:t>
            </a:r>
            <a: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Hch_26:25 : «palabras … de cordura»; 1Ti_2:9, 1Ti_2:15 : «modestia»; «recto juicio», expresa prácticamente el significado; «es aquel control interno habitual del yo, con su refrenamiento constante de todas las pasiones y deseos, que estorbaría que surgiera la tentación sobre estas, o en todo caso que surgiera con tal fuerza que venciera los controles y las barreras que </a:t>
            </a:r>
            <a:r>
              <a:rPr kumimoji="0" lang="es-MX" altLang="en-US" sz="18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aidos</a:t>
            </a:r>
            <a:r>
              <a:rPr kumimoji="0" lang="es-MX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(pudor) le opusiera»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(Trench, Synonyms ,¶ xx, hasta el final).¶</a:t>
            </a:r>
            <a:endParaRPr lang="en-US" altLang="en-US" sz="1800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pic>
        <p:nvPicPr>
          <p:cNvPr id="3090" name="Picture 18" descr="Ver las imágenes de origen">
            <a:extLst>
              <a:ext uri="{FF2B5EF4-FFF2-40B4-BE49-F238E27FC236}">
                <a16:creationId xmlns:a16="http://schemas.microsoft.com/office/drawing/2014/main" id="{7D5D0C39-3F97-43DE-ABB9-28B704FD4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2580"/>
            <a:ext cx="3222985" cy="373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75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6167E-578B-4929-8545-C0FB1623B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2986" y="620785"/>
            <a:ext cx="8200813" cy="53605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SOFRONEO (</a:t>
            </a:r>
            <a:r>
              <a:rPr lang="es-MX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σωφρωνέω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Romanos 12:3, Digo, pues, por la gracia que me es dada, a cada cual que está entre vosotros, que no tenga más alto concepto de sí que el que debe tener, sino que piense de sí </a:t>
            </a:r>
            <a:r>
              <a:rPr lang="es-ES" u="sng" dirty="0"/>
              <a:t>cordura</a:t>
            </a:r>
            <a:r>
              <a:rPr lang="es-ES" dirty="0"/>
              <a:t>, conforme a la medida de fe que Dios repartió a cada uno.</a:t>
            </a:r>
          </a:p>
          <a:p>
            <a:pPr marL="0" indent="0">
              <a:buNone/>
            </a:pPr>
            <a:r>
              <a:rPr lang="es-ES" dirty="0"/>
              <a:t>Marcos 5:15, Vienen a Jesús, y ven al que había sido atormentado del demonio, y que había tenido la legión, sentado, vestido y en su </a:t>
            </a:r>
            <a:r>
              <a:rPr lang="es-ES" u="sng" dirty="0"/>
              <a:t>juicio cabal</a:t>
            </a:r>
            <a:r>
              <a:rPr lang="es-ES" dirty="0"/>
              <a:t>; y tuvieron miedo.</a:t>
            </a:r>
          </a:p>
          <a:p>
            <a:pPr marL="0" indent="0">
              <a:buNone/>
            </a:pPr>
            <a:r>
              <a:rPr lang="es-ES" dirty="0"/>
              <a:t>Lucas 8:35, Y salieron a ver lo que había sucedido; y vinieron a Jesús, y hallaron al hombre de quien habían salido los demonios, sentado a los pies de Jesús, vestido, y en su </a:t>
            </a:r>
            <a:r>
              <a:rPr lang="es-ES" u="sng" dirty="0"/>
              <a:t>cabal juicio</a:t>
            </a:r>
            <a:r>
              <a:rPr lang="es-ES" dirty="0"/>
              <a:t>; y tuvieron miedo.</a:t>
            </a:r>
          </a:p>
          <a:p>
            <a:pPr marL="0" indent="0">
              <a:buNone/>
            </a:pPr>
            <a:r>
              <a:rPr lang="es-MX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SOFROSUNE (</a:t>
            </a:r>
            <a:r>
              <a:rPr lang="es-MX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σωφροσύνη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Hechos 26:25 Mas él dijo: No estoy loco, excelentísimo Festo, sino que hablo palabras de verdad y </a:t>
            </a:r>
            <a:r>
              <a:rPr lang="es-ES" u="sng" dirty="0"/>
              <a:t>cordura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1Timoteo 2:9 Asimismo que las mujeres se atavíen de ropa decorosa, con pudor y </a:t>
            </a:r>
            <a:r>
              <a:rPr lang="es-ES" u="sng" dirty="0"/>
              <a:t>modestia</a:t>
            </a:r>
            <a:r>
              <a:rPr lang="es-ES" dirty="0"/>
              <a:t>; no con peinado ostentoso, ni oro, ni perlas, ni vestidos costosos, 15 Pero se salvará engendrando hijos, si permaneciere en fe, amor y santificación, con </a:t>
            </a:r>
            <a:r>
              <a:rPr lang="es-ES" u="sng" dirty="0"/>
              <a:t>modestia</a:t>
            </a:r>
            <a:r>
              <a:rPr lang="es-ES" dirty="0"/>
              <a:t>. (RV60)</a:t>
            </a:r>
            <a:endParaRPr lang="es-MX" dirty="0"/>
          </a:p>
        </p:txBody>
      </p:sp>
      <p:pic>
        <p:nvPicPr>
          <p:cNvPr id="4098" name="Picture 2" descr="Picture 1 of 12">
            <a:extLst>
              <a:ext uri="{FF2B5EF4-FFF2-40B4-BE49-F238E27FC236}">
                <a16:creationId xmlns:a16="http://schemas.microsoft.com/office/drawing/2014/main" id="{7870767C-A1E9-43C9-B6B4-CDADF6D994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1" r="12428" b="29715"/>
          <a:stretch/>
        </p:blipFill>
        <p:spPr bwMode="auto">
          <a:xfrm>
            <a:off x="304800" y="1492624"/>
            <a:ext cx="2384611" cy="342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382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63B03-45F1-4AA3-AAFE-ACEB94DC4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VERBO Y NOMBRE</a:t>
            </a:r>
            <a:br>
              <a:rPr lang="es-MX" dirty="0"/>
            </a:br>
            <a:r>
              <a:rPr lang="es-MX" dirty="0"/>
              <a:t>(Acción y Adjetivo)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4A675-601A-46F0-93F9-0E4978841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273" y="2236172"/>
            <a:ext cx="10515600" cy="3166253"/>
          </a:xfrm>
        </p:spPr>
        <p:txBody>
          <a:bodyPr/>
          <a:lstStyle/>
          <a:p>
            <a:r>
              <a:rPr lang="es-MX" dirty="0"/>
              <a:t>El verbo y el nombre van de la mano, porque a alguien que se le dice “se prudente” verbo, y lo es entonces se le dice que es prudente, nombre, por practicarlo ejemplos:</a:t>
            </a:r>
          </a:p>
          <a:p>
            <a:r>
              <a:rPr lang="es-MX" dirty="0"/>
              <a:t>David: “hombre de guerra, </a:t>
            </a:r>
            <a:r>
              <a:rPr lang="es-MX" u="sng" dirty="0"/>
              <a:t>prudente</a:t>
            </a:r>
            <a:r>
              <a:rPr lang="es-MX" dirty="0"/>
              <a:t> en sus palabras,” 1Sam 16:18.</a:t>
            </a:r>
          </a:p>
          <a:p>
            <a:pPr fontAlgn="base"/>
            <a:r>
              <a:rPr lang="es-ES" dirty="0"/>
              <a:t>Proverbios 22:3 El </a:t>
            </a:r>
            <a:r>
              <a:rPr lang="es-ES" u="sng" dirty="0"/>
              <a:t>prudente</a:t>
            </a:r>
            <a:r>
              <a:rPr lang="es-ES" dirty="0"/>
              <a:t> ve el mal y se esconde, mas los simples siguen adelante y son castigados.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858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507FC-4187-4774-88C3-D04A70EAE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3813"/>
            <a:ext cx="9649408" cy="458579"/>
          </a:xfrm>
        </p:spPr>
        <p:txBody>
          <a:bodyPr>
            <a:normAutofit fontScale="90000"/>
          </a:bodyPr>
          <a:lstStyle/>
          <a:p>
            <a:r>
              <a:rPr lang="es-MX" dirty="0"/>
              <a:t>AHORA ANALIZEMOS UN POCO LO SIGUIENTE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95CFD-0B13-4FAE-B1A8-BA0C318CA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710" y="1097280"/>
            <a:ext cx="9182100" cy="549783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s-ES" dirty="0"/>
              <a:t>Proverbios 22:3 El </a:t>
            </a:r>
            <a:r>
              <a:rPr lang="es-ES" u="sng" dirty="0"/>
              <a:t>prudente</a:t>
            </a:r>
            <a:r>
              <a:rPr lang="es-ES" dirty="0"/>
              <a:t> ve el mal y se esconde, mas los simples siguen adelante y son castigados.</a:t>
            </a:r>
          </a:p>
          <a:p>
            <a:pPr fontAlgn="base"/>
            <a:r>
              <a:rPr lang="es-ES" dirty="0"/>
              <a:t>Proverbios 23:1-3 Cuando te sientes a comer con un gobernante, considera bien lo que está delante de ti, y </a:t>
            </a:r>
            <a:r>
              <a:rPr lang="es-ES" u="sng" dirty="0"/>
              <a:t>pon cuchillo a tu garganta</a:t>
            </a:r>
            <a:r>
              <a:rPr lang="es-ES" dirty="0"/>
              <a:t>, si eres hombre de {mucho} apetito. No desees sus manjares, porque es alimento engañoso.</a:t>
            </a:r>
          </a:p>
          <a:p>
            <a:pPr fontAlgn="base"/>
            <a:r>
              <a:rPr lang="es-ES" dirty="0"/>
              <a:t>Proverbios 21:23 El que guarda su boca y su lengua, </a:t>
            </a:r>
            <a:r>
              <a:rPr lang="es-ES" u="sng" dirty="0"/>
              <a:t>guarda</a:t>
            </a:r>
            <a:r>
              <a:rPr lang="es-ES" dirty="0"/>
              <a:t> su alma de angustias.</a:t>
            </a:r>
          </a:p>
          <a:p>
            <a:pPr fontAlgn="base"/>
            <a:r>
              <a:rPr lang="es-ES" dirty="0"/>
              <a:t>Hechos 14:5-7 Y cuando los gentiles y los judíos, con sus gobernantes, prepararon un atentado para maltratarlos y apedrearlos, {los apóstoles} se dieron cuenta de ello y </a:t>
            </a:r>
            <a:r>
              <a:rPr lang="es-ES" u="sng" dirty="0"/>
              <a:t>huyeron</a:t>
            </a:r>
            <a:r>
              <a:rPr lang="es-ES" dirty="0"/>
              <a:t> a las ciudades de </a:t>
            </a:r>
            <a:r>
              <a:rPr lang="es-ES" dirty="0" err="1"/>
              <a:t>Licaonia</a:t>
            </a:r>
            <a:r>
              <a:rPr lang="es-ES" dirty="0"/>
              <a:t>, </a:t>
            </a:r>
            <a:r>
              <a:rPr lang="es-ES" dirty="0" err="1"/>
              <a:t>Listra</a:t>
            </a:r>
            <a:r>
              <a:rPr lang="es-ES" dirty="0"/>
              <a:t>, </a:t>
            </a:r>
            <a:r>
              <a:rPr lang="es-ES" dirty="0" err="1"/>
              <a:t>Derbe</a:t>
            </a:r>
            <a:r>
              <a:rPr lang="es-ES" dirty="0"/>
              <a:t>, y sus alrededores; y allí continuaron anunciando el evangelio.</a:t>
            </a:r>
          </a:p>
          <a:p>
            <a:pPr fontAlgn="base"/>
            <a:r>
              <a:rPr lang="es-ES" dirty="0"/>
              <a:t>Hechos 9:23-25 Después de muchos días, los judíos tramaron deshacerse de él, pero su conjura llegó al conocimiento de Saulo. Y aun vigilaban las puertas día y noche con el propósito de matarlo; pero sus discípulos </a:t>
            </a:r>
            <a:r>
              <a:rPr lang="es-ES" u="sng" dirty="0"/>
              <a:t>lo tomaron de noche y lo sacaron</a:t>
            </a:r>
            <a:r>
              <a:rPr lang="es-ES" dirty="0"/>
              <a:t> por {una abertura en} la muralla, bajándolo en una canasta.</a:t>
            </a:r>
          </a:p>
          <a:p>
            <a:pPr fontAlgn="base"/>
            <a:r>
              <a:rPr lang="es-ES" dirty="0"/>
              <a:t>Marcos 3:6-7 Pero cuando los fariseos salieron, enseguida {comenzaron a} tramar con los herodianos en contra de Jesús, {para ver} cómo podrían destruirle. </a:t>
            </a:r>
            <a:r>
              <a:rPr lang="es-ES" u="sng" dirty="0"/>
              <a:t>Jesús se retiró al mar con sus discípulos</a:t>
            </a:r>
            <a:r>
              <a:rPr lang="es-ES" dirty="0"/>
              <a:t>; y una gran multitud de Galilea {le} siguió; y {también} de Judea,</a:t>
            </a:r>
          </a:p>
          <a:p>
            <a:pPr fontAlgn="base"/>
            <a:endParaRPr lang="es-ES" dirty="0"/>
          </a:p>
          <a:p>
            <a:pPr fontAlgn="base"/>
            <a:endParaRPr lang="es-ES" dirty="0"/>
          </a:p>
          <a:p>
            <a:endParaRPr lang="es-MX" dirty="0"/>
          </a:p>
        </p:txBody>
      </p:sp>
      <p:pic>
        <p:nvPicPr>
          <p:cNvPr id="4" name="Picture 2" descr="Picture 1 of 12">
            <a:extLst>
              <a:ext uri="{FF2B5EF4-FFF2-40B4-BE49-F238E27FC236}">
                <a16:creationId xmlns:a16="http://schemas.microsoft.com/office/drawing/2014/main" id="{CA777518-A161-491E-970A-B58AFC2397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1" r="12428" b="29715"/>
          <a:stretch/>
        </p:blipFill>
        <p:spPr bwMode="auto">
          <a:xfrm>
            <a:off x="271984" y="2096411"/>
            <a:ext cx="1979726" cy="283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58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1192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Glasgow Heavy</vt:lpstr>
      <vt:lpstr>Office Theme</vt:lpstr>
      <vt:lpstr>PowerPoint Presentation</vt:lpstr>
      <vt:lpstr>¿Está peleada La prudencia  con la fidelidad? (La sensatez no está peleada con la fe)</vt:lpstr>
      <vt:lpstr>INTRODUCCIÓN: </vt:lpstr>
      <vt:lpstr>PRUDENCIA:</vt:lpstr>
      <vt:lpstr>PRUDENCIA:</vt:lpstr>
      <vt:lpstr>CORDURA:</vt:lpstr>
      <vt:lpstr>PowerPoint Presentation</vt:lpstr>
      <vt:lpstr>VERBO Y NOMBRE (Acción y Adjetivo)</vt:lpstr>
      <vt:lpstr>AHORA ANALIZEMOS UN POCO LO SIGUIENTE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Andres Pong</dc:creator>
  <cp:lastModifiedBy>Andres Pong</cp:lastModifiedBy>
  <cp:revision>7</cp:revision>
  <dcterms:created xsi:type="dcterms:W3CDTF">2020-04-08T19:56:30Z</dcterms:created>
  <dcterms:modified xsi:type="dcterms:W3CDTF">2020-04-13T19:09:00Z</dcterms:modified>
</cp:coreProperties>
</file>