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441" autoAdjust="0"/>
    <p:restoredTop sz="88404" autoAdjust="0"/>
  </p:normalViewPr>
  <p:slideViewPr>
    <p:cSldViewPr snapToGrid="0">
      <p:cViewPr varScale="1">
        <p:scale>
          <a:sx n="101" d="100"/>
          <a:sy n="101" d="100"/>
        </p:scale>
        <p:origin x="78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C74257A3-A553-4C0C-87AD-3C2A69C03CE4}" type="datetimeFigureOut">
              <a:rPr lang="en-US" smtClean="0"/>
              <a:t>10/1/2016</a:t>
            </a:fld>
            <a:endParaRPr lang="en-US"/>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DBC10C1C-3B28-48C7-B7A9-A8F6558DCBBC}" type="slidenum">
              <a:rPr lang="en-US" smtClean="0"/>
              <a:t>‹#›</a:t>
            </a:fld>
            <a:endParaRPr lang="en-US"/>
          </a:p>
        </p:txBody>
      </p:sp>
    </p:spTree>
    <p:extLst>
      <p:ext uri="{BB962C8B-B14F-4D97-AF65-F5344CB8AC3E}">
        <p14:creationId xmlns:p14="http://schemas.microsoft.com/office/powerpoint/2010/main" val="34332569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E96DB674-FBA4-4A53-A998-ECBF02DB9E11}" type="datetimeFigureOut">
              <a:rPr lang="en-US" smtClean="0"/>
              <a:t>10/1/2016</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63355569-64F9-4A44-B870-108DFEBE9631}" type="slidenum">
              <a:rPr lang="en-US" smtClean="0"/>
              <a:t>‹#›</a:t>
            </a:fld>
            <a:endParaRPr lang="en-US"/>
          </a:p>
        </p:txBody>
      </p:sp>
    </p:spTree>
    <p:extLst>
      <p:ext uri="{BB962C8B-B14F-4D97-AF65-F5344CB8AC3E}">
        <p14:creationId xmlns:p14="http://schemas.microsoft.com/office/powerpoint/2010/main" val="152996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miracle performed on the book to give it life and power</a:t>
            </a:r>
          </a:p>
          <a:p>
            <a:r>
              <a:rPr lang="en-US" dirty="0"/>
              <a:t>Man as he is, without miracles to understand</a:t>
            </a:r>
          </a:p>
          <a:p>
            <a:endParaRPr lang="en-US" dirty="0"/>
          </a:p>
          <a:p>
            <a:r>
              <a:rPr lang="en-US" dirty="0"/>
              <a:t>Quit praying for the Lord to give his book</a:t>
            </a:r>
            <a:r>
              <a:rPr lang="en-US" baseline="0" dirty="0"/>
              <a:t> power</a:t>
            </a:r>
          </a:p>
          <a:p>
            <a:r>
              <a:rPr lang="en-US" baseline="0" dirty="0"/>
              <a:t>Or for men to be inspired so as to understand the Bible</a:t>
            </a:r>
          </a:p>
          <a:p>
            <a:r>
              <a:rPr lang="en-US" baseline="0" dirty="0"/>
              <a:t>Or give grace to men so that they can comprehend.</a:t>
            </a:r>
          </a:p>
          <a:p>
            <a:endParaRPr lang="en-US" baseline="0" dirty="0"/>
          </a:p>
          <a:p>
            <a:r>
              <a:rPr lang="en-US" baseline="0" dirty="0"/>
              <a:t>No one in the book ever did these things</a:t>
            </a:r>
            <a:endParaRPr lang="en-US" dirty="0"/>
          </a:p>
        </p:txBody>
      </p:sp>
      <p:sp>
        <p:nvSpPr>
          <p:cNvPr id="4" name="Slide Number Placeholder 3"/>
          <p:cNvSpPr>
            <a:spLocks noGrp="1"/>
          </p:cNvSpPr>
          <p:nvPr>
            <p:ph type="sldNum" sz="quarter" idx="10"/>
          </p:nvPr>
        </p:nvSpPr>
        <p:spPr/>
        <p:txBody>
          <a:bodyPr/>
          <a:lstStyle/>
          <a:p>
            <a:fld id="{63355569-64F9-4A44-B870-108DFEBE9631}" type="slidenum">
              <a:rPr lang="en-US" smtClean="0"/>
              <a:t>2</a:t>
            </a:fld>
            <a:endParaRPr lang="en-US"/>
          </a:p>
        </p:txBody>
      </p:sp>
    </p:spTree>
    <p:extLst>
      <p:ext uri="{BB962C8B-B14F-4D97-AF65-F5344CB8AC3E}">
        <p14:creationId xmlns:p14="http://schemas.microsoft.com/office/powerpoint/2010/main" val="3250401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God created us for happiness, glory and </a:t>
            </a:r>
            <a:r>
              <a:rPr lang="en-US" dirty="0" err="1"/>
              <a:t>honro</a:t>
            </a:r>
            <a:r>
              <a:rPr lang="en-US" dirty="0"/>
              <a:t> but did he fail to make provision </a:t>
            </a:r>
            <a:r>
              <a:rPr lang="en-US" dirty="0" err="1"/>
              <a:t>forit</a:t>
            </a:r>
            <a:endParaRPr lang="en-US" dirty="0"/>
          </a:p>
          <a:p>
            <a:endParaRPr lang="en-US" dirty="0"/>
          </a:p>
          <a:p>
            <a:pPr rtl="0"/>
            <a:r>
              <a:rPr lang="en-US" dirty="0"/>
              <a:t>Psalms 8:4-6 KJV  What is man, that thou art mindful of him? and the son of man, that thou </a:t>
            </a:r>
            <a:r>
              <a:rPr lang="en-US" dirty="0" err="1"/>
              <a:t>visitest</a:t>
            </a:r>
            <a:r>
              <a:rPr lang="en-US" dirty="0"/>
              <a:t> him?  (5)  For thou hast made him a little lower than the angels, and hast crowned him with glory and </a:t>
            </a:r>
            <a:r>
              <a:rPr lang="en-US" dirty="0" err="1"/>
              <a:t>honour</a:t>
            </a:r>
            <a:r>
              <a:rPr lang="en-US" dirty="0"/>
              <a:t>.  (6)  Thou </a:t>
            </a:r>
            <a:r>
              <a:rPr lang="en-US" dirty="0" err="1"/>
              <a:t>madest</a:t>
            </a:r>
            <a:r>
              <a:rPr lang="en-US" dirty="0"/>
              <a:t> him to have dominion over the works of thy hands; thou hast put all things under his feet:</a:t>
            </a:r>
          </a:p>
          <a:p>
            <a:pPr rtl="0"/>
            <a:r>
              <a:rPr lang="en-US" dirty="0"/>
              <a:t>Acts 17:26-27 KJV  And hath made of one blood all nations of men for to dwell on all the face of the earth, and hath determined the times before appointed, and the bounds of their habitation;  (27)  That they should seek the Lord, if haply they might feel after him, and find him, though he be not far from every one of us:</a:t>
            </a:r>
          </a:p>
          <a:p>
            <a:pPr rtl="0"/>
            <a:endParaRPr lang="en-US" dirty="0"/>
          </a:p>
          <a:p>
            <a:endParaRPr lang="en-US" dirty="0"/>
          </a:p>
        </p:txBody>
      </p:sp>
      <p:sp>
        <p:nvSpPr>
          <p:cNvPr id="4" name="Slide Number Placeholder 3"/>
          <p:cNvSpPr>
            <a:spLocks noGrp="1"/>
          </p:cNvSpPr>
          <p:nvPr>
            <p:ph type="sldNum" sz="quarter" idx="10"/>
          </p:nvPr>
        </p:nvSpPr>
        <p:spPr/>
        <p:txBody>
          <a:bodyPr/>
          <a:lstStyle/>
          <a:p>
            <a:fld id="{63355569-64F9-4A44-B870-108DFEBE9631}" type="slidenum">
              <a:rPr lang="en-US" smtClean="0"/>
              <a:t>4</a:t>
            </a:fld>
            <a:endParaRPr lang="en-US"/>
          </a:p>
        </p:txBody>
      </p:sp>
    </p:spTree>
    <p:extLst>
      <p:ext uri="{BB962C8B-B14F-4D97-AF65-F5344CB8AC3E}">
        <p14:creationId xmlns:p14="http://schemas.microsoft.com/office/powerpoint/2010/main" val="2498830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John 3:17 KJV  For God sent not his Son into the world to condemn the world; but that the world through him might be saved.</a:t>
            </a:r>
          </a:p>
          <a:p>
            <a:pPr rtl="0"/>
            <a:endParaRPr lang="en-US" dirty="0"/>
          </a:p>
          <a:p>
            <a:endParaRPr lang="en-US" dirty="0"/>
          </a:p>
        </p:txBody>
      </p:sp>
      <p:sp>
        <p:nvSpPr>
          <p:cNvPr id="4" name="Slide Number Placeholder 3"/>
          <p:cNvSpPr>
            <a:spLocks noGrp="1"/>
          </p:cNvSpPr>
          <p:nvPr>
            <p:ph type="sldNum" sz="quarter" idx="10"/>
          </p:nvPr>
        </p:nvSpPr>
        <p:spPr/>
        <p:txBody>
          <a:bodyPr/>
          <a:lstStyle/>
          <a:p>
            <a:fld id="{63355569-64F9-4A44-B870-108DFEBE9631}" type="slidenum">
              <a:rPr lang="en-US" smtClean="0"/>
              <a:t>5</a:t>
            </a:fld>
            <a:endParaRPr lang="en-US"/>
          </a:p>
        </p:txBody>
      </p:sp>
    </p:spTree>
    <p:extLst>
      <p:ext uri="{BB962C8B-B14F-4D97-AF65-F5344CB8AC3E}">
        <p14:creationId xmlns:p14="http://schemas.microsoft.com/office/powerpoint/2010/main" val="2719809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2 Timothy 3:16-17 KJV  All scripture is given by inspiration of God, and is profitable for doctrine, for reproof, for correction, for instruction in righteousness:  (17)  That the man of God may be perfect, </a:t>
            </a:r>
            <a:r>
              <a:rPr lang="en-US" dirty="0" err="1"/>
              <a:t>throughly</a:t>
            </a:r>
            <a:r>
              <a:rPr lang="en-US" dirty="0"/>
              <a:t> furnished unto all good works.</a:t>
            </a:r>
          </a:p>
          <a:p>
            <a:pPr rtl="0"/>
            <a:endParaRPr lang="en-US" dirty="0"/>
          </a:p>
          <a:p>
            <a:endParaRPr lang="en-US" dirty="0"/>
          </a:p>
        </p:txBody>
      </p:sp>
      <p:sp>
        <p:nvSpPr>
          <p:cNvPr id="4" name="Slide Number Placeholder 3"/>
          <p:cNvSpPr>
            <a:spLocks noGrp="1"/>
          </p:cNvSpPr>
          <p:nvPr>
            <p:ph type="sldNum" sz="quarter" idx="10"/>
          </p:nvPr>
        </p:nvSpPr>
        <p:spPr/>
        <p:txBody>
          <a:bodyPr/>
          <a:lstStyle/>
          <a:p>
            <a:fld id="{63355569-64F9-4A44-B870-108DFEBE9631}" type="slidenum">
              <a:rPr lang="en-US" smtClean="0"/>
              <a:t>6</a:t>
            </a:fld>
            <a:endParaRPr lang="en-US"/>
          </a:p>
        </p:txBody>
      </p:sp>
    </p:spTree>
    <p:extLst>
      <p:ext uri="{BB962C8B-B14F-4D97-AF65-F5344CB8AC3E}">
        <p14:creationId xmlns:p14="http://schemas.microsoft.com/office/powerpoint/2010/main" val="3669701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2100" dirty="0" err="1"/>
              <a:t>saiah</a:t>
            </a:r>
            <a:r>
              <a:rPr lang="en-US" sz="2100" dirty="0"/>
              <a:t> 45:22 ASV Look unto me, and be ye saved, all the ends of the earth; for I am God, and there is none else.</a:t>
            </a:r>
          </a:p>
          <a:p>
            <a:pPr rtl="0"/>
            <a:endParaRPr lang="en-US" sz="2100" dirty="0"/>
          </a:p>
          <a:p>
            <a:pPr rtl="0"/>
            <a:r>
              <a:rPr lang="en-US" sz="2100" dirty="0" err="1"/>
              <a:t>ILuke</a:t>
            </a:r>
            <a:r>
              <a:rPr lang="en-US" sz="2100" dirty="0"/>
              <a:t> 2:10 ASV And the angel said unto them, Be not afraid; for behold, I bring you good tidings of great joy which shall be to all the people:</a:t>
            </a:r>
          </a:p>
          <a:p>
            <a:pPr rtl="0"/>
            <a:r>
              <a:rPr lang="en-US" sz="2100" dirty="0"/>
              <a:t>Luke 11:10 KJV  For every one that </a:t>
            </a:r>
            <a:r>
              <a:rPr lang="en-US" sz="2100" dirty="0" err="1"/>
              <a:t>asketh</a:t>
            </a:r>
            <a:r>
              <a:rPr lang="en-US" sz="2100" dirty="0"/>
              <a:t> </a:t>
            </a:r>
            <a:r>
              <a:rPr lang="en-US" sz="2100" dirty="0" err="1"/>
              <a:t>receiveth</a:t>
            </a:r>
            <a:r>
              <a:rPr lang="en-US" sz="2100" dirty="0"/>
              <a:t>; and he that </a:t>
            </a:r>
            <a:r>
              <a:rPr lang="en-US" sz="2100" dirty="0" err="1"/>
              <a:t>seeketh</a:t>
            </a:r>
            <a:r>
              <a:rPr lang="en-US" sz="2100" dirty="0"/>
              <a:t> </a:t>
            </a:r>
            <a:r>
              <a:rPr lang="en-US" sz="2100" dirty="0" err="1"/>
              <a:t>findeth</a:t>
            </a:r>
            <a:r>
              <a:rPr lang="en-US" sz="2100" dirty="0"/>
              <a:t>; and to him that </a:t>
            </a:r>
            <a:r>
              <a:rPr lang="en-US" sz="2100" dirty="0" err="1"/>
              <a:t>knocketh</a:t>
            </a:r>
            <a:r>
              <a:rPr lang="en-US" sz="2100" dirty="0"/>
              <a:t> it shall be opened.</a:t>
            </a:r>
          </a:p>
          <a:p>
            <a:pPr rtl="0"/>
            <a:r>
              <a:rPr lang="en-US" sz="2100" dirty="0"/>
              <a:t>Matthew 28:19 KJV  Go ye therefore, and teach all nations, baptizing them in the name of the Father, and of the Son, and of the Holy Ghost:</a:t>
            </a:r>
          </a:p>
          <a:p>
            <a:pPr rtl="0"/>
            <a:r>
              <a:rPr lang="en-US" sz="2100" dirty="0"/>
              <a:t>Mark 16:15 KJV  And he said unto them, Go ye into all the world, and preach the gospel to every creature.</a:t>
            </a:r>
          </a:p>
          <a:p>
            <a:pPr rtl="0"/>
            <a:r>
              <a:rPr lang="en-US" sz="2100" dirty="0"/>
              <a:t>Acts 2:39 KJV  For the promise is unto you, and to your children, and to all that are afar off, even as many as the Lord our God shall call.</a:t>
            </a:r>
          </a:p>
          <a:p>
            <a:pPr rtl="0"/>
            <a:r>
              <a:rPr lang="en-US" dirty="0"/>
              <a:t>Acts 10:28 KJV  And he said unto them, Ye know how that it is an unlawful thing for a man that is a Jew to keep company, or come unto one of another nation; but God hath shewed me that I should not call any man common or unclean.</a:t>
            </a:r>
          </a:p>
          <a:p>
            <a:pPr rtl="0"/>
            <a:r>
              <a:rPr lang="en-US" dirty="0"/>
              <a:t>Acts 10:34-35 KJV  Then Peter opened his mouth, and said, Of a truth I perceive that God is no respecter of persons:  (35)  But in every nation he that </a:t>
            </a:r>
            <a:r>
              <a:rPr lang="en-US" dirty="0" err="1"/>
              <a:t>feareth</a:t>
            </a:r>
            <a:r>
              <a:rPr lang="en-US" dirty="0"/>
              <a:t> him, and </a:t>
            </a:r>
            <a:r>
              <a:rPr lang="en-US" dirty="0" err="1"/>
              <a:t>worketh</a:t>
            </a:r>
            <a:r>
              <a:rPr lang="en-US" dirty="0"/>
              <a:t> righteousness, is accepted with him.</a:t>
            </a:r>
          </a:p>
          <a:p>
            <a:pPr rtl="0"/>
            <a:endParaRPr lang="en-US" dirty="0"/>
          </a:p>
          <a:p>
            <a:pPr rtl="0"/>
            <a:endParaRPr lang="en-US" sz="2100" dirty="0"/>
          </a:p>
          <a:p>
            <a:endParaRPr lang="en-US" sz="2100" dirty="0"/>
          </a:p>
        </p:txBody>
      </p:sp>
      <p:sp>
        <p:nvSpPr>
          <p:cNvPr id="4" name="Slide Number Placeholder 3"/>
          <p:cNvSpPr>
            <a:spLocks noGrp="1"/>
          </p:cNvSpPr>
          <p:nvPr>
            <p:ph type="sldNum" sz="quarter" idx="10"/>
          </p:nvPr>
        </p:nvSpPr>
        <p:spPr/>
        <p:txBody>
          <a:bodyPr/>
          <a:lstStyle/>
          <a:p>
            <a:fld id="{63355569-64F9-4A44-B870-108DFEBE9631}" type="slidenum">
              <a:rPr lang="en-US" smtClean="0"/>
              <a:t>7</a:t>
            </a:fld>
            <a:endParaRPr lang="en-US"/>
          </a:p>
        </p:txBody>
      </p:sp>
    </p:spTree>
    <p:extLst>
      <p:ext uri="{BB962C8B-B14F-4D97-AF65-F5344CB8AC3E}">
        <p14:creationId xmlns:p14="http://schemas.microsoft.com/office/powerpoint/2010/main" val="307775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 are incapable of Believing</a:t>
            </a:r>
          </a:p>
          <a:p>
            <a:pPr lvl="1"/>
            <a:r>
              <a:rPr lang="en-US" dirty="0"/>
              <a:t>Though we find ourselves believing in subject of policy, and </a:t>
            </a:r>
            <a:r>
              <a:rPr lang="en-US" dirty="0" err="1"/>
              <a:t>fincnace</a:t>
            </a:r>
            <a:r>
              <a:rPr lang="en-US" dirty="0"/>
              <a:t> on a daily basis</a:t>
            </a:r>
          </a:p>
          <a:p>
            <a:pPr lvl="1"/>
            <a:r>
              <a:rPr lang="en-US" dirty="0"/>
              <a:t>Men incapable of belief are to be pitied</a:t>
            </a:r>
          </a:p>
          <a:p>
            <a:pPr lvl="1"/>
            <a:r>
              <a:rPr lang="en-US" dirty="0"/>
              <a:t>Men incapable of belief cannot believe facts and would disqualify themselves from many usual occupations</a:t>
            </a:r>
          </a:p>
          <a:p>
            <a:pPr lvl="2"/>
            <a:r>
              <a:rPr lang="en-US" dirty="0"/>
              <a:t>They could not be judges</a:t>
            </a:r>
          </a:p>
          <a:p>
            <a:pPr lvl="2"/>
            <a:r>
              <a:rPr lang="en-US" dirty="0"/>
              <a:t>They could not be jurors</a:t>
            </a:r>
          </a:p>
          <a:p>
            <a:pPr lvl="2"/>
            <a:r>
              <a:rPr lang="en-US" dirty="0"/>
              <a:t>They could not act as doctors</a:t>
            </a:r>
          </a:p>
          <a:p>
            <a:r>
              <a:rPr lang="en-US" dirty="0"/>
              <a:t>Obviously men act on belief everyday</a:t>
            </a:r>
          </a:p>
          <a:p>
            <a:r>
              <a:rPr lang="en-US" dirty="0" err="1"/>
              <a:t>Falso</a:t>
            </a:r>
            <a:r>
              <a:rPr lang="en-US" dirty="0"/>
              <a:t> teachers would have us think that we have lost our minds when it comes to believing God</a:t>
            </a:r>
          </a:p>
          <a:p>
            <a:pPr rtl="0"/>
            <a:r>
              <a:rPr lang="en-US" dirty="0"/>
              <a:t>Exodus 14:13 KJV  And Moses said unto the people, Fear ye not, stand still, and see the salvation of the LORD, which he will shew to you to day: for the Egyptians whom ye have seen to day, ye shall see them again no more for ever.</a:t>
            </a:r>
          </a:p>
          <a:p>
            <a:pPr rtl="0"/>
            <a:r>
              <a:rPr lang="en-US" dirty="0"/>
              <a:t>1 Corinthians 10:1-2 KJV  Moreover, brethren, I would not that ye should be ignorant, how that all our fathers were under the cloud, and all passed through the sea;  (2)  And were all baptized unto Moses in the cloud and in the sea;</a:t>
            </a:r>
          </a:p>
          <a:p>
            <a:pPr rtl="0"/>
            <a:endParaRPr lang="en-US" dirty="0"/>
          </a:p>
          <a:p>
            <a:pPr rtl="0"/>
            <a:endParaRPr lang="en-US" dirty="0"/>
          </a:p>
          <a:p>
            <a:endParaRPr lang="en-US" dirty="0"/>
          </a:p>
        </p:txBody>
      </p:sp>
      <p:sp>
        <p:nvSpPr>
          <p:cNvPr id="4" name="Slide Number Placeholder 3"/>
          <p:cNvSpPr>
            <a:spLocks noGrp="1"/>
          </p:cNvSpPr>
          <p:nvPr>
            <p:ph type="sldNum" sz="quarter" idx="10"/>
          </p:nvPr>
        </p:nvSpPr>
        <p:spPr/>
        <p:txBody>
          <a:bodyPr/>
          <a:lstStyle/>
          <a:p>
            <a:fld id="{63355569-64F9-4A44-B870-108DFEBE9631}" type="slidenum">
              <a:rPr lang="en-US" smtClean="0"/>
              <a:t>8</a:t>
            </a:fld>
            <a:endParaRPr lang="en-US"/>
          </a:p>
        </p:txBody>
      </p:sp>
    </p:spTree>
    <p:extLst>
      <p:ext uri="{BB962C8B-B14F-4D97-AF65-F5344CB8AC3E}">
        <p14:creationId xmlns:p14="http://schemas.microsoft.com/office/powerpoint/2010/main" val="196940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John 20:30-31 KJV  And many other signs truly did Jesus in the presence of his disciples, which are not written in this book:  (31)  But these are written, that ye might believe that Jesus is the Christ, the Son of God; and that believing ye might have life through his name.</a:t>
            </a:r>
          </a:p>
          <a:p>
            <a:pPr rtl="0"/>
            <a:r>
              <a:rPr lang="en-US" dirty="0"/>
              <a:t>Matthew 3:17 KJV  And lo a voice from heaven, saying, This is my beloved Son, in whom I am well pleased.</a:t>
            </a:r>
          </a:p>
          <a:p>
            <a:pPr rtl="0"/>
            <a:r>
              <a:rPr lang="en-US" dirty="0"/>
              <a:t>Matthew 16:16 KJV  And Simon Peter answered and said, Thou art the Christ, the Son of the living God.</a:t>
            </a:r>
          </a:p>
          <a:p>
            <a:pPr rtl="0"/>
            <a:r>
              <a:rPr lang="en-US" dirty="0"/>
              <a:t>Matthew 16:18 KJV  And I say also unto thee, That thou art Peter, and upon this rock I will build my church; and the gates of hell shall not prevail against it.</a:t>
            </a:r>
          </a:p>
          <a:p>
            <a:pPr rtl="0"/>
            <a:endParaRPr lang="en-US" dirty="0"/>
          </a:p>
          <a:p>
            <a:endParaRPr lang="en-US" dirty="0"/>
          </a:p>
        </p:txBody>
      </p:sp>
      <p:sp>
        <p:nvSpPr>
          <p:cNvPr id="4" name="Slide Number Placeholder 3"/>
          <p:cNvSpPr>
            <a:spLocks noGrp="1"/>
          </p:cNvSpPr>
          <p:nvPr>
            <p:ph type="sldNum" sz="quarter" idx="10"/>
          </p:nvPr>
        </p:nvSpPr>
        <p:spPr/>
        <p:txBody>
          <a:bodyPr/>
          <a:lstStyle/>
          <a:p>
            <a:fld id="{63355569-64F9-4A44-B870-108DFEBE9631}" type="slidenum">
              <a:rPr lang="en-US" smtClean="0"/>
              <a:t>10</a:t>
            </a:fld>
            <a:endParaRPr lang="en-US"/>
          </a:p>
        </p:txBody>
      </p:sp>
    </p:spTree>
    <p:extLst>
      <p:ext uri="{BB962C8B-B14F-4D97-AF65-F5344CB8AC3E}">
        <p14:creationId xmlns:p14="http://schemas.microsoft.com/office/powerpoint/2010/main" val="1721593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Titus 2:11-15 KJV  For the grace of God that </a:t>
            </a:r>
            <a:r>
              <a:rPr lang="en-US" dirty="0" err="1"/>
              <a:t>bringeth</a:t>
            </a:r>
            <a:r>
              <a:rPr lang="en-US" dirty="0"/>
              <a:t> salvation hath appeared to all men,  (12)  Teaching us that, denying ungodliness and worldly lusts, we should live soberly, righteously, and godly, in this present world;  (13)  Looking for that blessed hope, and the glorious appearing of the great God and our </a:t>
            </a:r>
            <a:r>
              <a:rPr lang="en-US" dirty="0" err="1"/>
              <a:t>Saviour</a:t>
            </a:r>
            <a:r>
              <a:rPr lang="en-US" dirty="0"/>
              <a:t> Jesus Christ;  (14)  Who gave himself for us, that he might redeem us from all iniquity, and purify unto himself a peculiar people, zealous of good works.  (15)  These things speak, and exhort, and rebuke with all authority. Let no man despise thee.</a:t>
            </a:r>
          </a:p>
          <a:p>
            <a:pPr rtl="0"/>
            <a:r>
              <a:rPr lang="en-US" dirty="0"/>
              <a:t>Revelation 21:3-4 KJV  And I heard a great voice out of heaven saying, Behold, the tabernacle of God is with men, and he will dwell with them, and they shall be his people, and God himself shall be with them, and be their God.  (4)  And God shall wipe away all tears from their eyes; and there shall be no more death, neither sorrow, nor crying, neither shall there be any more pain: for the former things are passed away.</a:t>
            </a:r>
          </a:p>
          <a:p>
            <a:pPr rtl="0"/>
            <a:r>
              <a:rPr lang="en-US" dirty="0"/>
              <a:t>Revelation 21:7-8 KJV  He that </a:t>
            </a:r>
            <a:r>
              <a:rPr lang="en-US" dirty="0" err="1"/>
              <a:t>overcometh</a:t>
            </a:r>
            <a:r>
              <a:rPr lang="en-US" dirty="0"/>
              <a:t> shall inherit all things; and I will be his God, and he shall be my son.  (8)  But the fearful, and unbelieving, and the abominable, and murderers, and whoremongers, and sorcerers, and idolaters, and all liars, shall have their part in the lake which </a:t>
            </a:r>
            <a:r>
              <a:rPr lang="en-US" dirty="0" err="1"/>
              <a:t>burneth</a:t>
            </a:r>
            <a:r>
              <a:rPr lang="en-US" dirty="0"/>
              <a:t> with fire and brimstone: which is the second death.</a:t>
            </a:r>
          </a:p>
          <a:p>
            <a:pPr rtl="0"/>
            <a:r>
              <a:rPr lang="en-US" dirty="0"/>
              <a:t>Revelation 21:22-27 KJV  And I saw no temple therein: for the Lord God Almighty and the Lamb are the temple of it.  (23)  And the city had no need of the sun, neither of the moon, to shine in it: for the glory of God did lighten it, and the Lamb is the light thereof.  (24)  And the nations of them which are saved shall walk in the light of it: and the kings of the earth do bring their glory and </a:t>
            </a:r>
            <a:r>
              <a:rPr lang="en-US" dirty="0" err="1"/>
              <a:t>honour</a:t>
            </a:r>
            <a:r>
              <a:rPr lang="en-US" dirty="0"/>
              <a:t> into it.  (25)  And the gates of it shall not be shut at all by day: for there shall be no night there.  (26)  And they shall bring the glory and </a:t>
            </a:r>
            <a:r>
              <a:rPr lang="en-US" dirty="0" err="1"/>
              <a:t>honour</a:t>
            </a:r>
            <a:r>
              <a:rPr lang="en-US" dirty="0"/>
              <a:t> of the nations into it.  (27)  And there shall in no wise enter into it any thing that </a:t>
            </a:r>
            <a:r>
              <a:rPr lang="en-US" dirty="0" err="1"/>
              <a:t>defileth</a:t>
            </a:r>
            <a:r>
              <a:rPr lang="en-US" dirty="0"/>
              <a:t>, neither whatsoever </a:t>
            </a:r>
            <a:r>
              <a:rPr lang="en-US" dirty="0" err="1"/>
              <a:t>worketh</a:t>
            </a:r>
            <a:r>
              <a:rPr lang="en-US" dirty="0"/>
              <a:t> abomination, or </a:t>
            </a:r>
            <a:r>
              <a:rPr lang="en-US" dirty="0" err="1"/>
              <a:t>maketh</a:t>
            </a:r>
            <a:r>
              <a:rPr lang="en-US" dirty="0"/>
              <a:t> a lie: but they which are written in the Lamb's book of life.</a:t>
            </a:r>
          </a:p>
          <a:p>
            <a:pPr rtl="0"/>
            <a:r>
              <a:rPr lang="en-US" dirty="0"/>
              <a:t>Revelation 22:1-5 KJV  And he shewed me a pure river of water of life, clear as crystal, proceeding out of the throne of God and of the Lamb.  (2)  In the midst of the street of it, and on either side of the river, was there the tree of life, which bare twelve manner of fruits, and yielded her fruit every month: and the leaves of the tree were for the healing of the nations.  (3)  And there shall be no more curse: but the throne of God and of the Lamb shall be in it; and his servants shall serve him:  (4)  And they shall see his face; and his name shall be in their foreheads.  (5)  And there shall be no night there; and they need no candle, neither light of the sun; for the Lord God giveth them light: and they shall reign for ever and ever.</a:t>
            </a:r>
          </a:p>
          <a:p>
            <a:pPr rtl="0"/>
            <a:endParaRPr lang="en-US" dirty="0"/>
          </a:p>
          <a:p>
            <a:pPr rtl="0"/>
            <a:endParaRPr lang="en-US" dirty="0"/>
          </a:p>
          <a:p>
            <a:endParaRPr lang="en-US" dirty="0"/>
          </a:p>
        </p:txBody>
      </p:sp>
      <p:sp>
        <p:nvSpPr>
          <p:cNvPr id="4" name="Slide Number Placeholder 3"/>
          <p:cNvSpPr>
            <a:spLocks noGrp="1"/>
          </p:cNvSpPr>
          <p:nvPr>
            <p:ph type="sldNum" sz="quarter" idx="10"/>
          </p:nvPr>
        </p:nvSpPr>
        <p:spPr/>
        <p:txBody>
          <a:bodyPr/>
          <a:lstStyle/>
          <a:p>
            <a:fld id="{63355569-64F9-4A44-B870-108DFEBE9631}" type="slidenum">
              <a:rPr lang="en-US" smtClean="0"/>
              <a:t>12</a:t>
            </a:fld>
            <a:endParaRPr lang="en-US"/>
          </a:p>
        </p:txBody>
      </p:sp>
    </p:spTree>
    <p:extLst>
      <p:ext uri="{BB962C8B-B14F-4D97-AF65-F5344CB8AC3E}">
        <p14:creationId xmlns:p14="http://schemas.microsoft.com/office/powerpoint/2010/main" val="221733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BCB3058-9A51-45A8-8F83-615116B8542F}" type="datetimeFigureOut">
              <a:rPr lang="en-US" smtClean="0"/>
              <a:t>10/1/2016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74CB20-367B-49F0-AD74-3916E31C7F4C}" type="slidenum">
              <a:rPr lang="en-US" smtClean="0"/>
              <a:t>‹#›</a:t>
            </a:fld>
            <a:endParaRPr lang="en-US"/>
          </a:p>
        </p:txBody>
      </p:sp>
    </p:spTree>
    <p:extLst>
      <p:ext uri="{BB962C8B-B14F-4D97-AF65-F5344CB8AC3E}">
        <p14:creationId xmlns:p14="http://schemas.microsoft.com/office/powerpoint/2010/main" val="1867300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CB3058-9A51-45A8-8F83-615116B8542F}" type="datetimeFigureOut">
              <a:rPr lang="en-US" smtClean="0"/>
              <a:t>10/1/2016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74CB20-367B-49F0-AD74-3916E31C7F4C}" type="slidenum">
              <a:rPr lang="en-US" smtClean="0"/>
              <a:t>‹#›</a:t>
            </a:fld>
            <a:endParaRPr lang="en-US"/>
          </a:p>
        </p:txBody>
      </p:sp>
    </p:spTree>
    <p:extLst>
      <p:ext uri="{BB962C8B-B14F-4D97-AF65-F5344CB8AC3E}">
        <p14:creationId xmlns:p14="http://schemas.microsoft.com/office/powerpoint/2010/main" val="3902276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CB3058-9A51-45A8-8F83-615116B8542F}" type="datetimeFigureOut">
              <a:rPr lang="en-US" smtClean="0"/>
              <a:t>10/1/2016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74CB20-367B-49F0-AD74-3916E31C7F4C}" type="slidenum">
              <a:rPr lang="en-US" smtClean="0"/>
              <a:t>‹#›</a:t>
            </a:fld>
            <a:endParaRPr lang="en-US"/>
          </a:p>
        </p:txBody>
      </p:sp>
    </p:spTree>
    <p:extLst>
      <p:ext uri="{BB962C8B-B14F-4D97-AF65-F5344CB8AC3E}">
        <p14:creationId xmlns:p14="http://schemas.microsoft.com/office/powerpoint/2010/main" val="2216825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BCB3058-9A51-45A8-8F83-615116B8542F}" type="datetimeFigureOut">
              <a:rPr lang="en-US" smtClean="0"/>
              <a:t>10/1/2016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74CB20-367B-49F0-AD74-3916E31C7F4C}" type="slidenum">
              <a:rPr lang="en-US" smtClean="0"/>
              <a:t>‹#›</a:t>
            </a:fld>
            <a:endParaRPr lang="en-US"/>
          </a:p>
        </p:txBody>
      </p:sp>
    </p:spTree>
    <p:extLst>
      <p:ext uri="{BB962C8B-B14F-4D97-AF65-F5344CB8AC3E}">
        <p14:creationId xmlns:p14="http://schemas.microsoft.com/office/powerpoint/2010/main" val="2605734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BCB3058-9A51-45A8-8F83-615116B8542F}" type="datetimeFigureOut">
              <a:rPr lang="en-US" smtClean="0"/>
              <a:t>10/1/2016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74CB20-367B-49F0-AD74-3916E31C7F4C}" type="slidenum">
              <a:rPr lang="en-US" smtClean="0"/>
              <a:t>‹#›</a:t>
            </a:fld>
            <a:endParaRPr lang="en-US"/>
          </a:p>
        </p:txBody>
      </p:sp>
    </p:spTree>
    <p:extLst>
      <p:ext uri="{BB962C8B-B14F-4D97-AF65-F5344CB8AC3E}">
        <p14:creationId xmlns:p14="http://schemas.microsoft.com/office/powerpoint/2010/main" val="447670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BCB3058-9A51-45A8-8F83-615116B8542F}" type="datetimeFigureOut">
              <a:rPr lang="en-US" smtClean="0"/>
              <a:t>10/1/2016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74CB20-367B-49F0-AD74-3916E31C7F4C}" type="slidenum">
              <a:rPr lang="en-US" smtClean="0"/>
              <a:t>‹#›</a:t>
            </a:fld>
            <a:endParaRPr lang="en-US"/>
          </a:p>
        </p:txBody>
      </p:sp>
    </p:spTree>
    <p:extLst>
      <p:ext uri="{BB962C8B-B14F-4D97-AF65-F5344CB8AC3E}">
        <p14:creationId xmlns:p14="http://schemas.microsoft.com/office/powerpoint/2010/main" val="3970596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BCB3058-9A51-45A8-8F83-615116B8542F}" type="datetimeFigureOut">
              <a:rPr lang="en-US" smtClean="0"/>
              <a:t>10/1/2016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74CB20-367B-49F0-AD74-3916E31C7F4C}" type="slidenum">
              <a:rPr lang="en-US" smtClean="0"/>
              <a:t>‹#›</a:t>
            </a:fld>
            <a:endParaRPr lang="en-US"/>
          </a:p>
        </p:txBody>
      </p:sp>
    </p:spTree>
    <p:extLst>
      <p:ext uri="{BB962C8B-B14F-4D97-AF65-F5344CB8AC3E}">
        <p14:creationId xmlns:p14="http://schemas.microsoft.com/office/powerpoint/2010/main" val="3083442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BCB3058-9A51-45A8-8F83-615116B8542F}" type="datetimeFigureOut">
              <a:rPr lang="en-US" smtClean="0"/>
              <a:t>10/1/2016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74CB20-367B-49F0-AD74-3916E31C7F4C}" type="slidenum">
              <a:rPr lang="en-US" smtClean="0"/>
              <a:t>‹#›</a:t>
            </a:fld>
            <a:endParaRPr lang="en-US"/>
          </a:p>
        </p:txBody>
      </p:sp>
    </p:spTree>
    <p:extLst>
      <p:ext uri="{BB962C8B-B14F-4D97-AF65-F5344CB8AC3E}">
        <p14:creationId xmlns:p14="http://schemas.microsoft.com/office/powerpoint/2010/main" val="1439003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CB3058-9A51-45A8-8F83-615116B8542F}" type="datetimeFigureOut">
              <a:rPr lang="en-US" smtClean="0"/>
              <a:t>10/1/2016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74CB20-367B-49F0-AD74-3916E31C7F4C}" type="slidenum">
              <a:rPr lang="en-US" smtClean="0"/>
              <a:t>‹#›</a:t>
            </a:fld>
            <a:endParaRPr lang="en-US"/>
          </a:p>
        </p:txBody>
      </p:sp>
    </p:spTree>
    <p:extLst>
      <p:ext uri="{BB962C8B-B14F-4D97-AF65-F5344CB8AC3E}">
        <p14:creationId xmlns:p14="http://schemas.microsoft.com/office/powerpoint/2010/main" val="4162138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BCB3058-9A51-45A8-8F83-615116B8542F}" type="datetimeFigureOut">
              <a:rPr lang="en-US" smtClean="0"/>
              <a:t>10/1/2016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74CB20-367B-49F0-AD74-3916E31C7F4C}" type="slidenum">
              <a:rPr lang="en-US" smtClean="0"/>
              <a:t>‹#›</a:t>
            </a:fld>
            <a:endParaRPr lang="en-US"/>
          </a:p>
        </p:txBody>
      </p:sp>
    </p:spTree>
    <p:extLst>
      <p:ext uri="{BB962C8B-B14F-4D97-AF65-F5344CB8AC3E}">
        <p14:creationId xmlns:p14="http://schemas.microsoft.com/office/powerpoint/2010/main" val="3377428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BCB3058-9A51-45A8-8F83-615116B8542F}" type="datetimeFigureOut">
              <a:rPr lang="en-US" smtClean="0"/>
              <a:t>10/1/2016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74CB20-367B-49F0-AD74-3916E31C7F4C}" type="slidenum">
              <a:rPr lang="en-US" smtClean="0"/>
              <a:t>‹#›</a:t>
            </a:fld>
            <a:endParaRPr lang="en-US"/>
          </a:p>
        </p:txBody>
      </p:sp>
    </p:spTree>
    <p:extLst>
      <p:ext uri="{BB962C8B-B14F-4D97-AF65-F5344CB8AC3E}">
        <p14:creationId xmlns:p14="http://schemas.microsoft.com/office/powerpoint/2010/main" val="1527380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CB3058-9A51-45A8-8F83-615116B8542F}" type="datetimeFigureOut">
              <a:rPr lang="en-US" smtClean="0"/>
              <a:t>10/1/2016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74CB20-367B-49F0-AD74-3916E31C7F4C}" type="slidenum">
              <a:rPr lang="en-US" smtClean="0"/>
              <a:t>‹#›</a:t>
            </a:fld>
            <a:endParaRPr lang="en-US"/>
          </a:p>
        </p:txBody>
      </p:sp>
    </p:spTree>
    <p:extLst>
      <p:ext uri="{BB962C8B-B14F-4D97-AF65-F5344CB8AC3E}">
        <p14:creationId xmlns:p14="http://schemas.microsoft.com/office/powerpoint/2010/main" val="41413957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usefulness"/>
          <p:cNvPicPr>
            <a:picLocks noChangeAspect="1" noChangeArrowheads="1"/>
          </p:cNvPicPr>
          <p:nvPr/>
        </p:nvPicPr>
        <p:blipFill rotWithShape="1">
          <a:blip r:embed="rId2">
            <a:extLst>
              <a:ext uri="{28A0092B-C50C-407E-A947-70E740481C1C}">
                <a14:useLocalDpi xmlns:a14="http://schemas.microsoft.com/office/drawing/2010/main" val="0"/>
              </a:ext>
            </a:extLst>
          </a:blip>
          <a:srcRect l="5084" r="-1" b="-1"/>
          <a:stretch/>
        </p:blipFill>
        <p:spPr bwMode="auto">
          <a:xfrm>
            <a:off x="4818888" y="10"/>
            <a:ext cx="7373112" cy="6857989"/>
          </a:xfrm>
          <a:prstGeom prst="rect">
            <a:avLst/>
          </a:prstGeom>
          <a:noFill/>
          <a:extLst>
            <a:ext uri="{909E8E84-426E-40DD-AFC4-6F175D3DCCD1}">
              <a14:hiddenFill xmlns:a14="http://schemas.microsoft.com/office/drawing/2010/main">
                <a:solidFill>
                  <a:srgbClr val="FFFFFF"/>
                </a:solidFill>
              </a14:hiddenFill>
            </a:ext>
          </a:extLst>
        </p:spPr>
      </p:pic>
      <p:sp>
        <p:nvSpPr>
          <p:cNvPr id="1028" name="Freeform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1"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 y="-479"/>
            <a:ext cx="8078052" cy="6858478"/>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04672" y="2600325"/>
            <a:ext cx="4948428" cy="2651200"/>
          </a:xfrm>
        </p:spPr>
        <p:txBody>
          <a:bodyPr anchor="t">
            <a:normAutofit/>
          </a:bodyPr>
          <a:lstStyle/>
          <a:p>
            <a:pPr algn="l"/>
            <a:r>
              <a:rPr lang="es-ES" sz="5400" dirty="0"/>
              <a:t>La Biblia está adaptada para Hombres</a:t>
            </a:r>
            <a:endParaRPr lang="en-US" sz="5400" dirty="0"/>
          </a:p>
        </p:txBody>
      </p:sp>
      <p:sp>
        <p:nvSpPr>
          <p:cNvPr id="3" name="Subtitle 2"/>
          <p:cNvSpPr>
            <a:spLocks noGrp="1"/>
          </p:cNvSpPr>
          <p:nvPr>
            <p:ph type="subTitle" idx="1"/>
          </p:nvPr>
        </p:nvSpPr>
        <p:spPr>
          <a:xfrm>
            <a:off x="804672" y="1300450"/>
            <a:ext cx="4167376" cy="1155525"/>
          </a:xfrm>
        </p:spPr>
        <p:txBody>
          <a:bodyPr anchor="b">
            <a:normAutofit/>
          </a:bodyPr>
          <a:lstStyle/>
          <a:p>
            <a:pPr algn="l"/>
            <a:r>
              <a:rPr lang="en-US" sz="2000"/>
              <a:t>2 Timothy 3:16</a:t>
            </a:r>
          </a:p>
        </p:txBody>
      </p:sp>
    </p:spTree>
    <p:extLst>
      <p:ext uri="{BB962C8B-B14F-4D97-AF65-F5344CB8AC3E}">
        <p14:creationId xmlns:p14="http://schemas.microsoft.com/office/powerpoint/2010/main" val="239824190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394"/>
            <a:ext cx="12301136" cy="683160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26394"/>
            <a:ext cx="12091916" cy="1325563"/>
          </a:xfrm>
        </p:spPr>
        <p:txBody>
          <a:bodyPr/>
          <a:lstStyle/>
          <a:p>
            <a:r>
              <a:rPr lang="es-MX" dirty="0">
                <a:solidFill>
                  <a:schemeClr val="bg1"/>
                </a:solidFill>
              </a:rPr>
              <a:t>El Nuevo Testamento Adaptado Para Los Incrédulos</a:t>
            </a:r>
          </a:p>
        </p:txBody>
      </p:sp>
      <p:sp>
        <p:nvSpPr>
          <p:cNvPr id="3" name="Content Placeholder 2"/>
          <p:cNvSpPr>
            <a:spLocks noGrp="1"/>
          </p:cNvSpPr>
          <p:nvPr>
            <p:ph idx="1"/>
          </p:nvPr>
        </p:nvSpPr>
        <p:spPr>
          <a:xfrm>
            <a:off x="5759354" y="1825624"/>
            <a:ext cx="6332562" cy="4902721"/>
          </a:xfrm>
        </p:spPr>
        <p:txBody>
          <a:bodyPr>
            <a:normAutofit fontScale="92500" lnSpcReduction="20000"/>
          </a:bodyPr>
          <a:lstStyle/>
          <a:p>
            <a:pPr lvl="0"/>
            <a:r>
              <a:rPr lang="es-ES" sz="2900" dirty="0">
                <a:solidFill>
                  <a:prstClr val="white"/>
                </a:solidFill>
              </a:rPr>
              <a:t>Los cuatro Evangelios</a:t>
            </a:r>
          </a:p>
          <a:p>
            <a:pPr lvl="1"/>
            <a:r>
              <a:rPr lang="es-ES" dirty="0">
                <a:solidFill>
                  <a:prstClr val="white"/>
                </a:solidFill>
              </a:rPr>
              <a:t>Juan 20: 30-31</a:t>
            </a:r>
          </a:p>
          <a:p>
            <a:pPr lvl="0"/>
            <a:r>
              <a:rPr lang="es-ES" sz="2900" dirty="0">
                <a:solidFill>
                  <a:prstClr val="white"/>
                </a:solidFill>
              </a:rPr>
              <a:t>Dos cosas para que uno crea</a:t>
            </a:r>
          </a:p>
          <a:p>
            <a:pPr lvl="1"/>
            <a:r>
              <a:rPr lang="es-ES" dirty="0">
                <a:solidFill>
                  <a:prstClr val="white"/>
                </a:solidFill>
              </a:rPr>
              <a:t>Algo para creer</a:t>
            </a:r>
          </a:p>
          <a:p>
            <a:pPr lvl="2"/>
            <a:r>
              <a:rPr lang="es-ES" dirty="0">
                <a:solidFill>
                  <a:prstClr val="white"/>
                </a:solidFill>
              </a:rPr>
              <a:t>Mateo 3:17</a:t>
            </a:r>
          </a:p>
          <a:p>
            <a:pPr lvl="2"/>
            <a:r>
              <a:rPr lang="es-ES" sz="2100" dirty="0">
                <a:solidFill>
                  <a:prstClr val="white"/>
                </a:solidFill>
              </a:rPr>
              <a:t>Mateo 16:16; 18</a:t>
            </a:r>
          </a:p>
          <a:p>
            <a:pPr lvl="1"/>
            <a:r>
              <a:rPr lang="es-ES" sz="2500" dirty="0">
                <a:solidFill>
                  <a:prstClr val="white"/>
                </a:solidFill>
              </a:rPr>
              <a:t>Testimonio creíble, pruebas, con lo que lo que cree  la comprensión humana</a:t>
            </a:r>
          </a:p>
          <a:p>
            <a:pPr lvl="2"/>
            <a:r>
              <a:rPr lang="es-ES" sz="2100" dirty="0">
                <a:solidFill>
                  <a:prstClr val="white"/>
                </a:solidFill>
              </a:rPr>
              <a:t>Genealogía</a:t>
            </a:r>
          </a:p>
          <a:p>
            <a:pPr lvl="2"/>
            <a:r>
              <a:rPr lang="es-ES" sz="2100" dirty="0">
                <a:solidFill>
                  <a:prstClr val="white"/>
                </a:solidFill>
              </a:rPr>
              <a:t>Nacido en Belén</a:t>
            </a:r>
          </a:p>
          <a:p>
            <a:pPr lvl="2"/>
            <a:r>
              <a:rPr lang="es-ES" sz="2100" dirty="0">
                <a:solidFill>
                  <a:prstClr val="white"/>
                </a:solidFill>
              </a:rPr>
              <a:t>A Egipto huyendo de la ira de Herodes</a:t>
            </a:r>
          </a:p>
          <a:p>
            <a:pPr lvl="2"/>
            <a:r>
              <a:rPr lang="es-ES" sz="2100" dirty="0">
                <a:solidFill>
                  <a:prstClr val="white"/>
                </a:solidFill>
              </a:rPr>
              <a:t>Juan Bautista-Elías para preparar el camino</a:t>
            </a:r>
          </a:p>
          <a:p>
            <a:pPr lvl="2"/>
            <a:r>
              <a:rPr lang="es-ES" sz="2100" dirty="0">
                <a:solidFill>
                  <a:prstClr val="white"/>
                </a:solidFill>
              </a:rPr>
              <a:t>Mateo- 70 profecías cumplidas</a:t>
            </a:r>
          </a:p>
          <a:p>
            <a:pPr lvl="2"/>
            <a:r>
              <a:rPr lang="es-ES" sz="2100" dirty="0">
                <a:solidFill>
                  <a:prstClr val="white"/>
                </a:solidFill>
              </a:rPr>
              <a:t>Las predicciones de la destrucción de Jerusalén</a:t>
            </a:r>
          </a:p>
          <a:p>
            <a:pPr lvl="2"/>
            <a:r>
              <a:rPr lang="es-ES" sz="2100" dirty="0">
                <a:solidFill>
                  <a:prstClr val="white"/>
                </a:solidFill>
              </a:rPr>
              <a:t>Las predicciones de su propia muerte y resurrección</a:t>
            </a:r>
            <a:endParaRPr lang="en-US" sz="2100" dirty="0">
              <a:solidFill>
                <a:prstClr val="white"/>
              </a:solidFill>
            </a:endParaRPr>
          </a:p>
        </p:txBody>
      </p:sp>
    </p:spTree>
    <p:extLst>
      <p:ext uri="{BB962C8B-B14F-4D97-AF65-F5344CB8AC3E}">
        <p14:creationId xmlns:p14="http://schemas.microsoft.com/office/powerpoint/2010/main" val="3331054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fade">
                                      <p:cBhvr>
                                        <p:cTn id="7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Image result for the right key"/>
          <p:cNvPicPr>
            <a:picLocks noChangeAspect="1" noChangeArrowheads="1"/>
          </p:cNvPicPr>
          <p:nvPr/>
        </p:nvPicPr>
        <p:blipFill rotWithShape="1">
          <a:blip r:embed="rId2">
            <a:extLst>
              <a:ext uri="{28A0092B-C50C-407E-A947-70E740481C1C}">
                <a14:useLocalDpi xmlns:a14="http://schemas.microsoft.com/office/drawing/2010/main" val="0"/>
              </a:ext>
            </a:extLst>
          </a:blip>
          <a:srcRect l="18150" t="1" r="20678" b="7264"/>
          <a:stretch/>
        </p:blipFill>
        <p:spPr bwMode="auto">
          <a:xfrm>
            <a:off x="7193320" y="10"/>
            <a:ext cx="4998679"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48929" y="629266"/>
            <a:ext cx="6586491" cy="1676603"/>
          </a:xfrm>
        </p:spPr>
        <p:txBody>
          <a:bodyPr>
            <a:normAutofit/>
          </a:bodyPr>
          <a:lstStyle/>
          <a:p>
            <a:pPr>
              <a:lnSpc>
                <a:spcPct val="80000"/>
              </a:lnSpc>
            </a:pPr>
            <a:r>
              <a:rPr lang="es-ES" sz="4100" dirty="0"/>
              <a:t>El Nuevo Testamento se Adapta a la Creencia de Los no Cristianos</a:t>
            </a:r>
            <a:endParaRPr lang="en-US" sz="4100" dirty="0"/>
          </a:p>
        </p:txBody>
      </p:sp>
      <p:sp>
        <p:nvSpPr>
          <p:cNvPr id="3" name="Content Placeholder 2"/>
          <p:cNvSpPr>
            <a:spLocks noGrp="1"/>
          </p:cNvSpPr>
          <p:nvPr>
            <p:ph idx="1"/>
          </p:nvPr>
        </p:nvSpPr>
        <p:spPr>
          <a:xfrm>
            <a:off x="300252" y="2181225"/>
            <a:ext cx="6935168" cy="4208060"/>
          </a:xfrm>
        </p:spPr>
        <p:txBody>
          <a:bodyPr>
            <a:noAutofit/>
          </a:bodyPr>
          <a:lstStyle/>
          <a:p>
            <a:r>
              <a:rPr lang="es-ES" sz="3200" b="0" dirty="0">
                <a:solidFill>
                  <a:srgbClr val="222222"/>
                </a:solidFill>
                <a:latin typeface="arial" panose="020B0604020202020204" pitchFamily="34" charset="0"/>
              </a:rPr>
              <a:t>Los hechos de los apóstoles</a:t>
            </a:r>
          </a:p>
          <a:p>
            <a:r>
              <a:rPr lang="es-ES" sz="3200" b="0" dirty="0">
                <a:solidFill>
                  <a:srgbClr val="222222"/>
                </a:solidFill>
                <a:latin typeface="arial" panose="020B0604020202020204" pitchFamily="34" charset="0"/>
              </a:rPr>
              <a:t>Hechos 2: 37-39</a:t>
            </a:r>
          </a:p>
          <a:p>
            <a:pPr lvl="1"/>
            <a:r>
              <a:rPr lang="es-ES" sz="2800" b="0" dirty="0">
                <a:solidFill>
                  <a:srgbClr val="222222"/>
                </a:solidFill>
                <a:latin typeface="arial" panose="020B0604020202020204" pitchFamily="34" charset="0"/>
              </a:rPr>
              <a:t>Hechos 3</a:t>
            </a:r>
          </a:p>
          <a:p>
            <a:pPr lvl="1"/>
            <a:r>
              <a:rPr lang="es-ES" sz="2800" b="0" dirty="0">
                <a:solidFill>
                  <a:srgbClr val="222222"/>
                </a:solidFill>
                <a:latin typeface="arial" panose="020B0604020202020204" pitchFamily="34" charset="0"/>
              </a:rPr>
              <a:t>Hechos 8</a:t>
            </a:r>
          </a:p>
          <a:p>
            <a:pPr lvl="2"/>
            <a:r>
              <a:rPr lang="es-ES" sz="2400" b="0" dirty="0">
                <a:solidFill>
                  <a:srgbClr val="222222"/>
                </a:solidFill>
                <a:latin typeface="arial" panose="020B0604020202020204" pitchFamily="34" charset="0"/>
              </a:rPr>
              <a:t>Samaritanos</a:t>
            </a:r>
          </a:p>
          <a:p>
            <a:pPr lvl="2"/>
            <a:r>
              <a:rPr lang="es-ES" sz="2400" b="0" dirty="0">
                <a:solidFill>
                  <a:srgbClr val="222222"/>
                </a:solidFill>
                <a:latin typeface="arial" panose="020B0604020202020204" pitchFamily="34" charset="0"/>
              </a:rPr>
              <a:t>El eunuco etíope</a:t>
            </a:r>
          </a:p>
          <a:p>
            <a:pPr lvl="2"/>
            <a:r>
              <a:rPr lang="es-ES" sz="2400" b="0" dirty="0">
                <a:solidFill>
                  <a:srgbClr val="222222"/>
                </a:solidFill>
                <a:latin typeface="arial" panose="020B0604020202020204" pitchFamily="34" charset="0"/>
              </a:rPr>
              <a:t>La conversión de Pablo</a:t>
            </a:r>
          </a:p>
          <a:p>
            <a:pPr lvl="2"/>
            <a:r>
              <a:rPr lang="es-ES" sz="2400" b="0" dirty="0">
                <a:solidFill>
                  <a:srgbClr val="222222"/>
                </a:solidFill>
                <a:latin typeface="arial" panose="020B0604020202020204" pitchFamily="34" charset="0"/>
              </a:rPr>
              <a:t>La conversión de Cornelio</a:t>
            </a:r>
          </a:p>
          <a:p>
            <a:pPr lvl="2"/>
            <a:r>
              <a:rPr lang="es-ES" sz="2400" b="0" dirty="0">
                <a:solidFill>
                  <a:srgbClr val="222222"/>
                </a:solidFill>
                <a:latin typeface="arial" panose="020B0604020202020204" pitchFamily="34" charset="0"/>
              </a:rPr>
              <a:t>La conversión de Lidia, y El carcelero de </a:t>
            </a:r>
            <a:r>
              <a:rPr lang="es-ES" sz="2400" b="0" dirty="0" err="1">
                <a:solidFill>
                  <a:srgbClr val="222222"/>
                </a:solidFill>
                <a:latin typeface="arial" panose="020B0604020202020204" pitchFamily="34" charset="0"/>
              </a:rPr>
              <a:t>Filipos</a:t>
            </a:r>
            <a:endParaRPr lang="es-ES" sz="2400" b="0" i="0" dirty="0">
              <a:solidFill>
                <a:srgbClr val="777777"/>
              </a:solidFill>
              <a:effectLst/>
              <a:latin typeface="arial" panose="020B0604020202020204" pitchFamily="34" charset="0"/>
            </a:endParaRPr>
          </a:p>
        </p:txBody>
      </p:sp>
    </p:spTree>
    <p:extLst>
      <p:ext uri="{BB962C8B-B14F-4D97-AF65-F5344CB8AC3E}">
        <p14:creationId xmlns:p14="http://schemas.microsoft.com/office/powerpoint/2010/main" val="2157384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21820" b="2846"/>
          <a:stretch/>
        </p:blipFill>
        <p:spPr>
          <a:xfrm>
            <a:off x="20" y="10"/>
            <a:ext cx="12191980" cy="6857990"/>
          </a:xfrm>
          <a:prstGeom prst="rect">
            <a:avLst/>
          </a:prstGeom>
        </p:spPr>
      </p:pic>
      <p:sp>
        <p:nvSpPr>
          <p:cNvPr id="6" name="Rectangle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94805" y="640263"/>
            <a:ext cx="3759240" cy="1344975"/>
          </a:xfrm>
        </p:spPr>
        <p:txBody>
          <a:bodyPr>
            <a:normAutofit fontScale="90000"/>
          </a:bodyPr>
          <a:lstStyle/>
          <a:p>
            <a:pPr>
              <a:lnSpc>
                <a:spcPct val="80000"/>
              </a:lnSpc>
            </a:pPr>
            <a:r>
              <a:rPr lang="es-ES" sz="3400" dirty="0"/>
              <a:t>El Nuevo Testamento Se Adapta a Los Que Están En Cristo</a:t>
            </a:r>
            <a:endParaRPr lang="en-US" sz="3400" dirty="0"/>
          </a:p>
        </p:txBody>
      </p:sp>
      <p:sp>
        <p:nvSpPr>
          <p:cNvPr id="3" name="Content Placeholder 2"/>
          <p:cNvSpPr>
            <a:spLocks noGrp="1"/>
          </p:cNvSpPr>
          <p:nvPr>
            <p:ph idx="1"/>
          </p:nvPr>
        </p:nvSpPr>
        <p:spPr>
          <a:xfrm>
            <a:off x="594110" y="2121763"/>
            <a:ext cx="3764826" cy="3992434"/>
          </a:xfrm>
        </p:spPr>
        <p:txBody>
          <a:bodyPr>
            <a:normAutofit/>
          </a:bodyPr>
          <a:lstStyle/>
          <a:p>
            <a:r>
              <a:rPr lang="es-ES" sz="3600" dirty="0"/>
              <a:t>Revisar las cartas a las iglesias</a:t>
            </a:r>
          </a:p>
          <a:p>
            <a:r>
              <a:rPr lang="es-ES" sz="3600" dirty="0"/>
              <a:t>Tito 2: 11-15</a:t>
            </a:r>
          </a:p>
          <a:p>
            <a:r>
              <a:rPr lang="es-ES" sz="3600" dirty="0"/>
              <a:t>Apocalipsis 21-22</a:t>
            </a:r>
            <a:endParaRPr lang="en-US" sz="2400" dirty="0"/>
          </a:p>
        </p:txBody>
      </p:sp>
    </p:spTree>
    <p:extLst>
      <p:ext uri="{BB962C8B-B14F-4D97-AF65-F5344CB8AC3E}">
        <p14:creationId xmlns:p14="http://schemas.microsoft.com/office/powerpoint/2010/main" val="2727225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Image result for key and lock"/>
          <p:cNvPicPr>
            <a:picLocks noChangeAspect="1" noChangeArrowheads="1"/>
          </p:cNvPicPr>
          <p:nvPr/>
        </p:nvPicPr>
        <p:blipFill rotWithShape="1">
          <a:blip r:embed="rId2">
            <a:extLst>
              <a:ext uri="{28A0092B-C50C-407E-A947-70E740481C1C}">
                <a14:useLocalDpi xmlns:a14="http://schemas.microsoft.com/office/drawing/2010/main" val="0"/>
              </a:ext>
            </a:extLst>
          </a:blip>
          <a:srcRect l="26660" r="28390"/>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68" name="Straight Connector 67"/>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a:solidFill>
              <a:srgbClr val="643A3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965430" y="629268"/>
            <a:ext cx="6586491" cy="1286160"/>
          </a:xfrm>
        </p:spPr>
        <p:txBody>
          <a:bodyPr anchor="b">
            <a:normAutofit/>
          </a:bodyPr>
          <a:lstStyle/>
          <a:p>
            <a:pPr>
              <a:lnSpc>
                <a:spcPct val="80000"/>
              </a:lnSpc>
            </a:pPr>
            <a:r>
              <a:rPr lang="es-MX" dirty="0"/>
              <a:t>Este Es El Libro Que El Mundo Necesita</a:t>
            </a:r>
          </a:p>
        </p:txBody>
      </p:sp>
      <p:sp>
        <p:nvSpPr>
          <p:cNvPr id="3" name="Content Placeholder 2"/>
          <p:cNvSpPr>
            <a:spLocks noGrp="1"/>
          </p:cNvSpPr>
          <p:nvPr>
            <p:ph idx="1"/>
          </p:nvPr>
        </p:nvSpPr>
        <p:spPr>
          <a:xfrm>
            <a:off x="4635591" y="2238375"/>
            <a:ext cx="7394485" cy="4208060"/>
          </a:xfrm>
        </p:spPr>
        <p:txBody>
          <a:bodyPr>
            <a:noAutofit/>
          </a:bodyPr>
          <a:lstStyle/>
          <a:p>
            <a:pPr>
              <a:lnSpc>
                <a:spcPct val="80000"/>
              </a:lnSpc>
            </a:pPr>
            <a:r>
              <a:rPr lang="es-ES" sz="2400" dirty="0"/>
              <a:t>No tenemos que orar para que el otorgue un poder que no tiene que poseer</a:t>
            </a:r>
          </a:p>
          <a:p>
            <a:pPr lvl="1">
              <a:lnSpc>
                <a:spcPct val="80000"/>
              </a:lnSpc>
            </a:pPr>
            <a:r>
              <a:rPr lang="es-ES" sz="2000" dirty="0"/>
              <a:t>Esto insulta al autor</a:t>
            </a:r>
          </a:p>
          <a:p>
            <a:pPr>
              <a:lnSpc>
                <a:spcPct val="80000"/>
              </a:lnSpc>
            </a:pPr>
            <a:r>
              <a:rPr lang="es-ES" sz="2400" dirty="0"/>
              <a:t>No debemos orar al Señor para hacer al hombre que no quiere,  que pueda entender</a:t>
            </a:r>
          </a:p>
          <a:p>
            <a:pPr>
              <a:lnSpc>
                <a:spcPct val="80000"/>
              </a:lnSpc>
            </a:pPr>
            <a:r>
              <a:rPr lang="es-ES" sz="2400" dirty="0"/>
              <a:t>Dar el Evangelio como lo es para los hombres como son</a:t>
            </a:r>
          </a:p>
          <a:p>
            <a:pPr>
              <a:lnSpc>
                <a:spcPct val="80000"/>
              </a:lnSpc>
            </a:pPr>
            <a:r>
              <a:rPr lang="es-ES" sz="2400" dirty="0"/>
              <a:t>La Biblia hará que los hombres crean</a:t>
            </a:r>
          </a:p>
          <a:p>
            <a:pPr>
              <a:lnSpc>
                <a:spcPct val="80000"/>
              </a:lnSpc>
            </a:pPr>
            <a:r>
              <a:rPr lang="es-ES" sz="2400" dirty="0"/>
              <a:t>Mostrarles cómo llegar a ser cristianos</a:t>
            </a:r>
          </a:p>
          <a:p>
            <a:pPr>
              <a:lnSpc>
                <a:spcPct val="80000"/>
              </a:lnSpc>
            </a:pPr>
            <a:r>
              <a:rPr lang="es-ES" sz="2400" dirty="0"/>
              <a:t>Mostrar cómo comportarse como cristianos</a:t>
            </a:r>
          </a:p>
          <a:p>
            <a:pPr>
              <a:lnSpc>
                <a:spcPct val="80000"/>
              </a:lnSpc>
            </a:pPr>
            <a:r>
              <a:rPr lang="es-ES" sz="2400" dirty="0"/>
              <a:t>La Biblia no se cansa de hablar de las bendiciones de la eternidad</a:t>
            </a:r>
          </a:p>
        </p:txBody>
      </p:sp>
    </p:spTree>
    <p:extLst>
      <p:ext uri="{BB962C8B-B14F-4D97-AF65-F5344CB8AC3E}">
        <p14:creationId xmlns:p14="http://schemas.microsoft.com/office/powerpoint/2010/main" val="83070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usefulness"/>
          <p:cNvPicPr>
            <a:picLocks noChangeAspect="1" noChangeArrowheads="1"/>
          </p:cNvPicPr>
          <p:nvPr/>
        </p:nvPicPr>
        <p:blipFill rotWithShape="1">
          <a:blip r:embed="rId2">
            <a:extLst>
              <a:ext uri="{28A0092B-C50C-407E-A947-70E740481C1C}">
                <a14:useLocalDpi xmlns:a14="http://schemas.microsoft.com/office/drawing/2010/main" val="0"/>
              </a:ext>
            </a:extLst>
          </a:blip>
          <a:srcRect l="5084" r="-1" b="-1"/>
          <a:stretch/>
        </p:blipFill>
        <p:spPr bwMode="auto">
          <a:xfrm>
            <a:off x="4818888" y="10"/>
            <a:ext cx="7373112" cy="685798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804672" y="2600325"/>
            <a:ext cx="4948428" cy="2651200"/>
          </a:xfrm>
        </p:spPr>
        <p:txBody>
          <a:bodyPr anchor="t">
            <a:normAutofit/>
          </a:bodyPr>
          <a:lstStyle/>
          <a:p>
            <a:pPr algn="l"/>
            <a:r>
              <a:rPr lang="es-ES" sz="5400" dirty="0"/>
              <a:t>La Biblia está adaptada para Hombres</a:t>
            </a:r>
            <a:endParaRPr lang="en-US" sz="5400" dirty="0"/>
          </a:p>
        </p:txBody>
      </p:sp>
      <p:sp>
        <p:nvSpPr>
          <p:cNvPr id="3" name="Subtitle 2"/>
          <p:cNvSpPr>
            <a:spLocks noGrp="1"/>
          </p:cNvSpPr>
          <p:nvPr>
            <p:ph type="subTitle" idx="1"/>
          </p:nvPr>
        </p:nvSpPr>
        <p:spPr>
          <a:xfrm>
            <a:off x="804672" y="1300450"/>
            <a:ext cx="4167376" cy="1155525"/>
          </a:xfrm>
        </p:spPr>
        <p:txBody>
          <a:bodyPr anchor="b">
            <a:normAutofit/>
          </a:bodyPr>
          <a:lstStyle/>
          <a:p>
            <a:pPr algn="l"/>
            <a:r>
              <a:rPr lang="en-US" sz="2000" dirty="0"/>
              <a:t>2 Tim 3:16</a:t>
            </a:r>
          </a:p>
        </p:txBody>
      </p:sp>
    </p:spTree>
    <p:extLst>
      <p:ext uri="{BB962C8B-B14F-4D97-AF65-F5344CB8AC3E}">
        <p14:creationId xmlns:p14="http://schemas.microsoft.com/office/powerpoint/2010/main" val="3198360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2" name="Rectangle 7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3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691641"/>
            <a:ext cx="7571262" cy="5166360"/>
          </a:xfrm>
          <a:custGeom>
            <a:avLst/>
            <a:gdLst>
              <a:gd name="connsiteX0" fmla="*/ 0 w 7571262"/>
              <a:gd name="connsiteY0" fmla="*/ 5166360 h 5166360"/>
              <a:gd name="connsiteX1" fmla="*/ 7571262 w 7571262"/>
              <a:gd name="connsiteY1" fmla="*/ 5166360 h 5166360"/>
              <a:gd name="connsiteX2" fmla="*/ 5177382 w 7571262"/>
              <a:gd name="connsiteY2" fmla="*/ 0 h 5166360"/>
              <a:gd name="connsiteX3" fmla="*/ 5171159 w 7571262"/>
              <a:gd name="connsiteY3" fmla="*/ 0 h 5166360"/>
              <a:gd name="connsiteX4" fmla="*/ 3981368 w 7571262"/>
              <a:gd name="connsiteY4" fmla="*/ 0 h 5166360"/>
              <a:gd name="connsiteX5" fmla="*/ 2331323 w 7571262"/>
              <a:gd name="connsiteY5" fmla="*/ 0 h 5166360"/>
              <a:gd name="connsiteX6" fmla="*/ 0 w 7571262"/>
              <a:gd name="connsiteY6" fmla="*/ 0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1262" h="5166360">
                <a:moveTo>
                  <a:pt x="0" y="5166360"/>
                </a:moveTo>
                <a:lnTo>
                  <a:pt x="7571262" y="5166360"/>
                </a:lnTo>
                <a:lnTo>
                  <a:pt x="5177382" y="0"/>
                </a:lnTo>
                <a:lnTo>
                  <a:pt x="5171159" y="0"/>
                </a:lnTo>
                <a:lnTo>
                  <a:pt x="3981368" y="0"/>
                </a:lnTo>
                <a:lnTo>
                  <a:pt x="2331323" y="0"/>
                </a:lnTo>
                <a:lnTo>
                  <a:pt x="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4" name="Picture 6" descr="Image result for square peg round hole"/>
          <p:cNvPicPr>
            <a:picLocks noChangeAspect="1" noChangeArrowheads="1"/>
          </p:cNvPicPr>
          <p:nvPr/>
        </p:nvPicPr>
        <p:blipFill rotWithShape="1">
          <a:blip r:embed="rId3">
            <a:extLst>
              <a:ext uri="{28A0092B-C50C-407E-A947-70E740481C1C}">
                <a14:useLocalDpi xmlns:a14="http://schemas.microsoft.com/office/drawing/2010/main" val="0"/>
              </a:ext>
            </a:extLst>
          </a:blip>
          <a:srcRect t="4422" r="1" b="48337"/>
          <a:stretch/>
        </p:blipFill>
        <p:spPr bwMode="auto">
          <a:xfrm>
            <a:off x="6587330" y="1690689"/>
            <a:ext cx="5604670" cy="2501837"/>
          </a:xfrm>
          <a:custGeom>
            <a:avLst/>
            <a:gdLst>
              <a:gd name="connsiteX0" fmla="*/ 1159248 w 5604670"/>
              <a:gd name="connsiteY0" fmla="*/ 0 h 2501837"/>
              <a:gd name="connsiteX1" fmla="*/ 5604670 w 5604670"/>
              <a:gd name="connsiteY1" fmla="*/ 0 h 2501837"/>
              <a:gd name="connsiteX2" fmla="*/ 5604670 w 5604670"/>
              <a:gd name="connsiteY2" fmla="*/ 2501837 h 2501837"/>
              <a:gd name="connsiteX3" fmla="*/ 0 w 5604670"/>
              <a:gd name="connsiteY3" fmla="*/ 2501837 h 2501837"/>
            </a:gdLst>
            <a:ahLst/>
            <a:cxnLst>
              <a:cxn ang="0">
                <a:pos x="connsiteX0" y="connsiteY0"/>
              </a:cxn>
              <a:cxn ang="0">
                <a:pos x="connsiteX1" y="connsiteY1"/>
              </a:cxn>
              <a:cxn ang="0">
                <a:pos x="connsiteX2" y="connsiteY2"/>
              </a:cxn>
              <a:cxn ang="0">
                <a:pos x="connsiteX3" y="connsiteY3"/>
              </a:cxn>
            </a:cxnLst>
            <a:rect l="l" t="t" r="r" b="b"/>
            <a:pathLst>
              <a:path w="5604670" h="2501837">
                <a:moveTo>
                  <a:pt x="1159248" y="0"/>
                </a:moveTo>
                <a:lnTo>
                  <a:pt x="5604670" y="0"/>
                </a:lnTo>
                <a:lnTo>
                  <a:pt x="5604670" y="2501837"/>
                </a:lnTo>
                <a:lnTo>
                  <a:pt x="0" y="2501837"/>
                </a:lnTo>
                <a:close/>
              </a:path>
            </a:pathLst>
          </a:custGeom>
          <a:noFill/>
          <a:extLst>
            <a:ext uri="{909E8E84-426E-40DD-AFC4-6F175D3DCCD1}">
              <a14:hiddenFill xmlns:a14="http://schemas.microsoft.com/office/drawing/2010/main">
                <a:solidFill>
                  <a:srgbClr val="FFFFFF"/>
                </a:solidFill>
              </a14:hiddenFill>
            </a:ext>
          </a:extLst>
        </p:spPr>
      </p:pic>
      <p:pic>
        <p:nvPicPr>
          <p:cNvPr id="2050" name="Picture 2" descr="Image result for double ended car"/>
          <p:cNvPicPr>
            <a:picLocks noChangeAspect="1" noChangeArrowheads="1"/>
          </p:cNvPicPr>
          <p:nvPr/>
        </p:nvPicPr>
        <p:blipFill rotWithShape="1">
          <a:blip r:embed="rId4">
            <a:extLst>
              <a:ext uri="{28A0092B-C50C-407E-A947-70E740481C1C}">
                <a14:useLocalDpi xmlns:a14="http://schemas.microsoft.com/office/drawing/2010/main" val="0"/>
              </a:ext>
            </a:extLst>
          </a:blip>
          <a:srcRect t="22714" r="-2" b="19768"/>
          <a:stretch/>
        </p:blipFill>
        <p:spPr bwMode="auto">
          <a:xfrm>
            <a:off x="4791075" y="4357117"/>
            <a:ext cx="7400925" cy="2500884"/>
          </a:xfrm>
          <a:custGeom>
            <a:avLst/>
            <a:gdLst>
              <a:gd name="connsiteX0" fmla="*/ 1717230 w 7400925"/>
              <a:gd name="connsiteY0" fmla="*/ 0 h 2500884"/>
              <a:gd name="connsiteX1" fmla="*/ 7400925 w 7400925"/>
              <a:gd name="connsiteY1" fmla="*/ 0 h 2500884"/>
              <a:gd name="connsiteX2" fmla="*/ 7400925 w 7400925"/>
              <a:gd name="connsiteY2" fmla="*/ 2500884 h 2500884"/>
              <a:gd name="connsiteX3" fmla="*/ 0 w 7400925"/>
              <a:gd name="connsiteY3" fmla="*/ 2500884 h 2500884"/>
              <a:gd name="connsiteX4" fmla="*/ 0 w 7400925"/>
              <a:gd name="connsiteY4" fmla="*/ 2500883 h 2500884"/>
              <a:gd name="connsiteX5" fmla="*/ 552186 w 7400925"/>
              <a:gd name="connsiteY5" fmla="*/ 2500883 h 2500884"/>
              <a:gd name="connsiteX6" fmla="*/ 558423 w 7400925"/>
              <a:gd name="connsiteY6" fmla="*/ 2500883 h 25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0925" h="2500884">
                <a:moveTo>
                  <a:pt x="1717230" y="0"/>
                </a:moveTo>
                <a:lnTo>
                  <a:pt x="7400925" y="0"/>
                </a:lnTo>
                <a:lnTo>
                  <a:pt x="7400925" y="2500884"/>
                </a:lnTo>
                <a:lnTo>
                  <a:pt x="0" y="2500884"/>
                </a:lnTo>
                <a:lnTo>
                  <a:pt x="0" y="2500883"/>
                </a:lnTo>
                <a:lnTo>
                  <a:pt x="552186" y="2500883"/>
                </a:lnTo>
                <a:lnTo>
                  <a:pt x="558423" y="2500883"/>
                </a:lnTo>
                <a:close/>
              </a:path>
            </a:pathLst>
          </a:cu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s-MX" dirty="0"/>
              <a:t>¿Eso Es Útil?</a:t>
            </a:r>
          </a:p>
        </p:txBody>
      </p:sp>
      <p:sp>
        <p:nvSpPr>
          <p:cNvPr id="3" name="Content Placeholder 2"/>
          <p:cNvSpPr>
            <a:spLocks noGrp="1"/>
          </p:cNvSpPr>
          <p:nvPr>
            <p:ph idx="1"/>
          </p:nvPr>
        </p:nvSpPr>
        <p:spPr>
          <a:xfrm>
            <a:off x="375355" y="1958960"/>
            <a:ext cx="5097779" cy="4769217"/>
          </a:xfrm>
        </p:spPr>
        <p:txBody>
          <a:bodyPr anchor="t">
            <a:normAutofit fontScale="92500" lnSpcReduction="10000"/>
          </a:bodyPr>
          <a:lstStyle/>
          <a:p>
            <a:r>
              <a:rPr lang="es-ES" sz="2000" dirty="0">
                <a:solidFill>
                  <a:schemeClr val="bg1"/>
                </a:solidFill>
              </a:rPr>
              <a:t>A menudo es torpe utilizar una herramienta</a:t>
            </a:r>
          </a:p>
          <a:p>
            <a:pPr lvl="1"/>
            <a:r>
              <a:rPr lang="es-ES" sz="1600" dirty="0">
                <a:solidFill>
                  <a:schemeClr val="bg1"/>
                </a:solidFill>
              </a:rPr>
              <a:t>A menudo es más rápido para hacer el trabajo a mano.</a:t>
            </a:r>
          </a:p>
          <a:p>
            <a:pPr lvl="1"/>
            <a:r>
              <a:rPr lang="es-ES" sz="1600" dirty="0">
                <a:solidFill>
                  <a:schemeClr val="bg1"/>
                </a:solidFill>
              </a:rPr>
              <a:t>Muchas veces parece que la herramienta no va a ser utilizada por personas reales.</a:t>
            </a:r>
          </a:p>
          <a:p>
            <a:pPr lvl="1"/>
            <a:r>
              <a:rPr lang="es-ES" sz="1600" dirty="0">
                <a:solidFill>
                  <a:schemeClr val="bg1"/>
                </a:solidFill>
              </a:rPr>
              <a:t>Nos deja pensando que la herramienta fue inventada por ineptos.</a:t>
            </a:r>
          </a:p>
          <a:p>
            <a:r>
              <a:rPr lang="es-ES" sz="2000" dirty="0">
                <a:solidFill>
                  <a:schemeClr val="bg1"/>
                </a:solidFill>
              </a:rPr>
              <a:t>El autor de la Biblia ¿comprende la naturaleza del hombre?</a:t>
            </a:r>
          </a:p>
          <a:p>
            <a:pPr lvl="1"/>
            <a:r>
              <a:rPr lang="es-ES" sz="1600" dirty="0">
                <a:solidFill>
                  <a:schemeClr val="bg1"/>
                </a:solidFill>
              </a:rPr>
              <a:t>Los requisitos de la vida</a:t>
            </a:r>
          </a:p>
          <a:p>
            <a:pPr lvl="1"/>
            <a:r>
              <a:rPr lang="es-ES" sz="1600" dirty="0">
                <a:solidFill>
                  <a:schemeClr val="bg1"/>
                </a:solidFill>
              </a:rPr>
              <a:t>Las demandas de nuestras vidas</a:t>
            </a:r>
          </a:p>
          <a:p>
            <a:pPr lvl="1"/>
            <a:r>
              <a:rPr lang="es-ES" sz="1600" dirty="0">
                <a:solidFill>
                  <a:schemeClr val="bg1"/>
                </a:solidFill>
              </a:rPr>
              <a:t>Sería poderoso argumento en contra de la inspiración divina, si no fuera </a:t>
            </a:r>
            <a:r>
              <a:rPr lang="es-ES" sz="1600" dirty="0" err="1">
                <a:solidFill>
                  <a:schemeClr val="bg1"/>
                </a:solidFill>
              </a:rPr>
              <a:t>asi</a:t>
            </a:r>
            <a:r>
              <a:rPr lang="es-ES" sz="1600" dirty="0">
                <a:solidFill>
                  <a:schemeClr val="bg1"/>
                </a:solidFill>
              </a:rPr>
              <a:t>.</a:t>
            </a:r>
          </a:p>
          <a:p>
            <a:r>
              <a:rPr lang="es-ES" sz="2000" dirty="0">
                <a:solidFill>
                  <a:schemeClr val="bg1"/>
                </a:solidFill>
              </a:rPr>
              <a:t>Si su autor entiende a los hombres y la proporcionó para ellos es profunda prueba de su origen divino</a:t>
            </a:r>
          </a:p>
          <a:p>
            <a:r>
              <a:rPr lang="es-ES" sz="2000" dirty="0">
                <a:solidFill>
                  <a:schemeClr val="bg1"/>
                </a:solidFill>
              </a:rPr>
              <a:t>Debe ser la Biblia, ya que se adapta al hombre tal como es.</a:t>
            </a:r>
            <a:endParaRPr lang="en-US" sz="2000" dirty="0">
              <a:solidFill>
                <a:schemeClr val="bg1"/>
              </a:solidFill>
            </a:endParaRPr>
          </a:p>
        </p:txBody>
      </p:sp>
    </p:spTree>
    <p:extLst>
      <p:ext uri="{BB962C8B-B14F-4D97-AF65-F5344CB8AC3E}">
        <p14:creationId xmlns:p14="http://schemas.microsoft.com/office/powerpoint/2010/main" val="374236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adaptability"/>
          <p:cNvPicPr>
            <a:picLocks noChangeAspect="1" noChangeArrowheads="1"/>
          </p:cNvPicPr>
          <p:nvPr/>
        </p:nvPicPr>
        <p:blipFill rotWithShape="1">
          <a:blip r:embed="rId2">
            <a:extLst>
              <a:ext uri="{28A0092B-C50C-407E-A947-70E740481C1C}">
                <a14:useLocalDpi xmlns:a14="http://schemas.microsoft.com/office/drawing/2010/main" val="0"/>
              </a:ext>
            </a:extLst>
          </a:blip>
          <a:srcRect t="24061" r="9091" b="24803"/>
          <a:stretch/>
        </p:blipFill>
        <p:spPr bwMode="auto">
          <a:xfrm>
            <a:off x="0" y="-7619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94805" y="640263"/>
            <a:ext cx="3759240" cy="1344975"/>
          </a:xfrm>
        </p:spPr>
        <p:txBody>
          <a:bodyPr>
            <a:normAutofit/>
          </a:bodyPr>
          <a:lstStyle/>
          <a:p>
            <a:r>
              <a:rPr lang="es-MX" sz="4000" dirty="0"/>
              <a:t>Preguntas</a:t>
            </a:r>
          </a:p>
        </p:txBody>
      </p:sp>
      <p:sp>
        <p:nvSpPr>
          <p:cNvPr id="3" name="Content Placeholder 2"/>
          <p:cNvSpPr>
            <a:spLocks noGrp="1"/>
          </p:cNvSpPr>
          <p:nvPr>
            <p:ph idx="1"/>
          </p:nvPr>
        </p:nvSpPr>
        <p:spPr>
          <a:xfrm>
            <a:off x="594110" y="2121763"/>
            <a:ext cx="3764826" cy="3773010"/>
          </a:xfrm>
        </p:spPr>
        <p:txBody>
          <a:bodyPr>
            <a:noAutofit/>
          </a:bodyPr>
          <a:lstStyle/>
          <a:p>
            <a:r>
              <a:rPr lang="es-ES" sz="3200" dirty="0"/>
              <a:t>¿Por qué el Señor nos creó?</a:t>
            </a:r>
          </a:p>
          <a:p>
            <a:r>
              <a:rPr lang="es-ES" sz="3200" dirty="0"/>
              <a:t>¿Para qué vino el Señor al mundo?</a:t>
            </a:r>
          </a:p>
          <a:p>
            <a:r>
              <a:rPr lang="es-ES" sz="3200" dirty="0"/>
              <a:t>¿Para que el Señor nos da la Biblia?</a:t>
            </a:r>
            <a:endParaRPr lang="en-US" sz="3200" dirty="0"/>
          </a:p>
        </p:txBody>
      </p:sp>
    </p:spTree>
    <p:extLst>
      <p:ext uri="{BB962C8B-B14F-4D97-AF65-F5344CB8AC3E}">
        <p14:creationId xmlns:p14="http://schemas.microsoft.com/office/powerpoint/2010/main" val="103740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adaptability"/>
          <p:cNvPicPr>
            <a:picLocks noChangeAspect="1" noChangeArrowheads="1"/>
          </p:cNvPicPr>
          <p:nvPr/>
        </p:nvPicPr>
        <p:blipFill rotWithShape="1">
          <a:blip r:embed="rId3">
            <a:extLst>
              <a:ext uri="{28A0092B-C50C-407E-A947-70E740481C1C}">
                <a14:useLocalDpi xmlns:a14="http://schemas.microsoft.com/office/drawing/2010/main" val="0"/>
              </a:ext>
            </a:extLst>
          </a:blip>
          <a:srcRect l="15346" r="17060" b="18806"/>
          <a:stretch/>
        </p:blipFill>
        <p:spPr bwMode="auto">
          <a:xfrm>
            <a:off x="66695" y="66685"/>
            <a:ext cx="4817640"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965430" y="629266"/>
            <a:ext cx="6586491" cy="1676603"/>
          </a:xfrm>
        </p:spPr>
        <p:txBody>
          <a:bodyPr>
            <a:normAutofit/>
          </a:bodyPr>
          <a:lstStyle/>
          <a:p>
            <a:r>
              <a:rPr lang="es-MX" dirty="0"/>
              <a:t>¿Por que el Señor nos creó?</a:t>
            </a:r>
          </a:p>
        </p:txBody>
      </p:sp>
      <p:sp>
        <p:nvSpPr>
          <p:cNvPr id="3" name="Content Placeholder 2"/>
          <p:cNvSpPr>
            <a:spLocks noGrp="1"/>
          </p:cNvSpPr>
          <p:nvPr>
            <p:ph idx="1"/>
          </p:nvPr>
        </p:nvSpPr>
        <p:spPr>
          <a:xfrm>
            <a:off x="4965431" y="2438400"/>
            <a:ext cx="6853530" cy="4194412"/>
          </a:xfrm>
        </p:spPr>
        <p:txBody>
          <a:bodyPr>
            <a:normAutofit/>
          </a:bodyPr>
          <a:lstStyle/>
          <a:p>
            <a:pPr lvl="0"/>
            <a:r>
              <a:rPr lang="es-ES" dirty="0">
                <a:solidFill>
                  <a:prstClr val="black"/>
                </a:solidFill>
              </a:rPr>
              <a:t>Salmo 8: 5-6</a:t>
            </a:r>
          </a:p>
          <a:p>
            <a:pPr lvl="0"/>
            <a:r>
              <a:rPr lang="es-ES" dirty="0">
                <a:solidFill>
                  <a:prstClr val="black"/>
                </a:solidFill>
              </a:rPr>
              <a:t>Un noble propósito</a:t>
            </a:r>
          </a:p>
          <a:p>
            <a:pPr lvl="1"/>
            <a:r>
              <a:rPr lang="es-ES" dirty="0">
                <a:solidFill>
                  <a:prstClr val="black"/>
                </a:solidFill>
              </a:rPr>
              <a:t>Todos sabemos que el deseo está en nosotros</a:t>
            </a:r>
          </a:p>
          <a:p>
            <a:pPr lvl="1"/>
            <a:r>
              <a:rPr lang="es-ES" dirty="0">
                <a:solidFill>
                  <a:prstClr val="black"/>
                </a:solidFill>
              </a:rPr>
              <a:t>Pero no somos capaces</a:t>
            </a:r>
          </a:p>
          <a:p>
            <a:r>
              <a:rPr lang="es-ES" dirty="0">
                <a:solidFill>
                  <a:prstClr val="black"/>
                </a:solidFill>
              </a:rPr>
              <a:t>Hechos 17: 26-27</a:t>
            </a:r>
          </a:p>
          <a:p>
            <a:pPr lvl="1"/>
            <a:r>
              <a:rPr lang="es-ES" dirty="0">
                <a:solidFill>
                  <a:prstClr val="black"/>
                </a:solidFill>
              </a:rPr>
              <a:t>Dios anticipó nuestro fracaso y se dispuso que</a:t>
            </a:r>
          </a:p>
          <a:p>
            <a:pPr lvl="1"/>
            <a:r>
              <a:rPr lang="es-ES" dirty="0">
                <a:solidFill>
                  <a:prstClr val="black"/>
                </a:solidFill>
              </a:rPr>
              <a:t>Podríamos buscar al Señor hallarle</a:t>
            </a:r>
          </a:p>
          <a:p>
            <a:pPr lvl="1"/>
            <a:r>
              <a:rPr lang="es-ES" dirty="0">
                <a:solidFill>
                  <a:prstClr val="black"/>
                </a:solidFill>
              </a:rPr>
              <a:t>Para que pudiéramos tener dominio</a:t>
            </a:r>
          </a:p>
          <a:p>
            <a:pPr lvl="1"/>
            <a:r>
              <a:rPr lang="es-ES" dirty="0">
                <a:solidFill>
                  <a:prstClr val="black"/>
                </a:solidFill>
              </a:rPr>
              <a:t>Para que podamos glorificar a Dios y gozar de él</a:t>
            </a:r>
            <a:endParaRPr lang="en-US" sz="1400" dirty="0">
              <a:solidFill>
                <a:prstClr val="black"/>
              </a:solidFill>
            </a:endParaRPr>
          </a:p>
        </p:txBody>
      </p:sp>
      <p:sp>
        <p:nvSpPr>
          <p:cNvPr id="4" name="TextBox 3"/>
          <p:cNvSpPr txBox="1"/>
          <p:nvPr/>
        </p:nvSpPr>
        <p:spPr>
          <a:xfrm>
            <a:off x="66695" y="800100"/>
            <a:ext cx="4817640" cy="923330"/>
          </a:xfrm>
          <a:prstGeom prst="rect">
            <a:avLst/>
          </a:prstGeom>
          <a:solidFill>
            <a:schemeClr val="accent2">
              <a:lumMod val="50000"/>
            </a:schemeClr>
          </a:solidFill>
        </p:spPr>
        <p:txBody>
          <a:bodyPr wrap="square" rtlCol="0">
            <a:spAutoFit/>
          </a:bodyPr>
          <a:lstStyle/>
          <a:p>
            <a:r>
              <a:rPr lang="en-US" sz="5400" dirty="0">
                <a:solidFill>
                  <a:schemeClr val="bg1"/>
                </a:solidFill>
              </a:rPr>
              <a:t>ADAPTABILIDAD</a:t>
            </a:r>
          </a:p>
        </p:txBody>
      </p:sp>
    </p:spTree>
    <p:extLst>
      <p:ext uri="{BB962C8B-B14F-4D97-AF65-F5344CB8AC3E}">
        <p14:creationId xmlns:p14="http://schemas.microsoft.com/office/powerpoint/2010/main" val="32174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adaptability"/>
          <p:cNvPicPr>
            <a:picLocks noChangeAspect="1" noChangeArrowheads="1"/>
          </p:cNvPicPr>
          <p:nvPr/>
        </p:nvPicPr>
        <p:blipFill rotWithShape="1">
          <a:blip r:embed="rId3">
            <a:extLst>
              <a:ext uri="{28A0092B-C50C-407E-A947-70E740481C1C}">
                <a14:useLocalDpi xmlns:a14="http://schemas.microsoft.com/office/drawing/2010/main" val="0"/>
              </a:ext>
            </a:extLst>
          </a:blip>
          <a:srcRect l="15346" r="17060" b="19801"/>
          <a:stretch/>
        </p:blipFill>
        <p:spPr bwMode="auto">
          <a:xfrm>
            <a:off x="6411888" y="10"/>
            <a:ext cx="5780112"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48929" y="629266"/>
            <a:ext cx="6586491" cy="1676603"/>
          </a:xfrm>
        </p:spPr>
        <p:txBody>
          <a:bodyPr>
            <a:normAutofit/>
          </a:bodyPr>
          <a:lstStyle/>
          <a:p>
            <a:r>
              <a:rPr lang="es-MX" dirty="0"/>
              <a:t>¿Para que vino el Señor a este mundo?</a:t>
            </a:r>
          </a:p>
        </p:txBody>
      </p:sp>
      <p:sp>
        <p:nvSpPr>
          <p:cNvPr id="3" name="Content Placeholder 2"/>
          <p:cNvSpPr>
            <a:spLocks noGrp="1"/>
          </p:cNvSpPr>
          <p:nvPr>
            <p:ph idx="1"/>
          </p:nvPr>
        </p:nvSpPr>
        <p:spPr>
          <a:xfrm>
            <a:off x="648931" y="2438400"/>
            <a:ext cx="5762958" cy="3785419"/>
          </a:xfrm>
        </p:spPr>
        <p:txBody>
          <a:bodyPr>
            <a:normAutofit/>
          </a:bodyPr>
          <a:lstStyle/>
          <a:p>
            <a:r>
              <a:rPr lang="en-US" sz="4000" dirty="0" err="1"/>
              <a:t>Jn</a:t>
            </a:r>
            <a:r>
              <a:rPr lang="en-US" sz="4000" dirty="0"/>
              <a:t> 3:17</a:t>
            </a:r>
          </a:p>
          <a:p>
            <a:r>
              <a:rPr lang="en-US" sz="4000" dirty="0"/>
              <a:t>“puede </a:t>
            </a:r>
            <a:r>
              <a:rPr lang="en-US" sz="4000" dirty="0" err="1"/>
              <a:t>salvarlo</a:t>
            </a:r>
            <a:r>
              <a:rPr lang="en-US" sz="4000" dirty="0"/>
              <a:t>”</a:t>
            </a:r>
          </a:p>
          <a:p>
            <a:r>
              <a:rPr lang="es-ES" sz="4000" dirty="0"/>
              <a:t>No quiere condenarle</a:t>
            </a:r>
          </a:p>
          <a:p>
            <a:r>
              <a:rPr lang="es-ES" sz="4000" dirty="0"/>
              <a:t>Que todos sean salvos </a:t>
            </a:r>
            <a:endParaRPr lang="en-US" sz="4000" dirty="0"/>
          </a:p>
        </p:txBody>
      </p:sp>
      <p:sp>
        <p:nvSpPr>
          <p:cNvPr id="5" name="TextBox 4"/>
          <p:cNvSpPr txBox="1"/>
          <p:nvPr/>
        </p:nvSpPr>
        <p:spPr>
          <a:xfrm>
            <a:off x="6411887" y="710141"/>
            <a:ext cx="5780114" cy="1107996"/>
          </a:xfrm>
          <a:prstGeom prst="rect">
            <a:avLst/>
          </a:prstGeom>
          <a:solidFill>
            <a:schemeClr val="accent2">
              <a:lumMod val="50000"/>
            </a:schemeClr>
          </a:solidFill>
        </p:spPr>
        <p:txBody>
          <a:bodyPr wrap="square" rtlCol="0">
            <a:spAutoFit/>
          </a:bodyPr>
          <a:lstStyle/>
          <a:p>
            <a:r>
              <a:rPr lang="en-US" sz="6600" dirty="0">
                <a:solidFill>
                  <a:schemeClr val="bg1"/>
                </a:solidFill>
              </a:rPr>
              <a:t>ADAPTABILIDAD</a:t>
            </a:r>
          </a:p>
        </p:txBody>
      </p:sp>
    </p:spTree>
    <p:extLst>
      <p:ext uri="{BB962C8B-B14F-4D97-AF65-F5344CB8AC3E}">
        <p14:creationId xmlns:p14="http://schemas.microsoft.com/office/powerpoint/2010/main" val="961386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adaptability"/>
          <p:cNvPicPr>
            <a:picLocks noChangeAspect="1" noChangeArrowheads="1"/>
          </p:cNvPicPr>
          <p:nvPr/>
        </p:nvPicPr>
        <p:blipFill rotWithShape="1">
          <a:blip r:embed="rId3">
            <a:extLst>
              <a:ext uri="{28A0092B-C50C-407E-A947-70E740481C1C}">
                <a14:useLocalDpi xmlns:a14="http://schemas.microsoft.com/office/drawing/2010/main" val="0"/>
              </a:ext>
            </a:extLst>
          </a:blip>
          <a:srcRect l="9091" t="21542" b="2732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9733" y="0"/>
            <a:ext cx="7552267" cy="6858000"/>
          </a:xfrm>
          <a:prstGeom prst="rect">
            <a:avLst/>
          </a:prstGeom>
          <a:solidFill>
            <a:schemeClr val="tx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069940" y="365124"/>
            <a:ext cx="6172200" cy="1330326"/>
          </a:xfrm>
        </p:spPr>
        <p:txBody>
          <a:bodyPr>
            <a:normAutofit/>
          </a:bodyPr>
          <a:lstStyle/>
          <a:p>
            <a:r>
              <a:rPr lang="es-MX" dirty="0">
                <a:solidFill>
                  <a:schemeClr val="bg1"/>
                </a:solidFill>
              </a:rPr>
              <a:t>¿Que es el propósito de las escrituras?</a:t>
            </a:r>
          </a:p>
        </p:txBody>
      </p:sp>
      <p:sp>
        <p:nvSpPr>
          <p:cNvPr id="3" name="Content Placeholder 2"/>
          <p:cNvSpPr>
            <a:spLocks noGrp="1"/>
          </p:cNvSpPr>
          <p:nvPr>
            <p:ph idx="1"/>
          </p:nvPr>
        </p:nvSpPr>
        <p:spPr>
          <a:xfrm>
            <a:off x="5069939" y="1937982"/>
            <a:ext cx="7122061" cy="4920017"/>
          </a:xfrm>
        </p:spPr>
        <p:txBody>
          <a:bodyPr>
            <a:noAutofit/>
          </a:bodyPr>
          <a:lstStyle/>
          <a:p>
            <a:pPr>
              <a:lnSpc>
                <a:spcPct val="80000"/>
              </a:lnSpc>
            </a:pPr>
            <a:r>
              <a:rPr lang="es-ES" sz="2400" dirty="0">
                <a:solidFill>
                  <a:schemeClr val="bg1"/>
                </a:solidFill>
              </a:rPr>
              <a:t>2 Tim 3: 16-17</a:t>
            </a:r>
          </a:p>
          <a:p>
            <a:pPr>
              <a:lnSpc>
                <a:spcPct val="80000"/>
              </a:lnSpc>
            </a:pPr>
            <a:r>
              <a:rPr lang="es-ES" sz="2400" dirty="0">
                <a:solidFill>
                  <a:schemeClr val="bg1"/>
                </a:solidFill>
              </a:rPr>
              <a:t>No es rentable para</a:t>
            </a:r>
          </a:p>
          <a:p>
            <a:pPr lvl="1">
              <a:lnSpc>
                <a:spcPct val="80000"/>
              </a:lnSpc>
            </a:pPr>
            <a:r>
              <a:rPr lang="es-ES" sz="2000" dirty="0">
                <a:solidFill>
                  <a:schemeClr val="bg1"/>
                </a:solidFill>
              </a:rPr>
              <a:t>Un lugar para el texto de sermones</a:t>
            </a:r>
          </a:p>
          <a:p>
            <a:pPr lvl="1">
              <a:lnSpc>
                <a:spcPct val="80000"/>
              </a:lnSpc>
            </a:pPr>
            <a:r>
              <a:rPr lang="es-ES" sz="2000" dirty="0">
                <a:solidFill>
                  <a:schemeClr val="bg1"/>
                </a:solidFill>
              </a:rPr>
              <a:t>Un lugar para establecer una doctrina o credo predeterminada</a:t>
            </a:r>
          </a:p>
          <a:p>
            <a:pPr lvl="2">
              <a:lnSpc>
                <a:spcPct val="80000"/>
              </a:lnSpc>
            </a:pPr>
            <a:r>
              <a:rPr lang="es-ES" sz="1600" dirty="0">
                <a:solidFill>
                  <a:schemeClr val="bg1"/>
                </a:solidFill>
              </a:rPr>
              <a:t>Estrecho,, carácter partidista egoísta</a:t>
            </a:r>
          </a:p>
          <a:p>
            <a:pPr>
              <a:lnSpc>
                <a:spcPct val="80000"/>
              </a:lnSpc>
            </a:pPr>
            <a:r>
              <a:rPr lang="es-ES" sz="2400" dirty="0">
                <a:solidFill>
                  <a:schemeClr val="bg1"/>
                </a:solidFill>
              </a:rPr>
              <a:t>Es la doctrina misma</a:t>
            </a:r>
          </a:p>
          <a:p>
            <a:pPr>
              <a:lnSpc>
                <a:spcPct val="80000"/>
              </a:lnSpc>
            </a:pPr>
            <a:r>
              <a:rPr lang="es-ES" sz="2400" dirty="0">
                <a:solidFill>
                  <a:schemeClr val="bg1"/>
                </a:solidFill>
              </a:rPr>
              <a:t>¿Qué más se puede pedir?</a:t>
            </a:r>
          </a:p>
          <a:p>
            <a:pPr>
              <a:lnSpc>
                <a:spcPct val="80000"/>
              </a:lnSpc>
            </a:pPr>
            <a:r>
              <a:rPr lang="es-ES" sz="2400" dirty="0">
                <a:solidFill>
                  <a:schemeClr val="bg1"/>
                </a:solidFill>
              </a:rPr>
              <a:t>Estos tres puntos están de acuerdo con el gran diseño benevolente del Señor para prever la felicidad del hombre</a:t>
            </a:r>
          </a:p>
          <a:p>
            <a:pPr lvl="1">
              <a:lnSpc>
                <a:spcPct val="80000"/>
              </a:lnSpc>
            </a:pPr>
            <a:r>
              <a:rPr lang="es-ES" sz="2000" dirty="0">
                <a:solidFill>
                  <a:schemeClr val="bg1"/>
                </a:solidFill>
              </a:rPr>
              <a:t>¿Por qué fuimos creados?</a:t>
            </a:r>
          </a:p>
          <a:p>
            <a:pPr lvl="1">
              <a:lnSpc>
                <a:spcPct val="80000"/>
              </a:lnSpc>
            </a:pPr>
            <a:r>
              <a:rPr lang="es-ES" sz="2000" dirty="0">
                <a:solidFill>
                  <a:schemeClr val="bg1"/>
                </a:solidFill>
              </a:rPr>
              <a:t>¿Qué hizo al Señor venir?</a:t>
            </a:r>
          </a:p>
          <a:p>
            <a:pPr lvl="1">
              <a:lnSpc>
                <a:spcPct val="80000"/>
              </a:lnSpc>
            </a:pPr>
            <a:r>
              <a:rPr lang="es-ES" sz="2000" dirty="0">
                <a:solidFill>
                  <a:schemeClr val="bg1"/>
                </a:solidFill>
              </a:rPr>
              <a:t>¿Cuál es el propósito de las Escrituras?</a:t>
            </a:r>
          </a:p>
        </p:txBody>
      </p:sp>
    </p:spTree>
    <p:extLst>
      <p:ext uri="{BB962C8B-B14F-4D97-AF65-F5344CB8AC3E}">
        <p14:creationId xmlns:p14="http://schemas.microsoft.com/office/powerpoint/2010/main" val="799480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500"/>
                                        <p:tgtEl>
                                          <p:spTgt spid="3">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fade">
                                      <p:cBhvr>
                                        <p:cTn id="50" dur="500"/>
                                        <p:tgtEl>
                                          <p:spTgt spid="3">
                                            <p:txEl>
                                              <p:pRg st="9" end="9"/>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Effect transition="in" filter="fade">
                                      <p:cBhvr>
                                        <p:cTn id="5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Freeform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8518" y="1690688"/>
            <a:ext cx="7243482" cy="5167312"/>
          </a:xfrm>
          <a:custGeom>
            <a:avLst/>
            <a:gdLst>
              <a:gd name="connsiteX0" fmla="*/ 0 w 7243482"/>
              <a:gd name="connsiteY0" fmla="*/ 0 h 5167312"/>
              <a:gd name="connsiteX1" fmla="*/ 7243482 w 7243482"/>
              <a:gd name="connsiteY1" fmla="*/ 0 h 5167312"/>
              <a:gd name="connsiteX2" fmla="*/ 7243482 w 7243482"/>
              <a:gd name="connsiteY2" fmla="*/ 5167312 h 5167312"/>
              <a:gd name="connsiteX3" fmla="*/ 221324 w 7243482"/>
              <a:gd name="connsiteY3" fmla="*/ 5167312 h 5167312"/>
              <a:gd name="connsiteX4" fmla="*/ 2615203 w 7243482"/>
              <a:gd name="connsiteY4" fmla="*/ 952 h 5167312"/>
              <a:gd name="connsiteX5" fmla="*/ 0 w 7243482"/>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3482" h="5167312">
                <a:moveTo>
                  <a:pt x="0" y="0"/>
                </a:moveTo>
                <a:lnTo>
                  <a:pt x="7243482" y="0"/>
                </a:lnTo>
                <a:lnTo>
                  <a:pt x="7243482" y="5167312"/>
                </a:lnTo>
                <a:lnTo>
                  <a:pt x="221324" y="5167312"/>
                </a:lnTo>
                <a:lnTo>
                  <a:pt x="2615203" y="952"/>
                </a:lnTo>
                <a:lnTo>
                  <a:pt x="0" y="95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7399176" cy="5166360"/>
          </a:xfrm>
          <a:custGeom>
            <a:avLst/>
            <a:gdLst>
              <a:gd name="connsiteX0" fmla="*/ 0 w 7399176"/>
              <a:gd name="connsiteY0" fmla="*/ 0 h 5166360"/>
              <a:gd name="connsiteX1" fmla="*/ 7399176 w 7399176"/>
              <a:gd name="connsiteY1" fmla="*/ 0 h 5166360"/>
              <a:gd name="connsiteX2" fmla="*/ 5005297 w 7399176"/>
              <a:gd name="connsiteY2" fmla="*/ 5166360 h 5166360"/>
              <a:gd name="connsiteX3" fmla="*/ 0 w 7399176"/>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7399176" h="5166360">
                <a:moveTo>
                  <a:pt x="0" y="0"/>
                </a:moveTo>
                <a:lnTo>
                  <a:pt x="7399176" y="0"/>
                </a:lnTo>
                <a:lnTo>
                  <a:pt x="5005297" y="5166360"/>
                </a:lnTo>
                <a:lnTo>
                  <a:pt x="0" y="516636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Image result for the right key"/>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864824" y="2012865"/>
            <a:ext cx="5287863" cy="4164098"/>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a:t>La </a:t>
            </a:r>
            <a:r>
              <a:rPr lang="en-US" dirty="0" err="1"/>
              <a:t>Biblia</a:t>
            </a:r>
            <a:r>
              <a:rPr lang="en-US" dirty="0"/>
              <a:t> </a:t>
            </a:r>
            <a:r>
              <a:rPr lang="en-US" dirty="0" err="1"/>
              <a:t>Es</a:t>
            </a:r>
            <a:r>
              <a:rPr lang="en-US" dirty="0"/>
              <a:t> </a:t>
            </a:r>
            <a:r>
              <a:rPr lang="en-US" dirty="0" err="1"/>
              <a:t>Abierta</a:t>
            </a:r>
            <a:r>
              <a:rPr lang="en-US" dirty="0"/>
              <a:t> Para </a:t>
            </a:r>
            <a:r>
              <a:rPr lang="en-US" dirty="0" err="1"/>
              <a:t>Todos</a:t>
            </a:r>
            <a:r>
              <a:rPr lang="en-US" dirty="0"/>
              <a:t> </a:t>
            </a:r>
          </a:p>
        </p:txBody>
      </p:sp>
      <p:sp>
        <p:nvSpPr>
          <p:cNvPr id="3" name="Content Placeholder 2"/>
          <p:cNvSpPr>
            <a:spLocks noGrp="1"/>
          </p:cNvSpPr>
          <p:nvPr>
            <p:ph idx="1"/>
          </p:nvPr>
        </p:nvSpPr>
        <p:spPr>
          <a:xfrm>
            <a:off x="44905" y="1690688"/>
            <a:ext cx="5482437" cy="5167311"/>
          </a:xfrm>
        </p:spPr>
        <p:txBody>
          <a:bodyPr anchor="ctr">
            <a:normAutofit/>
          </a:bodyPr>
          <a:lstStyle/>
          <a:p>
            <a:pPr lvl="0">
              <a:lnSpc>
                <a:spcPct val="80000"/>
              </a:lnSpc>
            </a:pPr>
            <a:r>
              <a:rPr lang="es-ES" sz="2400" dirty="0">
                <a:solidFill>
                  <a:prstClr val="white"/>
                </a:solidFill>
              </a:rPr>
              <a:t>Génesis 22:18</a:t>
            </a:r>
          </a:p>
          <a:p>
            <a:pPr lvl="1">
              <a:lnSpc>
                <a:spcPct val="80000"/>
              </a:lnSpc>
            </a:pPr>
            <a:r>
              <a:rPr lang="es-ES" sz="2000" dirty="0">
                <a:solidFill>
                  <a:prstClr val="white"/>
                </a:solidFill>
              </a:rPr>
              <a:t>Esta promesa contiene a Cristo, el Evangelio, la Iglesia, todos los bienes de la Nueva Institución</a:t>
            </a:r>
          </a:p>
          <a:p>
            <a:pPr lvl="1">
              <a:lnSpc>
                <a:spcPct val="80000"/>
              </a:lnSpc>
            </a:pPr>
            <a:r>
              <a:rPr lang="es-ES" sz="2000" dirty="0">
                <a:solidFill>
                  <a:prstClr val="white"/>
                </a:solidFill>
              </a:rPr>
              <a:t>Para todas las naciones</a:t>
            </a:r>
          </a:p>
          <a:p>
            <a:pPr lvl="2">
              <a:lnSpc>
                <a:spcPct val="80000"/>
              </a:lnSpc>
            </a:pPr>
            <a:r>
              <a:rPr lang="es-ES" sz="1600" dirty="0">
                <a:solidFill>
                  <a:prstClr val="white"/>
                </a:solidFill>
              </a:rPr>
              <a:t>Tito 2:11</a:t>
            </a:r>
          </a:p>
          <a:p>
            <a:pPr lvl="2">
              <a:lnSpc>
                <a:spcPct val="80000"/>
              </a:lnSpc>
            </a:pPr>
            <a:r>
              <a:rPr lang="es-ES" sz="1600" dirty="0">
                <a:solidFill>
                  <a:prstClr val="white"/>
                </a:solidFill>
              </a:rPr>
              <a:t>Lucas 2:10</a:t>
            </a:r>
          </a:p>
          <a:p>
            <a:pPr lvl="2">
              <a:lnSpc>
                <a:spcPct val="80000"/>
              </a:lnSpc>
            </a:pPr>
            <a:r>
              <a:rPr lang="es-ES" sz="1600" dirty="0">
                <a:solidFill>
                  <a:prstClr val="white"/>
                </a:solidFill>
              </a:rPr>
              <a:t>Lucas 11:10</a:t>
            </a:r>
          </a:p>
          <a:p>
            <a:pPr lvl="2">
              <a:lnSpc>
                <a:spcPct val="80000"/>
              </a:lnSpc>
            </a:pPr>
            <a:r>
              <a:rPr lang="es-ES" sz="1600" dirty="0">
                <a:solidFill>
                  <a:prstClr val="white"/>
                </a:solidFill>
              </a:rPr>
              <a:t>Mateo 28:19</a:t>
            </a:r>
          </a:p>
          <a:p>
            <a:pPr lvl="2">
              <a:lnSpc>
                <a:spcPct val="80000"/>
              </a:lnSpc>
            </a:pPr>
            <a:r>
              <a:rPr lang="es-ES" sz="1600" dirty="0">
                <a:solidFill>
                  <a:prstClr val="white"/>
                </a:solidFill>
              </a:rPr>
              <a:t>Marcos 16:15</a:t>
            </a:r>
          </a:p>
          <a:p>
            <a:pPr lvl="2">
              <a:lnSpc>
                <a:spcPct val="80000"/>
              </a:lnSpc>
            </a:pPr>
            <a:r>
              <a:rPr lang="es-ES" sz="1600" dirty="0">
                <a:solidFill>
                  <a:prstClr val="white"/>
                </a:solidFill>
              </a:rPr>
              <a:t>Hechos 2:39</a:t>
            </a:r>
          </a:p>
          <a:p>
            <a:pPr lvl="1">
              <a:lnSpc>
                <a:spcPct val="80000"/>
              </a:lnSpc>
            </a:pPr>
            <a:r>
              <a:rPr lang="es-ES" sz="2000" dirty="0">
                <a:solidFill>
                  <a:prstClr val="white"/>
                </a:solidFill>
              </a:rPr>
              <a:t>Nada seccional</a:t>
            </a:r>
          </a:p>
          <a:p>
            <a:pPr lvl="2">
              <a:lnSpc>
                <a:spcPct val="80000"/>
              </a:lnSpc>
            </a:pPr>
            <a:r>
              <a:rPr lang="es-ES" sz="1600" dirty="0">
                <a:solidFill>
                  <a:prstClr val="white"/>
                </a:solidFill>
              </a:rPr>
              <a:t>Hechos 10:28; 34-35</a:t>
            </a:r>
          </a:p>
          <a:p>
            <a:pPr lvl="0">
              <a:lnSpc>
                <a:spcPct val="80000"/>
              </a:lnSpc>
            </a:pPr>
            <a:r>
              <a:rPr lang="es-ES" sz="2400" dirty="0">
                <a:solidFill>
                  <a:prstClr val="white"/>
                </a:solidFill>
              </a:rPr>
              <a:t>Esto está en consonancia con su creación y propósito</a:t>
            </a:r>
            <a:endParaRPr lang="en-US" sz="2000" dirty="0">
              <a:solidFill>
                <a:prstClr val="white"/>
              </a:solidFill>
            </a:endParaRPr>
          </a:p>
          <a:p>
            <a:pPr lvl="1">
              <a:lnSpc>
                <a:spcPct val="80000"/>
              </a:lnSpc>
            </a:pPr>
            <a:endParaRPr lang="en-US" sz="2000" dirty="0">
              <a:solidFill>
                <a:schemeClr val="bg1"/>
              </a:solidFill>
            </a:endParaRPr>
          </a:p>
        </p:txBody>
      </p:sp>
    </p:spTree>
    <p:extLst>
      <p:ext uri="{BB962C8B-B14F-4D97-AF65-F5344CB8AC3E}">
        <p14:creationId xmlns:p14="http://schemas.microsoft.com/office/powerpoint/2010/main" val="308076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the right key"/>
          <p:cNvPicPr>
            <a:picLocks noChangeAspect="1" noChangeArrowheads="1"/>
          </p:cNvPicPr>
          <p:nvPr/>
        </p:nvPicPr>
        <p:blipFill rotWithShape="1">
          <a:blip r:embed="rId3">
            <a:extLst>
              <a:ext uri="{28A0092B-C50C-407E-A947-70E740481C1C}">
                <a14:useLocalDpi xmlns:a14="http://schemas.microsoft.com/office/drawing/2010/main" val="0"/>
              </a:ext>
            </a:extLst>
          </a:blip>
          <a:srcRect l="16382" r="24473" b="-1"/>
          <a:stretch/>
        </p:blipFill>
        <p:spPr bwMode="auto">
          <a:xfrm>
            <a:off x="222598" y="-585677"/>
            <a:ext cx="4742832" cy="7443677"/>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68" name="Straight Connector 67"/>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965430" y="629268"/>
            <a:ext cx="6586491" cy="1286160"/>
          </a:xfrm>
        </p:spPr>
        <p:txBody>
          <a:bodyPr anchor="b">
            <a:normAutofit/>
          </a:bodyPr>
          <a:lstStyle/>
          <a:p>
            <a:r>
              <a:rPr lang="es-MX" dirty="0"/>
              <a:t>Teoría Falsa</a:t>
            </a:r>
          </a:p>
        </p:txBody>
      </p:sp>
      <p:sp>
        <p:nvSpPr>
          <p:cNvPr id="3" name="Content Placeholder 2"/>
          <p:cNvSpPr>
            <a:spLocks noGrp="1"/>
          </p:cNvSpPr>
          <p:nvPr>
            <p:ph idx="1"/>
          </p:nvPr>
        </p:nvSpPr>
        <p:spPr>
          <a:xfrm>
            <a:off x="5281683" y="2115118"/>
            <a:ext cx="6738891" cy="4108702"/>
          </a:xfrm>
        </p:spPr>
        <p:txBody>
          <a:bodyPr>
            <a:normAutofit/>
          </a:bodyPr>
          <a:lstStyle/>
          <a:p>
            <a:pPr lvl="0">
              <a:lnSpc>
                <a:spcPct val="80000"/>
              </a:lnSpc>
            </a:pPr>
            <a:r>
              <a:rPr lang="es-ES" sz="2000" dirty="0">
                <a:solidFill>
                  <a:prstClr val="black"/>
                </a:solidFill>
              </a:rPr>
              <a:t>Los hombres son incapaces de creer</a:t>
            </a:r>
          </a:p>
          <a:p>
            <a:pPr lvl="1">
              <a:lnSpc>
                <a:spcPct val="80000"/>
              </a:lnSpc>
            </a:pPr>
            <a:r>
              <a:rPr lang="es-ES" sz="1600" dirty="0">
                <a:solidFill>
                  <a:prstClr val="black"/>
                </a:solidFill>
              </a:rPr>
              <a:t>Obviamente, los hombres actúan en la creencia cotidiana</a:t>
            </a:r>
          </a:p>
          <a:p>
            <a:pPr lvl="1">
              <a:lnSpc>
                <a:spcPct val="80000"/>
              </a:lnSpc>
            </a:pPr>
            <a:r>
              <a:rPr lang="es-ES" sz="1600" dirty="0">
                <a:solidFill>
                  <a:prstClr val="black"/>
                </a:solidFill>
              </a:rPr>
              <a:t>Los falsos maestros tendrían que pensar que hemos perdido nuestra mente cuando se trata de creer en Dios</a:t>
            </a:r>
          </a:p>
          <a:p>
            <a:pPr lvl="0">
              <a:lnSpc>
                <a:spcPct val="80000"/>
              </a:lnSpc>
            </a:pPr>
            <a:r>
              <a:rPr lang="es-ES" sz="2000" dirty="0">
                <a:solidFill>
                  <a:prstClr val="black"/>
                </a:solidFill>
              </a:rPr>
              <a:t>Otro hombre enseña que somos incapaces de hacer justicia</a:t>
            </a:r>
          </a:p>
          <a:p>
            <a:pPr lvl="1">
              <a:lnSpc>
                <a:spcPct val="80000"/>
              </a:lnSpc>
            </a:pPr>
            <a:r>
              <a:rPr lang="es-ES" sz="1600" dirty="0">
                <a:solidFill>
                  <a:prstClr val="black"/>
                </a:solidFill>
              </a:rPr>
              <a:t>A menudo citó para probar la posición - Éxodo 14:13</a:t>
            </a:r>
          </a:p>
          <a:p>
            <a:pPr lvl="1">
              <a:lnSpc>
                <a:spcPct val="80000"/>
              </a:lnSpc>
            </a:pPr>
            <a:r>
              <a:rPr lang="es-ES" sz="1600" dirty="0">
                <a:solidFill>
                  <a:prstClr val="black"/>
                </a:solidFill>
              </a:rPr>
              <a:t>Tenían capacidad para hacer estas cosas</a:t>
            </a:r>
          </a:p>
          <a:p>
            <a:pPr lvl="1">
              <a:lnSpc>
                <a:spcPct val="80000"/>
              </a:lnSpc>
            </a:pPr>
            <a:r>
              <a:rPr lang="es-ES" sz="1600" dirty="0">
                <a:solidFill>
                  <a:prstClr val="black"/>
                </a:solidFill>
              </a:rPr>
              <a:t>No tenía nada que ver con alcanzar la salvación</a:t>
            </a:r>
          </a:p>
          <a:p>
            <a:pPr lvl="1">
              <a:lnSpc>
                <a:spcPct val="80000"/>
              </a:lnSpc>
            </a:pPr>
            <a:r>
              <a:rPr lang="es-ES" sz="1600" dirty="0">
                <a:solidFill>
                  <a:prstClr val="black"/>
                </a:solidFill>
              </a:rPr>
              <a:t>1 Corintios 10: 1-2</a:t>
            </a:r>
          </a:p>
          <a:p>
            <a:pPr>
              <a:lnSpc>
                <a:spcPct val="80000"/>
              </a:lnSpc>
            </a:pPr>
            <a:r>
              <a:rPr lang="es-ES" sz="2000" dirty="0">
                <a:solidFill>
                  <a:prstClr val="black"/>
                </a:solidFill>
              </a:rPr>
              <a:t>La Biblia procede para el hombre como si él es capaz de creer y obedecer.</a:t>
            </a:r>
          </a:p>
          <a:p>
            <a:pPr lvl="1">
              <a:lnSpc>
                <a:spcPct val="80000"/>
              </a:lnSpc>
            </a:pPr>
            <a:r>
              <a:rPr lang="es-ES" sz="1600" dirty="0">
                <a:solidFill>
                  <a:prstClr val="black"/>
                </a:solidFill>
              </a:rPr>
              <a:t>Sin esto no sería hombre</a:t>
            </a:r>
            <a:endParaRPr lang="en-US" sz="1600" dirty="0">
              <a:solidFill>
                <a:prstClr val="black"/>
              </a:solidFill>
            </a:endParaRPr>
          </a:p>
        </p:txBody>
      </p:sp>
    </p:spTree>
    <p:extLst>
      <p:ext uri="{BB962C8B-B14F-4D97-AF65-F5344CB8AC3E}">
        <p14:creationId xmlns:p14="http://schemas.microsoft.com/office/powerpoint/2010/main" val="17971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the right key"/>
          <p:cNvPicPr>
            <a:picLocks noChangeAspect="1" noChangeArrowheads="1"/>
          </p:cNvPicPr>
          <p:nvPr/>
        </p:nvPicPr>
        <p:blipFill rotWithShape="1">
          <a:blip r:embed="rId2">
            <a:extLst>
              <a:ext uri="{28A0092B-C50C-407E-A947-70E740481C1C}">
                <a14:useLocalDpi xmlns:a14="http://schemas.microsoft.com/office/drawing/2010/main" val="0"/>
              </a:ext>
            </a:extLst>
          </a:blip>
          <a:srcRect l="23333" r="31718"/>
          <a:stretch/>
        </p:blipFill>
        <p:spPr bwMode="auto">
          <a:xfrm>
            <a:off x="20" y="-412081"/>
            <a:ext cx="4890752" cy="8629182"/>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68" name="Straight Connector 67"/>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a:solidFill>
              <a:srgbClr val="784D4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965430" y="629268"/>
            <a:ext cx="6586491" cy="1286160"/>
          </a:xfrm>
        </p:spPr>
        <p:txBody>
          <a:bodyPr anchor="b">
            <a:normAutofit/>
          </a:bodyPr>
          <a:lstStyle/>
          <a:p>
            <a:r>
              <a:rPr lang="en-US" dirty="0"/>
              <a:t>El Nuevo </a:t>
            </a:r>
            <a:r>
              <a:rPr lang="en-US" dirty="0" err="1"/>
              <a:t>Testamento</a:t>
            </a:r>
            <a:endParaRPr lang="en-US" dirty="0"/>
          </a:p>
        </p:txBody>
      </p:sp>
      <p:sp>
        <p:nvSpPr>
          <p:cNvPr id="3" name="Content Placeholder 2"/>
          <p:cNvSpPr>
            <a:spLocks noGrp="1"/>
          </p:cNvSpPr>
          <p:nvPr>
            <p:ph idx="1"/>
          </p:nvPr>
        </p:nvSpPr>
        <p:spPr>
          <a:xfrm>
            <a:off x="4965431" y="2210938"/>
            <a:ext cx="6949065" cy="4763068"/>
          </a:xfrm>
        </p:spPr>
        <p:txBody>
          <a:bodyPr>
            <a:normAutofit/>
          </a:bodyPr>
          <a:lstStyle/>
          <a:p>
            <a:r>
              <a:rPr lang="es-ES" sz="2400" dirty="0"/>
              <a:t>El Antiguo Testamento no era una ley universal: fue para los </a:t>
            </a:r>
            <a:r>
              <a:rPr lang="es-ES" sz="2400" dirty="0" err="1"/>
              <a:t>Judios</a:t>
            </a:r>
            <a:endParaRPr lang="es-ES" sz="2400" dirty="0"/>
          </a:p>
          <a:p>
            <a:r>
              <a:rPr lang="es-ES" sz="2400" dirty="0"/>
              <a:t>El Nuevo Testamento es para todo el mundo</a:t>
            </a:r>
          </a:p>
          <a:p>
            <a:pPr lvl="1"/>
            <a:r>
              <a:rPr lang="es-ES" sz="2000" dirty="0"/>
              <a:t>No sólo la Iglesia, sino para todos</a:t>
            </a:r>
          </a:p>
          <a:p>
            <a:r>
              <a:rPr lang="es-ES" sz="2400" dirty="0"/>
              <a:t>El mundo se divide en tres divisiones básicas</a:t>
            </a:r>
          </a:p>
          <a:p>
            <a:pPr lvl="1"/>
            <a:r>
              <a:rPr lang="es-ES" sz="2000" dirty="0"/>
              <a:t>Los que no creen</a:t>
            </a:r>
          </a:p>
          <a:p>
            <a:pPr lvl="1"/>
            <a:r>
              <a:rPr lang="es-ES" sz="2000" dirty="0"/>
              <a:t>La creencia de que no son cristianos</a:t>
            </a:r>
          </a:p>
          <a:p>
            <a:pPr lvl="1"/>
            <a:r>
              <a:rPr lang="es-ES" sz="2000" dirty="0"/>
              <a:t>Los que están en Cristo</a:t>
            </a:r>
          </a:p>
          <a:p>
            <a:r>
              <a:rPr lang="es-ES" sz="2400" dirty="0"/>
              <a:t>El Nuevo Testamento está escrito para corresponder a las tres divisiones de los hombres</a:t>
            </a:r>
            <a:endParaRPr lang="en-US" sz="2400" dirty="0"/>
          </a:p>
        </p:txBody>
      </p:sp>
    </p:spTree>
    <p:extLst>
      <p:ext uri="{BB962C8B-B14F-4D97-AF65-F5344CB8AC3E}">
        <p14:creationId xmlns:p14="http://schemas.microsoft.com/office/powerpoint/2010/main" val="2818296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TotalTime>
  <Words>2339</Words>
  <Application>Microsoft Office PowerPoint</Application>
  <PresentationFormat>Widescreen</PresentationFormat>
  <Paragraphs>173</Paragraphs>
  <Slides>14</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Arial</vt:lpstr>
      <vt:lpstr>Calibri</vt:lpstr>
      <vt:lpstr>Calibri Light</vt:lpstr>
      <vt:lpstr>Office Theme</vt:lpstr>
      <vt:lpstr>La Biblia está adaptada para Hombres</vt:lpstr>
      <vt:lpstr>¿Eso Es Útil?</vt:lpstr>
      <vt:lpstr>Preguntas</vt:lpstr>
      <vt:lpstr>¿Por que el Señor nos creó?</vt:lpstr>
      <vt:lpstr>¿Para que vino el Señor a este mundo?</vt:lpstr>
      <vt:lpstr>¿Que es el propósito de las escrituras?</vt:lpstr>
      <vt:lpstr>La Biblia Es Abierta Para Todos </vt:lpstr>
      <vt:lpstr>Teoría Falsa</vt:lpstr>
      <vt:lpstr>El Nuevo Testamento</vt:lpstr>
      <vt:lpstr>El Nuevo Testamento Adaptado Para Los Incrédulos</vt:lpstr>
      <vt:lpstr>El Nuevo Testamento se Adapta a la Creencia de Los no Cristianos</vt:lpstr>
      <vt:lpstr>El Nuevo Testamento Se Adapta a Los Que Están En Cristo</vt:lpstr>
      <vt:lpstr>Este Es El Libro Que El Mundo Necesita</vt:lpstr>
      <vt:lpstr>La Biblia está adaptada para Hombres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The Bible Adapted for Men</dc:title>
  <dc:creator>John Welch</dc:creator>
  <cp:lastModifiedBy>ADMINISTRADOR MTZ</cp:lastModifiedBy>
  <cp:revision>25</cp:revision>
  <cp:lastPrinted>2016-10-01T19:17:21Z</cp:lastPrinted>
  <dcterms:created xsi:type="dcterms:W3CDTF">2016-10-01T15:10:35Z</dcterms:created>
  <dcterms:modified xsi:type="dcterms:W3CDTF">2016-10-02T00:04:53Z</dcterms:modified>
</cp:coreProperties>
</file>