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5" r:id="rId2"/>
    <p:sldId id="256" r:id="rId3"/>
    <p:sldId id="259" r:id="rId4"/>
    <p:sldId id="260" r:id="rId5"/>
    <p:sldId id="262" r:id="rId6"/>
    <p:sldId id="263" r:id="rId7"/>
    <p:sldId id="264" r:id="rId8"/>
    <p:sldId id="266" r:id="rId9"/>
    <p:sldId id="265" r:id="rId10"/>
    <p:sldId id="268" r:id="rId11"/>
    <p:sldId id="269" r:id="rId12"/>
    <p:sldId id="270" r:id="rId13"/>
    <p:sldId id="271" r:id="rId14"/>
    <p:sldId id="272" r:id="rId15"/>
    <p:sldId id="273" r:id="rId16"/>
    <p:sldId id="274"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69D8FC-777F-4C9C-AFA6-86A11AB62055}" v="78" dt="2023-03-27T20:19:31.19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1" autoAdjust="0"/>
  </p:normalViewPr>
  <p:slideViewPr>
    <p:cSldViewPr snapToGrid="0">
      <p:cViewPr>
        <p:scale>
          <a:sx n="67" d="100"/>
          <a:sy n="67" d="100"/>
        </p:scale>
        <p:origin x="85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7BFCC0-19D6-4606-B145-A072B99194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8EE8FE-8E6C-46BB-9B71-BC92F881A77F}">
      <dgm:prSet custT="1"/>
      <dgm:spPr/>
      <dgm:t>
        <a:bodyPr/>
        <a:lstStyle/>
        <a:p>
          <a:pPr algn="ctr"/>
          <a:r>
            <a:rPr lang="es-MX" sz="3600" b="1" dirty="0">
              <a:latin typeface="Amasis MT Pro Medium" panose="02040604050005020304" pitchFamily="18" charset="0"/>
            </a:rPr>
            <a:t>¿QUÉ LES PREDICÓ?</a:t>
          </a:r>
        </a:p>
        <a:p>
          <a:pPr algn="ctr"/>
          <a:r>
            <a:rPr lang="es-MX" sz="3600" b="1" dirty="0">
              <a:latin typeface="Amasis MT Pro Medium" panose="02040604050005020304" pitchFamily="18" charset="0"/>
            </a:rPr>
            <a:t>Hechos 3: 12 </a:t>
          </a:r>
          <a:endParaRPr lang="en-US" sz="3600" dirty="0">
            <a:latin typeface="Amasis MT Pro Medium" panose="02040604050005020304" pitchFamily="18" charset="0"/>
          </a:endParaRPr>
        </a:p>
      </dgm:t>
    </dgm:pt>
    <dgm:pt modelId="{8198422F-9DC5-4A3A-98F6-12BBF3B1E2FC}" type="parTrans" cxnId="{0ACA507A-A9B8-4FC0-B360-81248792B853}">
      <dgm:prSet/>
      <dgm:spPr/>
      <dgm:t>
        <a:bodyPr/>
        <a:lstStyle/>
        <a:p>
          <a:endParaRPr lang="en-US"/>
        </a:p>
      </dgm:t>
    </dgm:pt>
    <dgm:pt modelId="{C7FFB897-4C16-4184-A3A6-09640C81CA48}" type="sibTrans" cxnId="{0ACA507A-A9B8-4FC0-B360-81248792B853}">
      <dgm:prSet/>
      <dgm:spPr/>
      <dgm:t>
        <a:bodyPr/>
        <a:lstStyle/>
        <a:p>
          <a:endParaRPr lang="en-US"/>
        </a:p>
      </dgm:t>
    </dgm:pt>
    <dgm:pt modelId="{6A96720C-0A64-4AE3-82DB-8194F054E630}">
      <dgm:prSet/>
      <dgm:spPr/>
      <dgm:t>
        <a:bodyPr/>
        <a:lstStyle/>
        <a:p>
          <a:pPr algn="just"/>
          <a:r>
            <a:rPr lang="es-MX" dirty="0">
              <a:latin typeface="Amasis MT Pro Medium" panose="02040604050005020304" pitchFamily="18" charset="0"/>
            </a:rPr>
            <a:t>Al ver la gente impresionada por el milagro se apresuró a sembrar la semilla del evangelio –una vez más- en tierra óptima para recibirla y con toda humildad dirigió la atención que la gente estaba prestándoles, hacia Jesucristo.</a:t>
          </a:r>
          <a:endParaRPr lang="en-US" dirty="0">
            <a:latin typeface="Amasis MT Pro Medium" panose="02040604050005020304" pitchFamily="18" charset="0"/>
          </a:endParaRPr>
        </a:p>
      </dgm:t>
    </dgm:pt>
    <dgm:pt modelId="{D8DC87D8-8DE8-471F-9EC8-5E121393B325}" type="parTrans" cxnId="{6AAE1A5B-E999-4B64-A4E9-40C3EE0777D1}">
      <dgm:prSet/>
      <dgm:spPr/>
      <dgm:t>
        <a:bodyPr/>
        <a:lstStyle/>
        <a:p>
          <a:endParaRPr lang="en-US"/>
        </a:p>
      </dgm:t>
    </dgm:pt>
    <dgm:pt modelId="{5BF108A9-0B4A-4248-85A3-82C578CEEE8D}" type="sibTrans" cxnId="{6AAE1A5B-E999-4B64-A4E9-40C3EE0777D1}">
      <dgm:prSet/>
      <dgm:spPr/>
      <dgm:t>
        <a:bodyPr/>
        <a:lstStyle/>
        <a:p>
          <a:endParaRPr lang="en-US"/>
        </a:p>
      </dgm:t>
    </dgm:pt>
    <dgm:pt modelId="{18D56BC1-AFAD-4915-880C-1E6B0E0C3186}">
      <dgm:prSet custT="1"/>
      <dgm:spPr/>
      <dgm:t>
        <a:bodyPr/>
        <a:lstStyle/>
        <a:p>
          <a:r>
            <a:rPr lang="es-MX" sz="2400" b="1" dirty="0">
              <a:latin typeface="Amasis MT Pro Medium" panose="02040604050005020304" pitchFamily="18" charset="0"/>
            </a:rPr>
            <a:t>* No se atribuyen a sí mismos el milagro</a:t>
          </a:r>
          <a:endParaRPr lang="en-US" sz="2400" b="1" dirty="0">
            <a:latin typeface="Amasis MT Pro Medium" panose="02040604050005020304" pitchFamily="18" charset="0"/>
          </a:endParaRPr>
        </a:p>
      </dgm:t>
    </dgm:pt>
    <dgm:pt modelId="{BFB3D5FC-2A7A-4868-BBD2-CC7ED7EC5917}" type="parTrans" cxnId="{EF402C55-44AD-4288-8D7E-3575B9EBBCD5}">
      <dgm:prSet/>
      <dgm:spPr/>
      <dgm:t>
        <a:bodyPr/>
        <a:lstStyle/>
        <a:p>
          <a:endParaRPr lang="en-US"/>
        </a:p>
      </dgm:t>
    </dgm:pt>
    <dgm:pt modelId="{F6E37708-18C7-4939-9F41-D56C4EB1AFF7}" type="sibTrans" cxnId="{EF402C55-44AD-4288-8D7E-3575B9EBBCD5}">
      <dgm:prSet/>
      <dgm:spPr/>
      <dgm:t>
        <a:bodyPr/>
        <a:lstStyle/>
        <a:p>
          <a:endParaRPr lang="en-US"/>
        </a:p>
      </dgm:t>
    </dgm:pt>
    <dgm:pt modelId="{43704F24-8C97-42FE-975D-F079A74E0B37}" type="pres">
      <dgm:prSet presAssocID="{727BFCC0-19D6-4606-B145-A072B991946A}" presName="linear" presStyleCnt="0">
        <dgm:presLayoutVars>
          <dgm:animLvl val="lvl"/>
          <dgm:resizeHandles val="exact"/>
        </dgm:presLayoutVars>
      </dgm:prSet>
      <dgm:spPr/>
    </dgm:pt>
    <dgm:pt modelId="{5CCC6B8C-99F9-4F39-8203-C065046D2003}" type="pres">
      <dgm:prSet presAssocID="{7F8EE8FE-8E6C-46BB-9B71-BC92F881A77F}" presName="parentText" presStyleLbl="node1" presStyleIdx="0" presStyleCnt="3">
        <dgm:presLayoutVars>
          <dgm:chMax val="0"/>
          <dgm:bulletEnabled val="1"/>
        </dgm:presLayoutVars>
      </dgm:prSet>
      <dgm:spPr/>
    </dgm:pt>
    <dgm:pt modelId="{F17C3386-7D9A-4255-8CBE-7428C83828FD}" type="pres">
      <dgm:prSet presAssocID="{C7FFB897-4C16-4184-A3A6-09640C81CA48}" presName="spacer" presStyleCnt="0"/>
      <dgm:spPr/>
    </dgm:pt>
    <dgm:pt modelId="{91688D1C-2CF1-4D38-A4BD-ED313684D492}" type="pres">
      <dgm:prSet presAssocID="{6A96720C-0A64-4AE3-82DB-8194F054E630}" presName="parentText" presStyleLbl="node1" presStyleIdx="1" presStyleCnt="3">
        <dgm:presLayoutVars>
          <dgm:chMax val="0"/>
          <dgm:bulletEnabled val="1"/>
        </dgm:presLayoutVars>
      </dgm:prSet>
      <dgm:spPr/>
    </dgm:pt>
    <dgm:pt modelId="{773A0021-71D9-492B-AEBA-12C1DC2ACA43}" type="pres">
      <dgm:prSet presAssocID="{5BF108A9-0B4A-4248-85A3-82C578CEEE8D}" presName="spacer" presStyleCnt="0"/>
      <dgm:spPr/>
    </dgm:pt>
    <dgm:pt modelId="{852D49DB-1BDF-4813-A9BC-DB613CF7B1E7}" type="pres">
      <dgm:prSet presAssocID="{18D56BC1-AFAD-4915-880C-1E6B0E0C3186}" presName="parentText" presStyleLbl="node1" presStyleIdx="2" presStyleCnt="3">
        <dgm:presLayoutVars>
          <dgm:chMax val="0"/>
          <dgm:bulletEnabled val="1"/>
        </dgm:presLayoutVars>
      </dgm:prSet>
      <dgm:spPr/>
    </dgm:pt>
  </dgm:ptLst>
  <dgm:cxnLst>
    <dgm:cxn modelId="{6AAE1A5B-E999-4B64-A4E9-40C3EE0777D1}" srcId="{727BFCC0-19D6-4606-B145-A072B991946A}" destId="{6A96720C-0A64-4AE3-82DB-8194F054E630}" srcOrd="1" destOrd="0" parTransId="{D8DC87D8-8DE8-471F-9EC8-5E121393B325}" sibTransId="{5BF108A9-0B4A-4248-85A3-82C578CEEE8D}"/>
    <dgm:cxn modelId="{A988274F-6E93-408E-860B-671B7009C25D}" type="presOf" srcId="{7F8EE8FE-8E6C-46BB-9B71-BC92F881A77F}" destId="{5CCC6B8C-99F9-4F39-8203-C065046D2003}" srcOrd="0" destOrd="0" presId="urn:microsoft.com/office/officeart/2005/8/layout/vList2"/>
    <dgm:cxn modelId="{EF402C55-44AD-4288-8D7E-3575B9EBBCD5}" srcId="{727BFCC0-19D6-4606-B145-A072B991946A}" destId="{18D56BC1-AFAD-4915-880C-1E6B0E0C3186}" srcOrd="2" destOrd="0" parTransId="{BFB3D5FC-2A7A-4868-BBD2-CC7ED7EC5917}" sibTransId="{F6E37708-18C7-4939-9F41-D56C4EB1AFF7}"/>
    <dgm:cxn modelId="{42F06776-C72F-4E5B-9238-949E4C1A23A1}" type="presOf" srcId="{727BFCC0-19D6-4606-B145-A072B991946A}" destId="{43704F24-8C97-42FE-975D-F079A74E0B37}" srcOrd="0" destOrd="0" presId="urn:microsoft.com/office/officeart/2005/8/layout/vList2"/>
    <dgm:cxn modelId="{0ACA507A-A9B8-4FC0-B360-81248792B853}" srcId="{727BFCC0-19D6-4606-B145-A072B991946A}" destId="{7F8EE8FE-8E6C-46BB-9B71-BC92F881A77F}" srcOrd="0" destOrd="0" parTransId="{8198422F-9DC5-4A3A-98F6-12BBF3B1E2FC}" sibTransId="{C7FFB897-4C16-4184-A3A6-09640C81CA48}"/>
    <dgm:cxn modelId="{73D5B97F-27B1-4CDB-9A42-7CFE25F1E47A}" type="presOf" srcId="{6A96720C-0A64-4AE3-82DB-8194F054E630}" destId="{91688D1C-2CF1-4D38-A4BD-ED313684D492}" srcOrd="0" destOrd="0" presId="urn:microsoft.com/office/officeart/2005/8/layout/vList2"/>
    <dgm:cxn modelId="{138A8CBD-F74F-4400-8444-9F5D3D4C06BC}" type="presOf" srcId="{18D56BC1-AFAD-4915-880C-1E6B0E0C3186}" destId="{852D49DB-1BDF-4813-A9BC-DB613CF7B1E7}" srcOrd="0" destOrd="0" presId="urn:microsoft.com/office/officeart/2005/8/layout/vList2"/>
    <dgm:cxn modelId="{9713A8F1-40BB-45C1-BA00-B602C4128ACC}" type="presParOf" srcId="{43704F24-8C97-42FE-975D-F079A74E0B37}" destId="{5CCC6B8C-99F9-4F39-8203-C065046D2003}" srcOrd="0" destOrd="0" presId="urn:microsoft.com/office/officeart/2005/8/layout/vList2"/>
    <dgm:cxn modelId="{A9663219-E08B-45BC-A798-E03E781CC0E8}" type="presParOf" srcId="{43704F24-8C97-42FE-975D-F079A74E0B37}" destId="{F17C3386-7D9A-4255-8CBE-7428C83828FD}" srcOrd="1" destOrd="0" presId="urn:microsoft.com/office/officeart/2005/8/layout/vList2"/>
    <dgm:cxn modelId="{2CB07DB5-25A0-4699-9498-DA94796F7665}" type="presParOf" srcId="{43704F24-8C97-42FE-975D-F079A74E0B37}" destId="{91688D1C-2CF1-4D38-A4BD-ED313684D492}" srcOrd="2" destOrd="0" presId="urn:microsoft.com/office/officeart/2005/8/layout/vList2"/>
    <dgm:cxn modelId="{90AB08DD-73AC-40E3-B37A-69745DF1175A}" type="presParOf" srcId="{43704F24-8C97-42FE-975D-F079A74E0B37}" destId="{773A0021-71D9-492B-AEBA-12C1DC2ACA43}" srcOrd="3" destOrd="0" presId="urn:microsoft.com/office/officeart/2005/8/layout/vList2"/>
    <dgm:cxn modelId="{DF5E8D60-B065-482C-888D-4173888A87EE}" type="presParOf" srcId="{43704F24-8C97-42FE-975D-F079A74E0B37}" destId="{852D49DB-1BDF-4813-A9BC-DB613CF7B1E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C6B8C-99F9-4F39-8203-C065046D2003}">
      <dsp:nvSpPr>
        <dsp:cNvPr id="0" name=""/>
        <dsp:cNvSpPr/>
      </dsp:nvSpPr>
      <dsp:spPr>
        <a:xfrm>
          <a:off x="0" y="95205"/>
          <a:ext cx="6341806" cy="17736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s-MX" sz="3600" b="1" kern="1200" dirty="0">
              <a:latin typeface="Amasis MT Pro Medium" panose="02040604050005020304" pitchFamily="18" charset="0"/>
            </a:rPr>
            <a:t>¿QUÉ LES PREDICÓ?</a:t>
          </a:r>
        </a:p>
        <a:p>
          <a:pPr marL="0" lvl="0" indent="0" algn="ctr" defTabSz="1600200">
            <a:lnSpc>
              <a:spcPct val="90000"/>
            </a:lnSpc>
            <a:spcBef>
              <a:spcPct val="0"/>
            </a:spcBef>
            <a:spcAft>
              <a:spcPct val="35000"/>
            </a:spcAft>
            <a:buNone/>
          </a:pPr>
          <a:r>
            <a:rPr lang="es-MX" sz="3600" b="1" kern="1200" dirty="0">
              <a:latin typeface="Amasis MT Pro Medium" panose="02040604050005020304" pitchFamily="18" charset="0"/>
            </a:rPr>
            <a:t>Hechos 3: 12 </a:t>
          </a:r>
          <a:endParaRPr lang="en-US" sz="3600" kern="1200" dirty="0">
            <a:latin typeface="Amasis MT Pro Medium" panose="02040604050005020304" pitchFamily="18" charset="0"/>
          </a:endParaRPr>
        </a:p>
      </dsp:txBody>
      <dsp:txXfrm>
        <a:off x="86582" y="181787"/>
        <a:ext cx="6168642" cy="1600482"/>
      </dsp:txXfrm>
    </dsp:sp>
    <dsp:sp modelId="{91688D1C-2CF1-4D38-A4BD-ED313684D492}">
      <dsp:nvSpPr>
        <dsp:cNvPr id="0" name=""/>
        <dsp:cNvSpPr/>
      </dsp:nvSpPr>
      <dsp:spPr>
        <a:xfrm>
          <a:off x="0" y="1929332"/>
          <a:ext cx="6341806" cy="17736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s-MX" sz="2100" kern="1200" dirty="0">
              <a:latin typeface="Amasis MT Pro Medium" panose="02040604050005020304" pitchFamily="18" charset="0"/>
            </a:rPr>
            <a:t>Al ver la gente impresionada por el milagro se apresuró a sembrar la semilla del evangelio –una vez más- en tierra óptima para recibirla y con toda humildad dirigió la atención que la gente estaba prestándoles, hacia Jesucristo.</a:t>
          </a:r>
          <a:endParaRPr lang="en-US" sz="2100" kern="1200" dirty="0">
            <a:latin typeface="Amasis MT Pro Medium" panose="02040604050005020304" pitchFamily="18" charset="0"/>
          </a:endParaRPr>
        </a:p>
      </dsp:txBody>
      <dsp:txXfrm>
        <a:off x="86582" y="2015914"/>
        <a:ext cx="6168642" cy="1600482"/>
      </dsp:txXfrm>
    </dsp:sp>
    <dsp:sp modelId="{852D49DB-1BDF-4813-A9BC-DB613CF7B1E7}">
      <dsp:nvSpPr>
        <dsp:cNvPr id="0" name=""/>
        <dsp:cNvSpPr/>
      </dsp:nvSpPr>
      <dsp:spPr>
        <a:xfrm>
          <a:off x="0" y="3763458"/>
          <a:ext cx="6341806" cy="17736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b="1" kern="1200" dirty="0">
              <a:latin typeface="Amasis MT Pro Medium" panose="02040604050005020304" pitchFamily="18" charset="0"/>
            </a:rPr>
            <a:t>* No se atribuyen a sí mismos el milagro</a:t>
          </a:r>
          <a:endParaRPr lang="en-US" sz="2400" b="1" kern="1200" dirty="0">
            <a:latin typeface="Amasis MT Pro Medium" panose="02040604050005020304" pitchFamily="18" charset="0"/>
          </a:endParaRPr>
        </a:p>
      </dsp:txBody>
      <dsp:txXfrm>
        <a:off x="86582" y="3850040"/>
        <a:ext cx="6168642" cy="1600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26086-BAE1-44E2-BCF8-44205D87E3BE}" type="datetimeFigureOut">
              <a:rPr lang="es-MX" smtClean="0"/>
              <a:t>24/03/2023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A4B88-7BB9-41DB-8476-E75AD75D62BD}" type="slidenum">
              <a:rPr lang="es-MX" smtClean="0"/>
              <a:t>‹Nº›</a:t>
            </a:fld>
            <a:endParaRPr lang="es-MX"/>
          </a:p>
        </p:txBody>
      </p:sp>
    </p:spTree>
    <p:extLst>
      <p:ext uri="{BB962C8B-B14F-4D97-AF65-F5344CB8AC3E}">
        <p14:creationId xmlns:p14="http://schemas.microsoft.com/office/powerpoint/2010/main" val="319873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AB2A93-A14F-18B8-BE8A-740C3855DF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3774E6C-43C7-0077-337E-C1C4030D7A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2A44E81F-54FC-17EF-FF19-A32B7320D094}"/>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B0AD7BEF-E584-9B2E-68BE-6505E334F8E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C3DCA0-E38F-347A-7D6D-53FD1F94A09A}"/>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399389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EF848-1CB6-DD72-2BB7-02AB426A475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F201688-3381-7153-8591-154E4EA8469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267ED56-B231-9E78-1A7A-3125B4D142F8}"/>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E7533F27-9335-6490-A0A7-DB6649B69BA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6B1BDF7-A1EB-AE78-D7A2-17855CF7EECB}"/>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219261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E26B09-3331-0257-FCFA-78D04BD2556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CE682A4-D611-620D-68F0-BD7262C45C6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41FF26B-6919-3784-E39B-422E951881CD}"/>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B671B1A4-2BEB-6375-4EC0-0611584911E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282FF4A-B01E-DEB4-3B58-AA94AF913C83}"/>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14015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741A76-9DB5-17B4-781F-823DDFF51C1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C05A7E3-3AAC-565E-AC9D-C3A8D554587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DFAC762-81AE-9F3C-E86A-F78783818DEA}"/>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064B85DB-22F6-B4B6-76CC-5611D4D9E6F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CA9A988-6F9D-271A-638B-04377061C912}"/>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64743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3ED64-BC00-8698-AD37-D19DC9CB399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0D37975-DDFB-BF42-2AB1-46487ACDF1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B4430DF-53EE-1970-FC71-ABEADA75BDBF}"/>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C38D34B2-4BDA-E423-303A-EDF5289C5B2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B45C128-A3EC-422B-AF53-77F8CC5C3A47}"/>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19948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7E9D93-A5A3-C4D7-A005-4A0D80D5B55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3C43801-1752-5A18-E8AE-F7D11C16629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7EB26607-8E11-5564-6F9C-52633EE91D3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3E04482-5E8F-B563-48F3-3F9B1BF58BB2}"/>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6" name="Marcador de pie de página 5">
            <a:extLst>
              <a:ext uri="{FF2B5EF4-FFF2-40B4-BE49-F238E27FC236}">
                <a16:creationId xmlns:a16="http://schemas.microsoft.com/office/drawing/2014/main" id="{73C75E4D-3D94-EAA3-31BB-B438E143309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4AF6C9C-6EAA-5A27-5D4E-416EBC82680E}"/>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226707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C833B-A3A8-2191-8F06-9CA959363AE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63B987E-9AC3-B817-9307-CF3F264E8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C15BFB0-CB6F-890B-B9A6-03AEB950BA8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B455DBE-8B8B-1835-404B-B490F1D99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8CF20AD-E7A7-A19C-06C5-2C0A3AB752F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613C097-052A-A462-BB6B-8CF2E2B7D219}"/>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8" name="Marcador de pie de página 7">
            <a:extLst>
              <a:ext uri="{FF2B5EF4-FFF2-40B4-BE49-F238E27FC236}">
                <a16:creationId xmlns:a16="http://schemas.microsoft.com/office/drawing/2014/main" id="{849EEF9D-E1AD-FD2D-DB92-91E65E59F1A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6B6E335-3E42-8A48-B8B2-E6FDD56E8371}"/>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407495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A3336-E991-1799-3E86-52B98565C8F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C36CA05-14FE-6CD0-EAF6-04B7E4C5913E}"/>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4" name="Marcador de pie de página 3">
            <a:extLst>
              <a:ext uri="{FF2B5EF4-FFF2-40B4-BE49-F238E27FC236}">
                <a16:creationId xmlns:a16="http://schemas.microsoft.com/office/drawing/2014/main" id="{E4C6649B-3CE4-5B62-A5DB-4E6B3084003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E0748A1-5AC5-B7C3-765A-8D1F7D567A1A}"/>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398802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B439A3-D46F-BF4C-7489-42BB5B3067E2}"/>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3" name="Marcador de pie de página 2">
            <a:extLst>
              <a:ext uri="{FF2B5EF4-FFF2-40B4-BE49-F238E27FC236}">
                <a16:creationId xmlns:a16="http://schemas.microsoft.com/office/drawing/2014/main" id="{2A3E7408-196C-2D0C-3541-87E036CF037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76C86E2-5928-725F-98AB-C6DDEBFA53AA}"/>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216195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671ED9-69D0-4C15-DE81-03FCC694329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E8BEC4E-EDC4-FECD-01DC-418E9EB9F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3EFF2D4-F4EF-D115-3857-8B3AE3327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9359F4-F026-B35F-6D0E-8CE01EAFAE9A}"/>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6" name="Marcador de pie de página 5">
            <a:extLst>
              <a:ext uri="{FF2B5EF4-FFF2-40B4-BE49-F238E27FC236}">
                <a16:creationId xmlns:a16="http://schemas.microsoft.com/office/drawing/2014/main" id="{3E3EF8B3-F297-411D-E050-9E2C951E400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D258B57-FBDB-5CDB-763D-F66A58614690}"/>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228893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743754-9045-D5CE-3410-F7554CE1FDD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EEA156A-42B5-8EFE-9262-AFABD04734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5C012B6-C03C-D3AF-A966-9A81ED1BF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CA3884D-FDD2-4513-D313-43080EFD32B7}"/>
              </a:ext>
            </a:extLst>
          </p:cNvPr>
          <p:cNvSpPr>
            <a:spLocks noGrp="1"/>
          </p:cNvSpPr>
          <p:nvPr>
            <p:ph type="dt" sz="half" idx="10"/>
          </p:nvPr>
        </p:nvSpPr>
        <p:spPr/>
        <p:txBody>
          <a:bodyPr/>
          <a:lstStyle/>
          <a:p>
            <a:fld id="{32EC87AE-BD3F-48A1-92DF-C28D39326F1A}" type="datetimeFigureOut">
              <a:rPr lang="es-MX" smtClean="0"/>
              <a:t>23/03/2023</a:t>
            </a:fld>
            <a:endParaRPr lang="es-MX"/>
          </a:p>
        </p:txBody>
      </p:sp>
      <p:sp>
        <p:nvSpPr>
          <p:cNvPr id="6" name="Marcador de pie de página 5">
            <a:extLst>
              <a:ext uri="{FF2B5EF4-FFF2-40B4-BE49-F238E27FC236}">
                <a16:creationId xmlns:a16="http://schemas.microsoft.com/office/drawing/2014/main" id="{532AE07F-700B-BF41-CC76-71A1A2DC6A9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B56837E-5FAD-36EE-6C16-E8C5FDA72834}"/>
              </a:ext>
            </a:extLst>
          </p:cNvPr>
          <p:cNvSpPr>
            <a:spLocks noGrp="1"/>
          </p:cNvSpPr>
          <p:nvPr>
            <p:ph type="sldNum" sz="quarter" idx="12"/>
          </p:nvPr>
        </p:nvSpPr>
        <p:spPr/>
        <p:txBody>
          <a:bodyPr/>
          <a:lstStyle/>
          <a:p>
            <a:fld id="{8BF5635A-9CC7-4354-915A-07BD0B9C6207}" type="slidenum">
              <a:rPr lang="es-MX" smtClean="0"/>
              <a:t>‹Nº›</a:t>
            </a:fld>
            <a:endParaRPr lang="es-MX"/>
          </a:p>
        </p:txBody>
      </p:sp>
    </p:spTree>
    <p:extLst>
      <p:ext uri="{BB962C8B-B14F-4D97-AF65-F5344CB8AC3E}">
        <p14:creationId xmlns:p14="http://schemas.microsoft.com/office/powerpoint/2010/main" val="93717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5DAA732-922C-0903-D6B4-E97211F6B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69769A8-7399-0C79-EF2E-D5D37392F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DF2A549-3723-F2C8-EC41-53D97F3015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C87AE-BD3F-48A1-92DF-C28D39326F1A}" type="datetimeFigureOut">
              <a:rPr lang="es-MX" smtClean="0"/>
              <a:t>23/03/2023</a:t>
            </a:fld>
            <a:endParaRPr lang="es-MX"/>
          </a:p>
        </p:txBody>
      </p:sp>
      <p:sp>
        <p:nvSpPr>
          <p:cNvPr id="5" name="Marcador de pie de página 4">
            <a:extLst>
              <a:ext uri="{FF2B5EF4-FFF2-40B4-BE49-F238E27FC236}">
                <a16:creationId xmlns:a16="http://schemas.microsoft.com/office/drawing/2014/main" id="{EEADF149-F6DE-E78D-C0C2-D0F00F8F16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2A7C29B-1707-5533-9647-64E7DFCA7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5635A-9CC7-4354-915A-07BD0B9C6207}" type="slidenum">
              <a:rPr lang="es-MX" smtClean="0"/>
              <a:t>‹Nº›</a:t>
            </a:fld>
            <a:endParaRPr lang="es-MX"/>
          </a:p>
        </p:txBody>
      </p:sp>
    </p:spTree>
    <p:extLst>
      <p:ext uri="{BB962C8B-B14F-4D97-AF65-F5344CB8AC3E}">
        <p14:creationId xmlns:p14="http://schemas.microsoft.com/office/powerpoint/2010/main" val="173472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4104">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1" name="Rectangle 4106">
            <a:extLst>
              <a:ext uri="{FF2B5EF4-FFF2-40B4-BE49-F238E27FC236}">
                <a16:creationId xmlns:a16="http://schemas.microsoft.com/office/drawing/2014/main" id="{2F36CA75-CFBF-4844-B719-8FE9EBADA9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03" name="Rectangle 4108">
            <a:extLst>
              <a:ext uri="{FF2B5EF4-FFF2-40B4-BE49-F238E27FC236}">
                <a16:creationId xmlns:a16="http://schemas.microsoft.com/office/drawing/2014/main" id="{3D4A84B9-E564-4DD0-97F8-DBF1C460C2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1" name="Rectangle 4110">
            <a:extLst>
              <a:ext uri="{FF2B5EF4-FFF2-40B4-BE49-F238E27FC236}">
                <a16:creationId xmlns:a16="http://schemas.microsoft.com/office/drawing/2014/main" id="{102382E0-0A09-46AE-B955-B911CAFE7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13" name="Rectangle 4112">
            <a:extLst>
              <a:ext uri="{FF2B5EF4-FFF2-40B4-BE49-F238E27FC236}">
                <a16:creationId xmlns:a16="http://schemas.microsoft.com/office/drawing/2014/main" id="{7DE75D4A-0965-4973-BE75-DECCAC9A9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115" name="Picture 4114">
            <a:extLst>
              <a:ext uri="{FF2B5EF4-FFF2-40B4-BE49-F238E27FC236}">
                <a16:creationId xmlns:a16="http://schemas.microsoft.com/office/drawing/2014/main" id="{4A599609-F5C2-4A0B-A992-913F814A63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40000"/>
            <a:extLst>
              <a:ext uri="{28A0092B-C50C-407E-A947-70E740481C1C}">
                <a14:useLocalDpi xmlns:a14="http://schemas.microsoft.com/office/drawing/2010/main" val="0"/>
              </a:ext>
            </a:extLst>
          </a:blip>
          <a:stretch>
            <a:fillRect/>
          </a:stretch>
        </p:blipFill>
        <p:spPr>
          <a:xfrm>
            <a:off x="5414" y="0"/>
            <a:ext cx="12181172" cy="6858000"/>
          </a:xfrm>
          <a:prstGeom prst="rect">
            <a:avLst/>
          </a:prstGeom>
        </p:spPr>
      </p:pic>
      <p:pic>
        <p:nvPicPr>
          <p:cNvPr id="4098" name="Picture 2">
            <a:extLst>
              <a:ext uri="{FF2B5EF4-FFF2-40B4-BE49-F238E27FC236}">
                <a16:creationId xmlns:a16="http://schemas.microsoft.com/office/drawing/2014/main" id="{99E9C45A-287B-150F-E211-07B7395C19DC}"/>
              </a:ext>
            </a:extLst>
          </p:cNvPr>
          <p:cNvPicPr>
            <a:picLocks noChangeAspect="1" noChangeArrowheads="1"/>
          </p:cNvPicPr>
          <p:nvPr/>
        </p:nvPicPr>
        <p:blipFill rotWithShape="1">
          <a:blip r:embed="rId3">
            <a:alphaModFix amt="60000"/>
            <a:extLst>
              <a:ext uri="{28A0092B-C50C-407E-A947-70E740481C1C}">
                <a14:useLocalDpi xmlns:a14="http://schemas.microsoft.com/office/drawing/2010/main" val="0"/>
              </a:ext>
            </a:extLst>
          </a:blip>
          <a:srcRect t="15600" r="-1" b="12725"/>
          <a:stretch/>
        </p:blipFill>
        <p:spPr bwMode="auto">
          <a:xfrm>
            <a:off x="20" y="14298"/>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2F83F8BA-F331-055E-9FE8-CCC3DF0B66D6}"/>
              </a:ext>
            </a:extLst>
          </p:cNvPr>
          <p:cNvSpPr>
            <a:spLocks noGrp="1"/>
          </p:cNvSpPr>
          <p:nvPr>
            <p:ph type="title"/>
          </p:nvPr>
        </p:nvSpPr>
        <p:spPr>
          <a:xfrm>
            <a:off x="1191965" y="552808"/>
            <a:ext cx="9801854" cy="1761768"/>
          </a:xfrm>
        </p:spPr>
        <p:style>
          <a:lnRef idx="2">
            <a:schemeClr val="dk1">
              <a:shade val="50000"/>
            </a:schemeClr>
          </a:lnRef>
          <a:fillRef idx="1">
            <a:schemeClr val="dk1"/>
          </a:fillRef>
          <a:effectRef idx="0">
            <a:schemeClr val="dk1"/>
          </a:effectRef>
          <a:fontRef idx="minor">
            <a:schemeClr val="lt1"/>
          </a:fontRef>
        </p:style>
        <p:txBody>
          <a:bodyPr anchor="b">
            <a:normAutofit/>
          </a:bodyPr>
          <a:lstStyle/>
          <a:p>
            <a:pPr algn="ctr"/>
            <a:r>
              <a:rPr lang="es-MX" sz="4800" dirty="0">
                <a:solidFill>
                  <a:srgbClr val="FFFFFF"/>
                </a:solidFill>
                <a:latin typeface="Aharoni" panose="020B0604020202020204" pitchFamily="2" charset="-79"/>
                <a:cs typeface="Aharoni" panose="020B0604020202020204" pitchFamily="2" charset="-79"/>
              </a:rPr>
              <a:t>BIENVENIDOS AL EVANGELIO DE CRISTO EN MARCHA</a:t>
            </a:r>
          </a:p>
        </p:txBody>
      </p:sp>
      <p:sp>
        <p:nvSpPr>
          <p:cNvPr id="4104" name="Content Placeholder 4101">
            <a:extLst>
              <a:ext uri="{FF2B5EF4-FFF2-40B4-BE49-F238E27FC236}">
                <a16:creationId xmlns:a16="http://schemas.microsoft.com/office/drawing/2014/main" id="{A8F19C9E-6792-D75B-48F4-C3FC7A94BEDC}"/>
              </a:ext>
            </a:extLst>
          </p:cNvPr>
          <p:cNvSpPr>
            <a:spLocks noGrp="1"/>
          </p:cNvSpPr>
          <p:nvPr>
            <p:ph idx="1"/>
          </p:nvPr>
        </p:nvSpPr>
        <p:spPr>
          <a:xfrm>
            <a:off x="1191966" y="2971800"/>
            <a:ext cx="9801854" cy="3152907"/>
          </a:xfrm>
        </p:spPr>
        <p:txBody>
          <a:bodyPr anchor="t">
            <a:normAutofit/>
          </a:bodyPr>
          <a:lstStyle/>
          <a:p>
            <a:pPr algn="ctr"/>
            <a:r>
              <a:rPr lang="en-US" sz="2400" dirty="0">
                <a:solidFill>
                  <a:srgbClr val="FFFFFF"/>
                </a:solidFill>
                <a:latin typeface="Algerian" panose="04020705040A02060702" pitchFamily="82" charset="0"/>
              </a:rPr>
              <a:t>Gracias </a:t>
            </a:r>
            <a:r>
              <a:rPr lang="en-US" sz="2400" dirty="0" err="1">
                <a:solidFill>
                  <a:srgbClr val="FFFFFF"/>
                </a:solidFill>
                <a:latin typeface="Algerian" panose="04020705040A02060702" pitchFamily="82" charset="0"/>
              </a:rPr>
              <a:t>por</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estar</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aquí</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dispuestos</a:t>
            </a:r>
            <a:r>
              <a:rPr lang="en-US" sz="2400" dirty="0">
                <a:solidFill>
                  <a:srgbClr val="FFFFFF"/>
                </a:solidFill>
                <a:latin typeface="Algerian" panose="04020705040A02060702" pitchFamily="82" charset="0"/>
              </a:rPr>
              <a:t> a </a:t>
            </a:r>
            <a:r>
              <a:rPr lang="en-US" sz="2400" dirty="0" err="1">
                <a:solidFill>
                  <a:srgbClr val="FFFFFF"/>
                </a:solidFill>
                <a:latin typeface="Algerian" panose="04020705040A02060702" pitchFamily="82" charset="0"/>
              </a:rPr>
              <a:t>escudriñar</a:t>
            </a:r>
            <a:r>
              <a:rPr lang="en-US" sz="2400" dirty="0">
                <a:solidFill>
                  <a:srgbClr val="FFFFFF"/>
                </a:solidFill>
                <a:latin typeface="Algerian" panose="04020705040A02060702" pitchFamily="82" charset="0"/>
              </a:rPr>
              <a:t> la Palabra de Dios.</a:t>
            </a:r>
          </a:p>
          <a:p>
            <a:pPr algn="ctr"/>
            <a:r>
              <a:rPr lang="en-US" sz="2400" dirty="0" err="1">
                <a:solidFill>
                  <a:srgbClr val="FFFFFF"/>
                </a:solidFill>
                <a:latin typeface="Algerian" panose="04020705040A02060702" pitchFamily="82" charset="0"/>
              </a:rPr>
              <a:t>Vamos</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aprovechando</a:t>
            </a:r>
            <a:r>
              <a:rPr lang="en-US" sz="2400" dirty="0">
                <a:solidFill>
                  <a:srgbClr val="FFFFFF"/>
                </a:solidFill>
                <a:latin typeface="Algerian" panose="04020705040A02060702" pitchFamily="82" charset="0"/>
              </a:rPr>
              <a:t> bien </a:t>
            </a:r>
            <a:r>
              <a:rPr lang="en-US" sz="2400" dirty="0" err="1">
                <a:solidFill>
                  <a:srgbClr val="FFFFFF"/>
                </a:solidFill>
                <a:latin typeface="Algerian" panose="04020705040A02060702" pitchFamily="82" charset="0"/>
              </a:rPr>
              <a:t>el</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tiempo</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como</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nos</a:t>
            </a:r>
            <a:r>
              <a:rPr lang="en-US" sz="2400" dirty="0">
                <a:solidFill>
                  <a:srgbClr val="FFFFFF"/>
                </a:solidFill>
                <a:latin typeface="Algerian" panose="04020705040A02060702" pitchFamily="82" charset="0"/>
              </a:rPr>
              <a:t> dice </a:t>
            </a:r>
            <a:r>
              <a:rPr lang="en-US" sz="2400" dirty="0" err="1">
                <a:solidFill>
                  <a:srgbClr val="FFFFFF"/>
                </a:solidFill>
                <a:latin typeface="Algerian" panose="04020705040A02060702" pitchFamily="82" charset="0"/>
              </a:rPr>
              <a:t>el</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apóstol</a:t>
            </a:r>
            <a:r>
              <a:rPr lang="en-US" sz="2400" dirty="0">
                <a:solidFill>
                  <a:srgbClr val="FFFFFF"/>
                </a:solidFill>
                <a:latin typeface="Algerian" panose="04020705040A02060702" pitchFamily="82" charset="0"/>
              </a:rPr>
              <a:t> Pablo.</a:t>
            </a:r>
          </a:p>
          <a:p>
            <a:pPr algn="ctr"/>
            <a:r>
              <a:rPr lang="en-US" sz="2400" dirty="0" err="1">
                <a:solidFill>
                  <a:srgbClr val="FFFFFF"/>
                </a:solidFill>
                <a:latin typeface="Algerian" panose="04020705040A02060702" pitchFamily="82" charset="0"/>
              </a:rPr>
              <a:t>Dejando</a:t>
            </a:r>
            <a:r>
              <a:rPr lang="en-US" sz="2400" dirty="0">
                <a:solidFill>
                  <a:srgbClr val="FFFFFF"/>
                </a:solidFill>
                <a:latin typeface="Algerian" panose="04020705040A02060702" pitchFamily="82" charset="0"/>
              </a:rPr>
              <a:t> de </a:t>
            </a:r>
            <a:r>
              <a:rPr lang="en-US" sz="2400" dirty="0" err="1">
                <a:solidFill>
                  <a:srgbClr val="FFFFFF"/>
                </a:solidFill>
                <a:latin typeface="Algerian" panose="04020705040A02060702" pitchFamily="82" charset="0"/>
              </a:rPr>
              <a:t>lado</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cualquier</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problema</a:t>
            </a:r>
            <a:r>
              <a:rPr lang="en-US" sz="2400" dirty="0">
                <a:solidFill>
                  <a:srgbClr val="FFFFFF"/>
                </a:solidFill>
                <a:latin typeface="Algerian" panose="04020705040A02060702" pitchFamily="82" charset="0"/>
              </a:rPr>
              <a:t> que </a:t>
            </a:r>
            <a:r>
              <a:rPr lang="en-US" sz="2400" dirty="0" err="1">
                <a:solidFill>
                  <a:srgbClr val="FFFFFF"/>
                </a:solidFill>
                <a:latin typeface="Algerian" panose="04020705040A02060702" pitchFamily="82" charset="0"/>
              </a:rPr>
              <a:t>pueda</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distraer</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nuestra</a:t>
            </a:r>
            <a:r>
              <a:rPr lang="en-US" sz="2400" dirty="0">
                <a:solidFill>
                  <a:srgbClr val="FFFFFF"/>
                </a:solidFill>
                <a:latin typeface="Algerian" panose="04020705040A02060702" pitchFamily="82" charset="0"/>
              </a:rPr>
              <a:t> </a:t>
            </a:r>
            <a:r>
              <a:rPr lang="en-US" sz="2400" dirty="0" err="1">
                <a:solidFill>
                  <a:srgbClr val="FFFFFF"/>
                </a:solidFill>
                <a:latin typeface="Algerian" panose="04020705040A02060702" pitchFamily="82" charset="0"/>
              </a:rPr>
              <a:t>atención</a:t>
            </a:r>
            <a:r>
              <a:rPr lang="en-US" sz="2400" dirty="0">
                <a:solidFill>
                  <a:srgbClr val="FFFFFF"/>
                </a:solidFill>
                <a:latin typeface="Algerian" panose="04020705040A02060702" pitchFamily="82" charset="0"/>
              </a:rPr>
              <a:t> del </a:t>
            </a:r>
            <a:r>
              <a:rPr lang="en-US" sz="2400" dirty="0" err="1">
                <a:solidFill>
                  <a:srgbClr val="FFFFFF"/>
                </a:solidFill>
                <a:latin typeface="Algerian" panose="04020705040A02060702" pitchFamily="82" charset="0"/>
              </a:rPr>
              <a:t>estudio</a:t>
            </a:r>
            <a:r>
              <a:rPr lang="en-US" sz="2400" dirty="0">
                <a:solidFill>
                  <a:srgbClr val="FFFFFF"/>
                </a:solidFill>
                <a:latin typeface="Algerian" panose="04020705040A02060702" pitchFamily="82" charset="0"/>
              </a:rPr>
              <a:t> de la Biblia.</a:t>
            </a:r>
          </a:p>
        </p:txBody>
      </p:sp>
    </p:spTree>
    <p:extLst>
      <p:ext uri="{BB962C8B-B14F-4D97-AF65-F5344CB8AC3E}">
        <p14:creationId xmlns:p14="http://schemas.microsoft.com/office/powerpoint/2010/main" val="2053112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13789B25-4579-B6BF-F823-AABACB36F227}"/>
              </a:ext>
            </a:extLst>
          </p:cNvPr>
          <p:cNvGraphicFramePr>
            <a:graphicFrameLocks noGrp="1"/>
          </p:cNvGraphicFramePr>
          <p:nvPr>
            <p:extLst>
              <p:ext uri="{D42A27DB-BD31-4B8C-83A1-F6EECF244321}">
                <p14:modId xmlns:p14="http://schemas.microsoft.com/office/powerpoint/2010/main" val="1388487389"/>
              </p:ext>
            </p:extLst>
          </p:nvPr>
        </p:nvGraphicFramePr>
        <p:xfrm>
          <a:off x="1135626" y="719666"/>
          <a:ext cx="9763432" cy="946902"/>
        </p:xfrm>
        <a:graphic>
          <a:graphicData uri="http://schemas.openxmlformats.org/drawingml/2006/table">
            <a:tbl>
              <a:tblPr firstRow="1" bandRow="1">
                <a:tableStyleId>{5C22544A-7EE6-4342-B048-85BDC9FD1C3A}</a:tableStyleId>
              </a:tblPr>
              <a:tblGrid>
                <a:gridCol w="9763432">
                  <a:extLst>
                    <a:ext uri="{9D8B030D-6E8A-4147-A177-3AD203B41FA5}">
                      <a16:colId xmlns:a16="http://schemas.microsoft.com/office/drawing/2014/main" val="933690069"/>
                    </a:ext>
                  </a:extLst>
                </a:gridCol>
              </a:tblGrid>
              <a:tr h="946902">
                <a:tc>
                  <a:txBody>
                    <a:bodyPr/>
                    <a:lstStyle/>
                    <a:p>
                      <a:pPr algn="ctr"/>
                      <a:r>
                        <a:rPr lang="es-MX" sz="4000" dirty="0">
                          <a:latin typeface="Bahnschrift" panose="020B0502040204020203" pitchFamily="34" charset="0"/>
                        </a:rPr>
                        <a:t>PROPÓSITO CUMPLIDO</a:t>
                      </a:r>
                    </a:p>
                  </a:txBody>
                  <a:tcPr/>
                </a:tc>
                <a:extLst>
                  <a:ext uri="{0D108BD9-81ED-4DB2-BD59-A6C34878D82A}">
                    <a16:rowId xmlns:a16="http://schemas.microsoft.com/office/drawing/2014/main" val="4057627538"/>
                  </a:ext>
                </a:extLst>
              </a:tr>
            </a:tbl>
          </a:graphicData>
        </a:graphic>
      </p:graphicFrame>
      <p:pic>
        <p:nvPicPr>
          <p:cNvPr id="2050" name="Picture 2">
            <a:extLst>
              <a:ext uri="{FF2B5EF4-FFF2-40B4-BE49-F238E27FC236}">
                <a16:creationId xmlns:a16="http://schemas.microsoft.com/office/drawing/2014/main" id="{9F0D1B19-C5C9-6D8B-98F0-5C6C81C5D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626" y="2005780"/>
            <a:ext cx="3864077" cy="4280719"/>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3D0A533A-5954-08C7-4A78-3CBBFB32D348}"/>
              </a:ext>
            </a:extLst>
          </p:cNvPr>
          <p:cNvSpPr txBox="1"/>
          <p:nvPr/>
        </p:nvSpPr>
        <p:spPr>
          <a:xfrm>
            <a:off x="5383161" y="2374490"/>
            <a:ext cx="5515897" cy="3647152"/>
          </a:xfrm>
          <a:prstGeom prst="rect">
            <a:avLst/>
          </a:prstGeom>
          <a:noFill/>
        </p:spPr>
        <p:txBody>
          <a:bodyPr wrap="square" rtlCol="0">
            <a:spAutoFit/>
          </a:bodyPr>
          <a:lstStyle/>
          <a:p>
            <a:pPr algn="just"/>
            <a:r>
              <a:rPr lang="es-MX" sz="2100" dirty="0">
                <a:latin typeface="Bahnschrift" panose="020B0502040204020203" pitchFamily="34" charset="0"/>
              </a:rPr>
              <a:t>En estos </a:t>
            </a:r>
            <a:r>
              <a:rPr lang="es-MX" sz="2100" dirty="0" err="1">
                <a:latin typeface="Bahnschrift" panose="020B0502040204020203" pitchFamily="34" charset="0"/>
              </a:rPr>
              <a:t>vv</a:t>
            </a:r>
            <a:r>
              <a:rPr lang="es-MX" sz="2100" dirty="0">
                <a:latin typeface="Bahnschrift" panose="020B0502040204020203" pitchFamily="34" charset="0"/>
              </a:rPr>
              <a:t>: 11-26 vemos el segundo sermón de Pedro derivado del milagro del cojo realizado momentos antes de su predicación. Sin embargo, podemos decir sin temor a equivocarnos una vez más, que el milagro fue clave aquí; y en efecto, ese fue el plan dado a los apóstoles de predicar el evangelio a través de la gran comisión. Sin duda esto tendría mucho éxito si se predicaba a mayor numero de personas como en este caso.</a:t>
            </a:r>
          </a:p>
        </p:txBody>
      </p:sp>
    </p:spTree>
    <p:extLst>
      <p:ext uri="{BB962C8B-B14F-4D97-AF65-F5344CB8AC3E}">
        <p14:creationId xmlns:p14="http://schemas.microsoft.com/office/powerpoint/2010/main" val="416939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n grupo de personas de pie&#10;&#10;Descripción generada automáticamente con confianza media">
            <a:extLst>
              <a:ext uri="{FF2B5EF4-FFF2-40B4-BE49-F238E27FC236}">
                <a16:creationId xmlns:a16="http://schemas.microsoft.com/office/drawing/2014/main" id="{B78D7A30-D65F-468D-CCB0-B8C5793DD7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239" y="280219"/>
            <a:ext cx="4896463" cy="58535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78" name="CuadroTexto 1">
            <a:extLst>
              <a:ext uri="{FF2B5EF4-FFF2-40B4-BE49-F238E27FC236}">
                <a16:creationId xmlns:a16="http://schemas.microsoft.com/office/drawing/2014/main" id="{7BE45463-03B6-0E74-0020-E8664F2445A2}"/>
              </a:ext>
            </a:extLst>
          </p:cNvPr>
          <p:cNvGraphicFramePr/>
          <p:nvPr>
            <p:extLst>
              <p:ext uri="{D42A27DB-BD31-4B8C-83A1-F6EECF244321}">
                <p14:modId xmlns:p14="http://schemas.microsoft.com/office/powerpoint/2010/main" val="2400501144"/>
              </p:ext>
            </p:extLst>
          </p:nvPr>
        </p:nvGraphicFramePr>
        <p:xfrm>
          <a:off x="398206" y="501445"/>
          <a:ext cx="6341807" cy="5632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605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9251360-E3E9-8775-1345-B1C9F193FF64}"/>
              </a:ext>
            </a:extLst>
          </p:cNvPr>
          <p:cNvSpPr>
            <a:spLocks noGrp="1"/>
          </p:cNvSpPr>
          <p:nvPr>
            <p:ph type="ctrTitle"/>
          </p:nvPr>
        </p:nvSpPr>
        <p:spPr>
          <a:xfrm>
            <a:off x="1371599" y="294538"/>
            <a:ext cx="9895951" cy="1033669"/>
          </a:xfr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p>
            <a:r>
              <a:rPr lang="en-US" sz="4000" b="1" kern="1200" dirty="0">
                <a:solidFill>
                  <a:schemeClr val="tx1"/>
                </a:solidFill>
                <a:latin typeface="Bahnschrift" panose="020B0502040204020203" pitchFamily="34" charset="0"/>
                <a:ea typeface="+mj-ea"/>
                <a:cs typeface="+mj-cs"/>
              </a:rPr>
              <a:t>Puntos </a:t>
            </a:r>
            <a:r>
              <a:rPr lang="en-US" sz="4000" b="1" kern="1200" dirty="0" err="1">
                <a:solidFill>
                  <a:schemeClr val="tx1"/>
                </a:solidFill>
                <a:latin typeface="Bahnschrift" panose="020B0502040204020203" pitchFamily="34" charset="0"/>
                <a:ea typeface="+mj-ea"/>
                <a:cs typeface="+mj-cs"/>
              </a:rPr>
              <a:t>importantes</a:t>
            </a:r>
            <a:r>
              <a:rPr lang="en-US" sz="4000" b="1" kern="1200" dirty="0">
                <a:solidFill>
                  <a:schemeClr val="tx1"/>
                </a:solidFill>
                <a:latin typeface="Bahnschrift" panose="020B0502040204020203" pitchFamily="34" charset="0"/>
                <a:ea typeface="+mj-ea"/>
                <a:cs typeface="+mj-cs"/>
              </a:rPr>
              <a:t> de </a:t>
            </a:r>
            <a:r>
              <a:rPr lang="en-US" sz="4000" b="1" kern="1200" dirty="0" err="1">
                <a:solidFill>
                  <a:schemeClr val="tx1"/>
                </a:solidFill>
                <a:latin typeface="Bahnschrift" panose="020B0502040204020203" pitchFamily="34" charset="0"/>
                <a:ea typeface="+mj-ea"/>
                <a:cs typeface="+mj-cs"/>
              </a:rPr>
              <a:t>su</a:t>
            </a:r>
            <a:r>
              <a:rPr lang="en-US" sz="4000" b="1" kern="1200" dirty="0">
                <a:solidFill>
                  <a:schemeClr val="tx1"/>
                </a:solidFill>
                <a:latin typeface="Bahnschrift" panose="020B0502040204020203" pitchFamily="34" charset="0"/>
                <a:ea typeface="+mj-ea"/>
                <a:cs typeface="+mj-cs"/>
              </a:rPr>
              <a:t> </a:t>
            </a:r>
            <a:r>
              <a:rPr lang="en-US" sz="4000" b="1" kern="1200" dirty="0" err="1">
                <a:solidFill>
                  <a:schemeClr val="tx1"/>
                </a:solidFill>
                <a:latin typeface="Bahnschrift" panose="020B0502040204020203" pitchFamily="34" charset="0"/>
                <a:ea typeface="+mj-ea"/>
                <a:cs typeface="+mj-cs"/>
              </a:rPr>
              <a:t>prédica</a:t>
            </a:r>
            <a:endParaRPr lang="en-US" sz="4000" b="1" kern="1200" dirty="0">
              <a:solidFill>
                <a:schemeClr val="tx1"/>
              </a:solidFill>
              <a:latin typeface="Bahnschrift" panose="020B0502040204020203" pitchFamily="34" charset="0"/>
              <a:ea typeface="+mj-ea"/>
              <a:cs typeface="+mj-cs"/>
            </a:endParaRPr>
          </a:p>
        </p:txBody>
      </p:sp>
      <p:sp>
        <p:nvSpPr>
          <p:cNvPr id="3" name="Subtítulo 2">
            <a:extLst>
              <a:ext uri="{FF2B5EF4-FFF2-40B4-BE49-F238E27FC236}">
                <a16:creationId xmlns:a16="http://schemas.microsoft.com/office/drawing/2014/main" id="{C97B1F67-8168-DC0C-4DBB-9922292A4CE1}"/>
              </a:ext>
            </a:extLst>
          </p:cNvPr>
          <p:cNvSpPr>
            <a:spLocks noGrp="1"/>
          </p:cNvSpPr>
          <p:nvPr>
            <p:ph type="subTitle" idx="1"/>
          </p:nvPr>
        </p:nvSpPr>
        <p:spPr>
          <a:xfrm>
            <a:off x="1371599" y="2318197"/>
            <a:ext cx="9724031" cy="3683358"/>
          </a:xfr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p>
            <a:pPr marL="457200" indent="-228600" algn="just">
              <a:buFont typeface="Arial" panose="020B0604020202020204" pitchFamily="34" charset="0"/>
              <a:buChar char="•"/>
            </a:pPr>
            <a:r>
              <a:rPr lang="en-US" sz="2000" b="1" dirty="0">
                <a:solidFill>
                  <a:schemeClr val="tx1"/>
                </a:solidFill>
              </a:rPr>
              <a:t>Les </a:t>
            </a:r>
            <a:r>
              <a:rPr lang="en-US" sz="2000" b="1" dirty="0" err="1">
                <a:solidFill>
                  <a:schemeClr val="tx1"/>
                </a:solidFill>
              </a:rPr>
              <a:t>muestra</a:t>
            </a:r>
            <a:r>
              <a:rPr lang="en-US" sz="2000" b="1" dirty="0">
                <a:solidFill>
                  <a:schemeClr val="tx1"/>
                </a:solidFill>
              </a:rPr>
              <a:t> primero que Cristo era </a:t>
            </a:r>
            <a:r>
              <a:rPr lang="en-US" sz="2000" b="1" dirty="0" err="1">
                <a:solidFill>
                  <a:schemeClr val="tx1"/>
                </a:solidFill>
              </a:rPr>
              <a:t>el</a:t>
            </a:r>
            <a:r>
              <a:rPr lang="en-US" sz="2000" b="1" dirty="0">
                <a:solidFill>
                  <a:schemeClr val="tx1"/>
                </a:solidFill>
              </a:rPr>
              <a:t> </a:t>
            </a:r>
            <a:r>
              <a:rPr lang="en-US" sz="2000" b="1" dirty="0" err="1">
                <a:solidFill>
                  <a:schemeClr val="tx1"/>
                </a:solidFill>
              </a:rPr>
              <a:t>Mesías</a:t>
            </a:r>
            <a:r>
              <a:rPr lang="en-US" sz="2000" b="1" dirty="0">
                <a:solidFill>
                  <a:schemeClr val="tx1"/>
                </a:solidFill>
              </a:rPr>
              <a:t> </a:t>
            </a:r>
            <a:r>
              <a:rPr lang="en-US" sz="2000" b="1" dirty="0" err="1">
                <a:solidFill>
                  <a:schemeClr val="tx1"/>
                </a:solidFill>
              </a:rPr>
              <a:t>prometido</a:t>
            </a:r>
            <a:r>
              <a:rPr lang="en-US" sz="2000" b="1" dirty="0">
                <a:solidFill>
                  <a:schemeClr val="tx1"/>
                </a:solidFill>
              </a:rPr>
              <a:t> </a:t>
            </a:r>
            <a:r>
              <a:rPr lang="en-US" sz="2000" b="1" dirty="0" err="1">
                <a:solidFill>
                  <a:schemeClr val="tx1"/>
                </a:solidFill>
              </a:rPr>
              <a:t>Isaías</a:t>
            </a:r>
            <a:r>
              <a:rPr lang="en-US" sz="2000" b="1" dirty="0">
                <a:solidFill>
                  <a:schemeClr val="tx1"/>
                </a:solidFill>
              </a:rPr>
              <a:t> 52:12-53:12</a:t>
            </a:r>
          </a:p>
          <a:p>
            <a:pPr marL="457200" indent="-228600" algn="just">
              <a:buFont typeface="Arial" panose="020B0604020202020204" pitchFamily="34" charset="0"/>
              <a:buChar char="•"/>
            </a:pPr>
            <a:r>
              <a:rPr lang="en-US" sz="2000" b="1" dirty="0">
                <a:solidFill>
                  <a:schemeClr val="tx1"/>
                </a:solidFill>
              </a:rPr>
              <a:t>Les culpa </a:t>
            </a:r>
            <a:r>
              <a:rPr lang="en-US" sz="2000" b="1" dirty="0" err="1">
                <a:solidFill>
                  <a:schemeClr val="tx1"/>
                </a:solidFill>
              </a:rPr>
              <a:t>lisa</a:t>
            </a:r>
            <a:r>
              <a:rPr lang="en-US" sz="2000" b="1" dirty="0">
                <a:solidFill>
                  <a:schemeClr val="tx1"/>
                </a:solidFill>
              </a:rPr>
              <a:t> y </a:t>
            </a:r>
            <a:r>
              <a:rPr lang="en-US" sz="2000" b="1" dirty="0" err="1">
                <a:solidFill>
                  <a:schemeClr val="tx1"/>
                </a:solidFill>
              </a:rPr>
              <a:t>llanamente</a:t>
            </a:r>
            <a:r>
              <a:rPr lang="en-US" sz="2000" b="1" dirty="0">
                <a:solidFill>
                  <a:schemeClr val="tx1"/>
                </a:solidFill>
              </a:rPr>
              <a:t> de la </a:t>
            </a:r>
            <a:r>
              <a:rPr lang="en-US" sz="2000" b="1" dirty="0" err="1">
                <a:solidFill>
                  <a:schemeClr val="tx1"/>
                </a:solidFill>
              </a:rPr>
              <a:t>muerte</a:t>
            </a:r>
            <a:r>
              <a:rPr lang="en-US" sz="2000" b="1" dirty="0">
                <a:solidFill>
                  <a:schemeClr val="tx1"/>
                </a:solidFill>
              </a:rPr>
              <a:t> de </a:t>
            </a:r>
            <a:r>
              <a:rPr lang="en-US" sz="2000" b="1" dirty="0" err="1">
                <a:solidFill>
                  <a:schemeClr val="tx1"/>
                </a:solidFill>
              </a:rPr>
              <a:t>él</a:t>
            </a:r>
            <a:r>
              <a:rPr lang="en-US" sz="2000" b="1" dirty="0">
                <a:solidFill>
                  <a:schemeClr val="tx1"/>
                </a:solidFill>
              </a:rPr>
              <a:t> v: 13b “a </a:t>
            </a:r>
            <a:r>
              <a:rPr lang="en-US" sz="2000" b="1" dirty="0" err="1">
                <a:solidFill>
                  <a:schemeClr val="tx1"/>
                </a:solidFill>
              </a:rPr>
              <a:t>quién</a:t>
            </a:r>
            <a:r>
              <a:rPr lang="en-US" sz="2000" b="1" dirty="0">
                <a:solidFill>
                  <a:schemeClr val="tx1"/>
                </a:solidFill>
              </a:rPr>
              <a:t> </a:t>
            </a:r>
            <a:r>
              <a:rPr lang="en-US" sz="2000" b="1" dirty="0" err="1">
                <a:solidFill>
                  <a:schemeClr val="tx1"/>
                </a:solidFill>
              </a:rPr>
              <a:t>vosotros</a:t>
            </a:r>
            <a:r>
              <a:rPr lang="en-US" sz="2000" b="1" dirty="0">
                <a:solidFill>
                  <a:schemeClr val="tx1"/>
                </a:solidFill>
              </a:rPr>
              <a:t> </a:t>
            </a:r>
            <a:r>
              <a:rPr lang="en-US" sz="2000" b="1" dirty="0" err="1">
                <a:solidFill>
                  <a:schemeClr val="tx1"/>
                </a:solidFill>
              </a:rPr>
              <a:t>entregasteis</a:t>
            </a:r>
            <a:r>
              <a:rPr lang="en-US" sz="2000" b="1" dirty="0">
                <a:solidFill>
                  <a:schemeClr val="tx1"/>
                </a:solidFill>
              </a:rPr>
              <a:t> y </a:t>
            </a:r>
            <a:r>
              <a:rPr lang="en-US" sz="2000" b="1" dirty="0" err="1">
                <a:solidFill>
                  <a:schemeClr val="tx1"/>
                </a:solidFill>
              </a:rPr>
              <a:t>negasteis</a:t>
            </a:r>
            <a:r>
              <a:rPr lang="en-US" sz="2000" b="1" dirty="0">
                <a:solidFill>
                  <a:schemeClr val="tx1"/>
                </a:solidFill>
              </a:rPr>
              <a:t>” </a:t>
            </a:r>
            <a:r>
              <a:rPr lang="en-US" sz="2000" b="1" dirty="0" err="1">
                <a:solidFill>
                  <a:schemeClr val="tx1"/>
                </a:solidFill>
              </a:rPr>
              <a:t>fueron</a:t>
            </a:r>
            <a:r>
              <a:rPr lang="en-US" sz="2000" b="1" dirty="0">
                <a:solidFill>
                  <a:schemeClr val="tx1"/>
                </a:solidFill>
              </a:rPr>
              <a:t> </a:t>
            </a:r>
            <a:r>
              <a:rPr lang="en-US" sz="2000" b="1" dirty="0" err="1">
                <a:solidFill>
                  <a:schemeClr val="tx1"/>
                </a:solidFill>
              </a:rPr>
              <a:t>peores</a:t>
            </a:r>
            <a:r>
              <a:rPr lang="en-US" sz="2000" b="1" dirty="0">
                <a:solidFill>
                  <a:schemeClr val="tx1"/>
                </a:solidFill>
              </a:rPr>
              <a:t> que Pilato.</a:t>
            </a:r>
          </a:p>
          <a:p>
            <a:pPr marL="457200" indent="-228600" algn="just">
              <a:buFont typeface="Arial" panose="020B0604020202020204" pitchFamily="34" charset="0"/>
              <a:buChar char="•"/>
            </a:pPr>
            <a:r>
              <a:rPr lang="en-US" sz="2000" b="1" dirty="0" err="1">
                <a:solidFill>
                  <a:schemeClr val="tx1"/>
                </a:solidFill>
              </a:rPr>
              <a:t>Testifica</a:t>
            </a:r>
            <a:r>
              <a:rPr lang="en-US" sz="2000" b="1" dirty="0">
                <a:solidFill>
                  <a:schemeClr val="tx1"/>
                </a:solidFill>
              </a:rPr>
              <a:t> </a:t>
            </a:r>
            <a:r>
              <a:rPr lang="en-US" sz="2000" b="1" dirty="0" err="1">
                <a:solidFill>
                  <a:schemeClr val="tx1"/>
                </a:solidFill>
              </a:rPr>
              <a:t>acerca</a:t>
            </a:r>
            <a:r>
              <a:rPr lang="en-US" sz="2000" b="1" dirty="0">
                <a:solidFill>
                  <a:schemeClr val="tx1"/>
                </a:solidFill>
              </a:rPr>
              <a:t> de la </a:t>
            </a:r>
            <a:r>
              <a:rPr lang="en-US" sz="2000" b="1" dirty="0" err="1">
                <a:solidFill>
                  <a:schemeClr val="tx1"/>
                </a:solidFill>
              </a:rPr>
              <a:t>resurrección</a:t>
            </a:r>
            <a:r>
              <a:rPr lang="en-US" sz="2000" b="1" dirty="0">
                <a:solidFill>
                  <a:schemeClr val="tx1"/>
                </a:solidFill>
              </a:rPr>
              <a:t> de Cristo v:15b </a:t>
            </a:r>
            <a:r>
              <a:rPr lang="en-US" sz="2000" b="1" dirty="0" err="1">
                <a:solidFill>
                  <a:schemeClr val="tx1"/>
                </a:solidFill>
              </a:rPr>
              <a:t>como</a:t>
            </a:r>
            <a:r>
              <a:rPr lang="en-US" sz="2000" b="1" dirty="0">
                <a:solidFill>
                  <a:schemeClr val="tx1"/>
                </a:solidFill>
              </a:rPr>
              <a:t> lo </a:t>
            </a:r>
            <a:r>
              <a:rPr lang="en-US" sz="2000" b="1" dirty="0" err="1">
                <a:solidFill>
                  <a:schemeClr val="tx1"/>
                </a:solidFill>
              </a:rPr>
              <a:t>hizo</a:t>
            </a:r>
            <a:r>
              <a:rPr lang="en-US" sz="2000" b="1" dirty="0">
                <a:solidFill>
                  <a:schemeClr val="tx1"/>
                </a:solidFill>
              </a:rPr>
              <a:t> </a:t>
            </a:r>
            <a:r>
              <a:rPr lang="en-US" sz="2000" b="1" dirty="0" err="1">
                <a:solidFill>
                  <a:schemeClr val="tx1"/>
                </a:solidFill>
              </a:rPr>
              <a:t>en</a:t>
            </a:r>
            <a:r>
              <a:rPr lang="en-US" sz="2000" b="1" dirty="0">
                <a:solidFill>
                  <a:schemeClr val="tx1"/>
                </a:solidFill>
              </a:rPr>
              <a:t> </a:t>
            </a:r>
            <a:r>
              <a:rPr lang="en-US" sz="2000" b="1" dirty="0" err="1">
                <a:solidFill>
                  <a:schemeClr val="tx1"/>
                </a:solidFill>
              </a:rPr>
              <a:t>el</a:t>
            </a:r>
            <a:r>
              <a:rPr lang="en-US" sz="2000" b="1" dirty="0">
                <a:solidFill>
                  <a:schemeClr val="tx1"/>
                </a:solidFill>
              </a:rPr>
              <a:t> </a:t>
            </a:r>
            <a:r>
              <a:rPr lang="en-US" sz="2000" b="1" dirty="0" err="1">
                <a:solidFill>
                  <a:schemeClr val="tx1"/>
                </a:solidFill>
              </a:rPr>
              <a:t>sermón</a:t>
            </a:r>
            <a:r>
              <a:rPr lang="en-US" sz="2000" b="1" dirty="0">
                <a:solidFill>
                  <a:schemeClr val="tx1"/>
                </a:solidFill>
              </a:rPr>
              <a:t> anterior 2:32</a:t>
            </a:r>
          </a:p>
          <a:p>
            <a:pPr marL="457200" indent="-228600" algn="just">
              <a:buFont typeface="Arial" panose="020B0604020202020204" pitchFamily="34" charset="0"/>
              <a:buChar char="•"/>
            </a:pPr>
            <a:r>
              <a:rPr lang="en-US" sz="2000" b="1" dirty="0" err="1">
                <a:solidFill>
                  <a:schemeClr val="tx1"/>
                </a:solidFill>
              </a:rPr>
              <a:t>Atribuye</a:t>
            </a:r>
            <a:r>
              <a:rPr lang="en-US" sz="2000" b="1" dirty="0">
                <a:solidFill>
                  <a:schemeClr val="tx1"/>
                </a:solidFill>
              </a:rPr>
              <a:t> la </a:t>
            </a:r>
            <a:r>
              <a:rPr lang="en-US" sz="2000" b="1" dirty="0" err="1">
                <a:solidFill>
                  <a:schemeClr val="tx1"/>
                </a:solidFill>
              </a:rPr>
              <a:t>curación</a:t>
            </a:r>
            <a:r>
              <a:rPr lang="en-US" sz="2000" b="1" dirty="0">
                <a:solidFill>
                  <a:schemeClr val="tx1"/>
                </a:solidFill>
              </a:rPr>
              <a:t> del </a:t>
            </a:r>
            <a:r>
              <a:rPr lang="en-US" sz="2000" b="1" dirty="0" err="1">
                <a:solidFill>
                  <a:schemeClr val="tx1"/>
                </a:solidFill>
              </a:rPr>
              <a:t>cojo</a:t>
            </a:r>
            <a:r>
              <a:rPr lang="en-US" sz="2000" b="1" dirty="0">
                <a:solidFill>
                  <a:schemeClr val="tx1"/>
                </a:solidFill>
              </a:rPr>
              <a:t> al </a:t>
            </a:r>
            <a:r>
              <a:rPr lang="en-US" sz="2000" b="1" dirty="0" err="1">
                <a:solidFill>
                  <a:schemeClr val="tx1"/>
                </a:solidFill>
              </a:rPr>
              <a:t>poder</a:t>
            </a:r>
            <a:r>
              <a:rPr lang="en-US" sz="2000" b="1" dirty="0">
                <a:solidFill>
                  <a:schemeClr val="tx1"/>
                </a:solidFill>
              </a:rPr>
              <a:t> de Cristo a </a:t>
            </a:r>
            <a:r>
              <a:rPr lang="en-US" sz="2000" b="1" dirty="0" err="1">
                <a:solidFill>
                  <a:schemeClr val="tx1"/>
                </a:solidFill>
              </a:rPr>
              <a:t>través</a:t>
            </a:r>
            <a:r>
              <a:rPr lang="en-US" sz="2000" b="1" dirty="0">
                <a:solidFill>
                  <a:schemeClr val="tx1"/>
                </a:solidFill>
              </a:rPr>
              <a:t> de la </a:t>
            </a:r>
            <a:r>
              <a:rPr lang="en-US" sz="2000" b="1" dirty="0" err="1">
                <a:solidFill>
                  <a:schemeClr val="tx1"/>
                </a:solidFill>
              </a:rPr>
              <a:t>fe</a:t>
            </a:r>
            <a:r>
              <a:rPr lang="en-US" sz="2000" b="1" dirty="0">
                <a:solidFill>
                  <a:schemeClr val="tx1"/>
                </a:solidFill>
              </a:rPr>
              <a:t> </a:t>
            </a:r>
            <a:r>
              <a:rPr lang="en-US" sz="2000" b="1" i="0" dirty="0">
                <a:solidFill>
                  <a:schemeClr val="tx1"/>
                </a:solidFill>
                <a:effectLst/>
              </a:rPr>
              <a:t>¿La </a:t>
            </a:r>
            <a:r>
              <a:rPr lang="en-US" sz="2000" b="1" i="0" dirty="0" err="1">
                <a:solidFill>
                  <a:schemeClr val="tx1"/>
                </a:solidFill>
                <a:effectLst/>
              </a:rPr>
              <a:t>fe</a:t>
            </a:r>
            <a:r>
              <a:rPr lang="en-US" sz="2000" b="1" i="0" dirty="0">
                <a:solidFill>
                  <a:schemeClr val="tx1"/>
                </a:solidFill>
                <a:effectLst/>
              </a:rPr>
              <a:t> de </a:t>
            </a:r>
            <a:r>
              <a:rPr lang="en-US" sz="2000" b="1" i="0" dirty="0" err="1">
                <a:solidFill>
                  <a:schemeClr val="tx1"/>
                </a:solidFill>
                <a:effectLst/>
              </a:rPr>
              <a:t>quién</a:t>
            </a:r>
            <a:r>
              <a:rPr lang="en-US" sz="2000" b="1" i="0" dirty="0">
                <a:solidFill>
                  <a:schemeClr val="tx1"/>
                </a:solidFill>
                <a:effectLst/>
              </a:rPr>
              <a:t>? No la  del </a:t>
            </a:r>
            <a:r>
              <a:rPr lang="en-US" sz="2000" b="1" i="0" dirty="0" err="1">
                <a:solidFill>
                  <a:schemeClr val="tx1"/>
                </a:solidFill>
                <a:effectLst/>
              </a:rPr>
              <a:t>cojo</a:t>
            </a:r>
            <a:r>
              <a:rPr lang="en-US" sz="2000" b="1" i="0" dirty="0">
                <a:solidFill>
                  <a:schemeClr val="tx1"/>
                </a:solidFill>
                <a:effectLst/>
              </a:rPr>
              <a:t>, </a:t>
            </a:r>
            <a:r>
              <a:rPr lang="en-US" sz="2000" b="1" i="0" dirty="0" err="1">
                <a:solidFill>
                  <a:schemeClr val="tx1"/>
                </a:solidFill>
                <a:effectLst/>
              </a:rPr>
              <a:t>sino</a:t>
            </a:r>
            <a:r>
              <a:rPr lang="en-US" sz="2000" b="1" i="0" dirty="0">
                <a:solidFill>
                  <a:schemeClr val="tx1"/>
                </a:solidFill>
                <a:effectLst/>
              </a:rPr>
              <a:t> la de </a:t>
            </a:r>
            <a:r>
              <a:rPr lang="en-US" sz="2000" b="1" i="0" dirty="0" err="1">
                <a:solidFill>
                  <a:schemeClr val="tx1"/>
                </a:solidFill>
                <a:effectLst/>
              </a:rPr>
              <a:t>los</a:t>
            </a:r>
            <a:r>
              <a:rPr lang="en-US" sz="2000" b="1" i="0" dirty="0">
                <a:solidFill>
                  <a:schemeClr val="tx1"/>
                </a:solidFill>
                <a:effectLst/>
              </a:rPr>
              <a:t> </a:t>
            </a:r>
            <a:r>
              <a:rPr lang="en-US" sz="2000" b="1" i="0" dirty="0" err="1">
                <a:solidFill>
                  <a:schemeClr val="tx1"/>
                </a:solidFill>
                <a:effectLst/>
              </a:rPr>
              <a:t>apóstoles</a:t>
            </a:r>
            <a:r>
              <a:rPr lang="en-US" sz="2000" b="1" i="0" dirty="0">
                <a:solidFill>
                  <a:schemeClr val="tx1"/>
                </a:solidFill>
                <a:effectLst/>
              </a:rPr>
              <a:t>. </a:t>
            </a:r>
            <a:r>
              <a:rPr lang="en-US" sz="2000" b="1" dirty="0" err="1">
                <a:solidFill>
                  <a:schemeClr val="tx1"/>
                </a:solidFill>
              </a:rPr>
              <a:t>Vea</a:t>
            </a:r>
            <a:r>
              <a:rPr lang="en-US" sz="2000" b="1" i="0" dirty="0" err="1">
                <a:solidFill>
                  <a:schemeClr val="tx1"/>
                </a:solidFill>
                <a:effectLst/>
              </a:rPr>
              <a:t>mos</a:t>
            </a:r>
            <a:r>
              <a:rPr lang="en-US" sz="2000" b="1" i="0" dirty="0">
                <a:solidFill>
                  <a:schemeClr val="tx1"/>
                </a:solidFill>
                <a:effectLst/>
              </a:rPr>
              <a:t> Mat. 17:20; </a:t>
            </a:r>
            <a:r>
              <a:rPr lang="en-US" sz="2000" b="1" i="0" dirty="0" err="1">
                <a:solidFill>
                  <a:schemeClr val="tx1"/>
                </a:solidFill>
                <a:effectLst/>
              </a:rPr>
              <a:t>por</a:t>
            </a:r>
            <a:r>
              <a:rPr lang="en-US" sz="2000" b="1" i="0" dirty="0">
                <a:solidFill>
                  <a:schemeClr val="tx1"/>
                </a:solidFill>
                <a:effectLst/>
              </a:rPr>
              <a:t> causa de </a:t>
            </a:r>
            <a:r>
              <a:rPr lang="en-US" sz="2000" b="1" i="0" dirty="0" err="1">
                <a:solidFill>
                  <a:schemeClr val="tx1"/>
                </a:solidFill>
                <a:effectLst/>
              </a:rPr>
              <a:t>su</a:t>
            </a:r>
            <a:r>
              <a:rPr lang="en-US" sz="2000" b="1" i="0" dirty="0">
                <a:solidFill>
                  <a:schemeClr val="tx1"/>
                </a:solidFill>
                <a:effectLst/>
              </a:rPr>
              <a:t> "</a:t>
            </a:r>
            <a:r>
              <a:rPr lang="en-US" sz="2000" b="1" i="0" dirty="0" err="1">
                <a:solidFill>
                  <a:schemeClr val="tx1"/>
                </a:solidFill>
                <a:effectLst/>
              </a:rPr>
              <a:t>poca</a:t>
            </a:r>
            <a:r>
              <a:rPr lang="en-US" sz="2000" b="1" i="0" dirty="0">
                <a:solidFill>
                  <a:schemeClr val="tx1"/>
                </a:solidFill>
                <a:effectLst/>
              </a:rPr>
              <a:t> </a:t>
            </a:r>
            <a:r>
              <a:rPr lang="en-US" sz="2000" b="1" i="0" dirty="0" err="1">
                <a:solidFill>
                  <a:schemeClr val="tx1"/>
                </a:solidFill>
                <a:effectLst/>
              </a:rPr>
              <a:t>fe</a:t>
            </a:r>
            <a:r>
              <a:rPr lang="en-US" sz="2000" b="1" i="0" dirty="0">
                <a:solidFill>
                  <a:schemeClr val="tx1"/>
                </a:solidFill>
                <a:effectLst/>
              </a:rPr>
              <a:t>" </a:t>
            </a:r>
            <a:r>
              <a:rPr lang="en-US" sz="2000" b="1" i="0" dirty="0" err="1">
                <a:solidFill>
                  <a:schemeClr val="tx1"/>
                </a:solidFill>
                <a:effectLst/>
              </a:rPr>
              <a:t>los</a:t>
            </a:r>
            <a:r>
              <a:rPr lang="en-US" sz="2000" b="1" i="0" dirty="0">
                <a:solidFill>
                  <a:schemeClr val="tx1"/>
                </a:solidFill>
                <a:effectLst/>
              </a:rPr>
              <a:t> </a:t>
            </a:r>
            <a:r>
              <a:rPr lang="en-US" sz="2000" b="1" i="0" dirty="0" err="1">
                <a:solidFill>
                  <a:schemeClr val="tx1"/>
                </a:solidFill>
                <a:effectLst/>
              </a:rPr>
              <a:t>apóstoles</a:t>
            </a:r>
            <a:r>
              <a:rPr lang="en-US" sz="2000" b="1" i="0" dirty="0">
                <a:solidFill>
                  <a:schemeClr val="tx1"/>
                </a:solidFill>
                <a:effectLst/>
              </a:rPr>
              <a:t> no </a:t>
            </a:r>
            <a:r>
              <a:rPr lang="en-US" sz="2000" b="1" i="0" dirty="0" err="1">
                <a:solidFill>
                  <a:schemeClr val="tx1"/>
                </a:solidFill>
                <a:effectLst/>
              </a:rPr>
              <a:t>pudieron</a:t>
            </a:r>
            <a:r>
              <a:rPr lang="en-US" sz="2000" b="1" i="0" dirty="0">
                <a:solidFill>
                  <a:schemeClr val="tx1"/>
                </a:solidFill>
                <a:effectLst/>
              </a:rPr>
              <a:t> </a:t>
            </a:r>
            <a:r>
              <a:rPr lang="en-US" sz="2000" b="1" i="0" dirty="0" err="1">
                <a:solidFill>
                  <a:schemeClr val="tx1"/>
                </a:solidFill>
                <a:effectLst/>
              </a:rPr>
              <a:t>sanar</a:t>
            </a:r>
            <a:r>
              <a:rPr lang="en-US" sz="2000" b="1" i="0" dirty="0">
                <a:solidFill>
                  <a:schemeClr val="tx1"/>
                </a:solidFill>
                <a:effectLst/>
              </a:rPr>
              <a:t> al epiléptico.</a:t>
            </a:r>
            <a:r>
              <a:rPr lang="en-US" sz="2000" b="1" dirty="0">
                <a:solidFill>
                  <a:schemeClr val="tx1"/>
                </a:solidFill>
              </a:rPr>
              <a:t>v:16. </a:t>
            </a:r>
            <a:r>
              <a:rPr lang="en-US" sz="2000" b="1" dirty="0" err="1">
                <a:solidFill>
                  <a:schemeClr val="tx1"/>
                </a:solidFill>
              </a:rPr>
              <a:t>Notemos</a:t>
            </a:r>
            <a:r>
              <a:rPr lang="en-US" sz="2000" b="1" dirty="0">
                <a:solidFill>
                  <a:schemeClr val="tx1"/>
                </a:solidFill>
              </a:rPr>
              <a:t> la </a:t>
            </a:r>
            <a:r>
              <a:rPr lang="en-US" sz="2000" b="1" dirty="0" err="1">
                <a:solidFill>
                  <a:schemeClr val="tx1"/>
                </a:solidFill>
              </a:rPr>
              <a:t>repetición</a:t>
            </a:r>
            <a:r>
              <a:rPr lang="en-US" sz="2000" b="1" dirty="0">
                <a:solidFill>
                  <a:schemeClr val="tx1"/>
                </a:solidFill>
              </a:rPr>
              <a:t> de la </a:t>
            </a:r>
            <a:r>
              <a:rPr lang="en-US" sz="2000" b="1" dirty="0" err="1">
                <a:solidFill>
                  <a:schemeClr val="tx1"/>
                </a:solidFill>
              </a:rPr>
              <a:t>frase</a:t>
            </a:r>
            <a:r>
              <a:rPr lang="en-US" sz="2000" b="1" dirty="0">
                <a:solidFill>
                  <a:schemeClr val="tx1"/>
                </a:solidFill>
              </a:rPr>
              <a:t> “</a:t>
            </a:r>
            <a:r>
              <a:rPr lang="en-US" sz="2000" b="1" dirty="0" err="1">
                <a:solidFill>
                  <a:schemeClr val="tx1"/>
                </a:solidFill>
              </a:rPr>
              <a:t>en</a:t>
            </a:r>
            <a:r>
              <a:rPr lang="en-US" sz="2000" b="1" dirty="0">
                <a:solidFill>
                  <a:schemeClr val="tx1"/>
                </a:solidFill>
              </a:rPr>
              <a:t> </a:t>
            </a:r>
            <a:r>
              <a:rPr lang="en-US" sz="2000" b="1" dirty="0" err="1">
                <a:solidFill>
                  <a:schemeClr val="tx1"/>
                </a:solidFill>
              </a:rPr>
              <a:t>su</a:t>
            </a:r>
            <a:r>
              <a:rPr lang="en-US" sz="2000" b="1" dirty="0">
                <a:solidFill>
                  <a:schemeClr val="tx1"/>
                </a:solidFill>
              </a:rPr>
              <a:t> </a:t>
            </a:r>
            <a:r>
              <a:rPr lang="en-US" sz="2000" b="1" dirty="0" err="1">
                <a:solidFill>
                  <a:schemeClr val="tx1"/>
                </a:solidFill>
              </a:rPr>
              <a:t>nombre</a:t>
            </a:r>
            <a:r>
              <a:rPr lang="en-US" sz="2000" b="1" dirty="0">
                <a:solidFill>
                  <a:schemeClr val="tx1"/>
                </a:solidFill>
              </a:rPr>
              <a:t>” que es un </a:t>
            </a:r>
            <a:r>
              <a:rPr lang="en-US" sz="2000" b="1" dirty="0" err="1">
                <a:solidFill>
                  <a:schemeClr val="tx1"/>
                </a:solidFill>
              </a:rPr>
              <a:t>sustituto</a:t>
            </a:r>
            <a:r>
              <a:rPr lang="en-US" sz="2000" b="1" dirty="0">
                <a:solidFill>
                  <a:schemeClr val="tx1"/>
                </a:solidFill>
              </a:rPr>
              <a:t> de la persona. Es Cristo </a:t>
            </a:r>
            <a:r>
              <a:rPr lang="en-US" sz="2000" b="1" dirty="0" err="1">
                <a:solidFill>
                  <a:schemeClr val="tx1"/>
                </a:solidFill>
              </a:rPr>
              <a:t>mismo</a:t>
            </a:r>
            <a:r>
              <a:rPr lang="en-US" sz="2000" b="1" dirty="0">
                <a:solidFill>
                  <a:schemeClr val="tx1"/>
                </a:solidFill>
              </a:rPr>
              <a:t> </a:t>
            </a:r>
            <a:r>
              <a:rPr lang="en-US" sz="2000" b="1" dirty="0" err="1">
                <a:solidFill>
                  <a:schemeClr val="tx1"/>
                </a:solidFill>
              </a:rPr>
              <a:t>quien</a:t>
            </a:r>
            <a:r>
              <a:rPr lang="en-US" sz="2000" b="1" dirty="0">
                <a:solidFill>
                  <a:schemeClr val="tx1"/>
                </a:solidFill>
              </a:rPr>
              <a:t> </a:t>
            </a:r>
            <a:r>
              <a:rPr lang="en-US" sz="2000" b="1" dirty="0" err="1">
                <a:solidFill>
                  <a:schemeClr val="tx1"/>
                </a:solidFill>
              </a:rPr>
              <a:t>dio</a:t>
            </a:r>
            <a:r>
              <a:rPr lang="en-US" sz="2000" b="1" dirty="0">
                <a:solidFill>
                  <a:schemeClr val="tx1"/>
                </a:solidFill>
              </a:rPr>
              <a:t> </a:t>
            </a:r>
            <a:r>
              <a:rPr lang="en-US" sz="2000" b="1" dirty="0" err="1">
                <a:solidFill>
                  <a:schemeClr val="tx1"/>
                </a:solidFill>
              </a:rPr>
              <a:t>el</a:t>
            </a:r>
            <a:r>
              <a:rPr lang="en-US" sz="2000" b="1" dirty="0">
                <a:solidFill>
                  <a:schemeClr val="tx1"/>
                </a:solidFill>
              </a:rPr>
              <a:t> </a:t>
            </a:r>
            <a:r>
              <a:rPr lang="en-US" sz="2000" b="1" dirty="0" err="1">
                <a:solidFill>
                  <a:schemeClr val="tx1"/>
                </a:solidFill>
              </a:rPr>
              <a:t>poder</a:t>
            </a:r>
            <a:r>
              <a:rPr lang="en-US" sz="2000" b="1" dirty="0">
                <a:solidFill>
                  <a:schemeClr val="tx1"/>
                </a:solidFill>
              </a:rPr>
              <a:t> para </a:t>
            </a:r>
            <a:r>
              <a:rPr lang="en-US" sz="2000" b="1" dirty="0" err="1">
                <a:solidFill>
                  <a:schemeClr val="tx1"/>
                </a:solidFill>
              </a:rPr>
              <a:t>esta</a:t>
            </a:r>
            <a:r>
              <a:rPr lang="en-US" sz="2000" b="1" dirty="0">
                <a:solidFill>
                  <a:schemeClr val="tx1"/>
                </a:solidFill>
              </a:rPr>
              <a:t> </a:t>
            </a:r>
            <a:r>
              <a:rPr lang="en-US" sz="2000" b="1" dirty="0" err="1">
                <a:solidFill>
                  <a:schemeClr val="tx1"/>
                </a:solidFill>
              </a:rPr>
              <a:t>sanidad</a:t>
            </a:r>
            <a:r>
              <a:rPr lang="en-US" sz="2000" b="1" dirty="0">
                <a:solidFill>
                  <a:schemeClr val="tx1"/>
                </a:solidFill>
              </a:rPr>
              <a:t>. </a:t>
            </a:r>
          </a:p>
          <a:p>
            <a:pPr marL="457200" indent="-228600" algn="l">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128127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DA339-6D9D-137C-66B6-A4B83E0B99C7}"/>
              </a:ext>
            </a:extLst>
          </p:cNvPr>
          <p:cNvSpPr>
            <a:spLocks noGrp="1"/>
          </p:cNvSpPr>
          <p:nvPr>
            <p:ph type="ctrTitle"/>
          </p:nvPr>
        </p:nvSpPr>
        <p:spPr>
          <a:xfrm>
            <a:off x="1524000" y="394265"/>
            <a:ext cx="9144000" cy="165576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MX" dirty="0">
                <a:latin typeface="Amasis MT Pro Medium" panose="02040604050005020304" pitchFamily="18" charset="0"/>
              </a:rPr>
              <a:t>No todo fue censura y reproche</a:t>
            </a:r>
          </a:p>
        </p:txBody>
      </p:sp>
      <p:sp>
        <p:nvSpPr>
          <p:cNvPr id="3" name="Subtítulo 2">
            <a:extLst>
              <a:ext uri="{FF2B5EF4-FFF2-40B4-BE49-F238E27FC236}">
                <a16:creationId xmlns:a16="http://schemas.microsoft.com/office/drawing/2014/main" id="{C63C00CD-B580-DDFC-C16F-B88B08A12AE7}"/>
              </a:ext>
            </a:extLst>
          </p:cNvPr>
          <p:cNvSpPr>
            <a:spLocks noGrp="1"/>
          </p:cNvSpPr>
          <p:nvPr>
            <p:ph type="subTitle" idx="1"/>
          </p:nvPr>
        </p:nvSpPr>
        <p:spPr>
          <a:xfrm>
            <a:off x="1524000" y="2256503"/>
            <a:ext cx="9144000" cy="4207232"/>
          </a:xfrm>
        </p:spPr>
        <p:txBody>
          <a:bodyPr>
            <a:normAutofit fontScale="25000" lnSpcReduction="20000"/>
          </a:bodyPr>
          <a:lstStyle/>
          <a:p>
            <a:pPr algn="just"/>
            <a:r>
              <a:rPr lang="es-MX" sz="8400" dirty="0">
                <a:latin typeface="Bahnschrift" panose="020B0502040204020203" pitchFamily="34" charset="0"/>
              </a:rPr>
              <a:t>También les anima con la esperanza de hallar gracia y perdón. Hizo todo lo posible para convencerlos de pecado, pero tiene mucho cuidado en no conducirles a la desesperación.</a:t>
            </a:r>
          </a:p>
          <a:p>
            <a:pPr marL="457200" indent="-457200" algn="just">
              <a:buAutoNum type="alphaLcParenR"/>
            </a:pPr>
            <a:r>
              <a:rPr lang="es-MX" sz="8400" dirty="0">
                <a:latin typeface="Bahnschrift" panose="020B0502040204020203" pitchFamily="34" charset="0"/>
              </a:rPr>
              <a:t>Comienza mitigando la enormidad del crimen con la atenuante que implicó su ignorancia. Sin embargo, esto no significó que fueran inocentes, por el contrario, les exhorta a arrepentirse, a cambiar de conducta.</a:t>
            </a:r>
          </a:p>
          <a:p>
            <a:pPr marL="457200" indent="-457200" algn="just">
              <a:buAutoNum type="alphaLcParenR"/>
            </a:pPr>
            <a:r>
              <a:rPr lang="es-MX" sz="8400" dirty="0">
                <a:latin typeface="Bahnschrift" panose="020B0502040204020203" pitchFamily="34" charset="0"/>
              </a:rPr>
              <a:t>Mitiga también los efectos del crimen al decir v:18 “Pero Dios ha cumplido lo…antes mencionado…que su Cristo había de padecer” Lucas 24:26,46.</a:t>
            </a:r>
          </a:p>
          <a:p>
            <a:pPr algn="just"/>
            <a:r>
              <a:rPr lang="es-MX" sz="8400" dirty="0">
                <a:latin typeface="Bahnschrift" panose="020B0502040204020203" pitchFamily="34" charset="0"/>
              </a:rPr>
              <a:t>Les exhorta al cambio:</a:t>
            </a:r>
          </a:p>
          <a:p>
            <a:pPr algn="just"/>
            <a:r>
              <a:rPr lang="es-MX" sz="8400" dirty="0">
                <a:latin typeface="Bahnschrift" panose="020B0502040204020203" pitchFamily="34" charset="0"/>
              </a:rPr>
              <a:t>a)    Les dice lo que han de creer; que Jesucristo es la simiente prometida v:25.</a:t>
            </a:r>
          </a:p>
          <a:p>
            <a:pPr marL="457200" indent="-457200" algn="just">
              <a:buAutoNum type="alphaLcParenR" startAt="2"/>
            </a:pPr>
            <a:r>
              <a:rPr lang="es-MX" sz="8400" dirty="0">
                <a:latin typeface="Bahnschrift" panose="020B0502040204020203" pitchFamily="34" charset="0"/>
              </a:rPr>
              <a:t>Les dice lo que han de hacer. Debían arrepentirse v:19 cambiar de mentalidad.</a:t>
            </a:r>
          </a:p>
          <a:p>
            <a:pPr marL="457200" indent="-457200" algn="just">
              <a:buAutoNum type="alphaLcParenR" startAt="2"/>
            </a:pPr>
            <a:r>
              <a:rPr lang="es-MX" sz="8400" dirty="0">
                <a:latin typeface="Bahnschrift" panose="020B0502040204020203" pitchFamily="34" charset="0"/>
              </a:rPr>
              <a:t>Les dice lo que han de esperar. El perdón de pecados v:19b.</a:t>
            </a:r>
          </a:p>
          <a:p>
            <a:pPr algn="just"/>
            <a:r>
              <a:rPr lang="es-MX" sz="8400" dirty="0">
                <a:latin typeface="Bahnschrift" panose="020B0502040204020203" pitchFamily="34" charset="0"/>
              </a:rPr>
              <a:t> </a:t>
            </a:r>
          </a:p>
          <a:p>
            <a:pPr algn="l"/>
            <a:r>
              <a:rPr lang="es-MX" dirty="0">
                <a:latin typeface="Bahnschrift" panose="020B0502040204020203" pitchFamily="34" charset="0"/>
              </a:rPr>
              <a:t> </a:t>
            </a:r>
          </a:p>
        </p:txBody>
      </p:sp>
    </p:spTree>
    <p:extLst>
      <p:ext uri="{BB962C8B-B14F-4D97-AF65-F5344CB8AC3E}">
        <p14:creationId xmlns:p14="http://schemas.microsoft.com/office/powerpoint/2010/main" val="175702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Picture 4" descr="Montañas en libro de arte conceptual">
            <a:extLst>
              <a:ext uri="{FF2B5EF4-FFF2-40B4-BE49-F238E27FC236}">
                <a16:creationId xmlns:a16="http://schemas.microsoft.com/office/drawing/2014/main" id="{B923A231-8387-3425-F3B2-E7BC60008BCE}"/>
              </a:ext>
            </a:extLst>
          </p:cNvPr>
          <p:cNvPicPr>
            <a:picLocks noChangeAspect="1"/>
          </p:cNvPicPr>
          <p:nvPr/>
        </p:nvPicPr>
        <p:blipFill rotWithShape="1">
          <a:blip r:embed="rId2">
            <a:alphaModFix amt="60000"/>
          </a:blip>
          <a:srcRect t="33541" b="3959"/>
          <a:stretch/>
        </p:blipFill>
        <p:spPr>
          <a:xfrm>
            <a:off x="-1" y="10"/>
            <a:ext cx="12192001" cy="6857990"/>
          </a:xfrm>
          <a:prstGeom prst="rect">
            <a:avLst/>
          </a:prstGeom>
        </p:spPr>
      </p:pic>
      <p:sp>
        <p:nvSpPr>
          <p:cNvPr id="2" name="Título 1">
            <a:extLst>
              <a:ext uri="{FF2B5EF4-FFF2-40B4-BE49-F238E27FC236}">
                <a16:creationId xmlns:a16="http://schemas.microsoft.com/office/drawing/2014/main" id="{B89F1C2D-CD25-2CF4-1420-C7EAA2419E05}"/>
              </a:ext>
            </a:extLst>
          </p:cNvPr>
          <p:cNvSpPr>
            <a:spLocks noGrp="1"/>
          </p:cNvSpPr>
          <p:nvPr>
            <p:ph type="ctrTitle"/>
          </p:nvPr>
        </p:nvSpPr>
        <p:spPr>
          <a:xfrm>
            <a:off x="1198181" y="1122363"/>
            <a:ext cx="9795637" cy="2220775"/>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s-MX" sz="5200" b="1">
                <a:solidFill>
                  <a:srgbClr val="FFFFFF"/>
                </a:solidFill>
                <a:latin typeface="Bahnschrift" panose="020B0502040204020203" pitchFamily="34" charset="0"/>
              </a:rPr>
              <a:t>DE LA IGNORANCIA AL CONOCIMIENTO</a:t>
            </a:r>
          </a:p>
        </p:txBody>
      </p:sp>
      <p:sp>
        <p:nvSpPr>
          <p:cNvPr id="3" name="Subtítulo 2">
            <a:extLst>
              <a:ext uri="{FF2B5EF4-FFF2-40B4-BE49-F238E27FC236}">
                <a16:creationId xmlns:a16="http://schemas.microsoft.com/office/drawing/2014/main" id="{D297ABB0-D094-A495-8EF8-D6700900FD74}"/>
              </a:ext>
            </a:extLst>
          </p:cNvPr>
          <p:cNvSpPr>
            <a:spLocks noGrp="1"/>
          </p:cNvSpPr>
          <p:nvPr>
            <p:ph type="subTitle" idx="1"/>
          </p:nvPr>
        </p:nvSpPr>
        <p:spPr>
          <a:xfrm>
            <a:off x="1198181" y="3514853"/>
            <a:ext cx="9795637" cy="2057043"/>
          </a:xfrm>
        </p:spPr>
        <p:txBody>
          <a:bodyPr>
            <a:noAutofit/>
          </a:bodyPr>
          <a:lstStyle/>
          <a:p>
            <a:r>
              <a:rPr lang="es-MX" sz="1800" b="1" i="0" dirty="0">
                <a:solidFill>
                  <a:srgbClr val="FFFFFF"/>
                </a:solidFill>
                <a:effectLst/>
                <a:latin typeface="Bahnschrift" panose="020B0502040204020203" pitchFamily="34" charset="0"/>
              </a:rPr>
              <a:t>Obviamente la gente se reunió para oír la explicación de un milagro, pero resulta que el fenómeno tuvo el propósito no solamente de sanar el cuerpo del cojo, sino también el de sanar el </a:t>
            </a:r>
            <a:r>
              <a:rPr lang="es-MX" sz="1800" b="1" i="1" dirty="0">
                <a:solidFill>
                  <a:srgbClr val="FFFFFF"/>
                </a:solidFill>
                <a:effectLst/>
                <a:latin typeface="Bahnschrift" panose="020B0502040204020203" pitchFamily="34" charset="0"/>
              </a:rPr>
              <a:t>alma</a:t>
            </a:r>
            <a:r>
              <a:rPr lang="es-MX" sz="1800" b="1" i="0" dirty="0">
                <a:solidFill>
                  <a:srgbClr val="FFFFFF"/>
                </a:solidFill>
                <a:effectLst/>
                <a:latin typeface="Bahnschrift" panose="020B0502040204020203" pitchFamily="34" charset="0"/>
              </a:rPr>
              <a:t> del pueblo.</a:t>
            </a:r>
          </a:p>
          <a:p>
            <a:r>
              <a:rPr lang="es-MX" sz="1800" b="1" i="0" dirty="0">
                <a:solidFill>
                  <a:srgbClr val="FFFFFF"/>
                </a:solidFill>
                <a:effectLst/>
                <a:latin typeface="Bahnschrift" panose="020B0502040204020203" pitchFamily="34" charset="0"/>
              </a:rPr>
              <a:t>A pesar de lo enorme de su crimen había esperanza para ellos si estaban dispuestos a arrepentirse. El camino de la salvación estaba abierto para ellos. Por ignorancia habían crucificado a Jesús, pero ahora no podían decir que ignoraban quién era. Por lo tanto, "arrepentíos". </a:t>
            </a:r>
            <a:r>
              <a:rPr lang="es-MX" sz="1800" b="1" dirty="0">
                <a:solidFill>
                  <a:srgbClr val="FFFFFF"/>
                </a:solidFill>
                <a:latin typeface="Bahnschrift" panose="020B0502040204020203" pitchFamily="34" charset="0"/>
              </a:rPr>
              <a:t>Jerusalén había sido testigo en dos ocasiones de sermones de Pedro (2:14;39) donde les explica detalladamente su mal proceder respecto a Cristo, y en ambas, les exhorta al arrepentimiento. Así que ignorantes ya no lo eran.</a:t>
            </a:r>
          </a:p>
        </p:txBody>
      </p:sp>
    </p:spTree>
    <p:extLst>
      <p:ext uri="{BB962C8B-B14F-4D97-AF65-F5344CB8AC3E}">
        <p14:creationId xmlns:p14="http://schemas.microsoft.com/office/powerpoint/2010/main" val="268524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9">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81BF113-E0FA-BCC3-F76F-3D8DBA46047D}"/>
              </a:ext>
            </a:extLst>
          </p:cNvPr>
          <p:cNvSpPr>
            <a:spLocks noGrp="1"/>
          </p:cNvSpPr>
          <p:nvPr>
            <p:ph type="ctrTitle"/>
          </p:nvPr>
        </p:nvSpPr>
        <p:spPr>
          <a:xfrm>
            <a:off x="965200" y="1383527"/>
            <a:ext cx="6117158" cy="3332852"/>
          </a:xfrm>
        </p:spPr>
        <p:style>
          <a:lnRef idx="1">
            <a:schemeClr val="accent6"/>
          </a:lnRef>
          <a:fillRef idx="2">
            <a:schemeClr val="accent6"/>
          </a:fillRef>
          <a:effectRef idx="1">
            <a:schemeClr val="accent6"/>
          </a:effectRef>
          <a:fontRef idx="minor">
            <a:schemeClr val="dk1"/>
          </a:fontRef>
        </p:style>
        <p:txBody>
          <a:bodyPr anchor="ctr">
            <a:normAutofit/>
          </a:bodyPr>
          <a:lstStyle/>
          <a:p>
            <a:r>
              <a:rPr lang="es-MX" sz="4000" b="1" dirty="0">
                <a:latin typeface="Amasis MT Pro Medium" panose="02040604050005020304" pitchFamily="18" charset="0"/>
              </a:rPr>
              <a:t>PUNTOS  IMPORTANTES</a:t>
            </a:r>
            <a:br>
              <a:rPr lang="es-MX" sz="6700" b="1" dirty="0">
                <a:latin typeface="Amasis MT Pro Medium" panose="02040604050005020304" pitchFamily="18" charset="0"/>
              </a:rPr>
            </a:br>
            <a:r>
              <a:rPr lang="es-MX" sz="4000" b="1" dirty="0">
                <a:latin typeface="Amasis MT Pro Medium" panose="02040604050005020304" pitchFamily="18" charset="0"/>
              </a:rPr>
              <a:t>Hechos 3:18-26</a:t>
            </a:r>
          </a:p>
        </p:txBody>
      </p:sp>
      <p:sp>
        <p:nvSpPr>
          <p:cNvPr id="3" name="Subtítulo 2">
            <a:extLst>
              <a:ext uri="{FF2B5EF4-FFF2-40B4-BE49-F238E27FC236}">
                <a16:creationId xmlns:a16="http://schemas.microsoft.com/office/drawing/2014/main" id="{4E0A2259-E9AA-5D24-EB58-AA066F22A3C7}"/>
              </a:ext>
            </a:extLst>
          </p:cNvPr>
          <p:cNvSpPr>
            <a:spLocks noGrp="1"/>
          </p:cNvSpPr>
          <p:nvPr>
            <p:ph type="subTitle" idx="1"/>
          </p:nvPr>
        </p:nvSpPr>
        <p:spPr>
          <a:xfrm>
            <a:off x="7986955" y="1383527"/>
            <a:ext cx="3113064" cy="4064773"/>
          </a:xfrm>
        </p:spPr>
        <p:txBody>
          <a:bodyPr anchor="ctr">
            <a:normAutofit fontScale="77500" lnSpcReduction="20000"/>
          </a:bodyPr>
          <a:lstStyle/>
          <a:p>
            <a:pPr marL="0" marR="0" algn="just">
              <a:spcBef>
                <a:spcPts val="0"/>
              </a:spcBef>
              <a:spcAft>
                <a:spcPts val="0"/>
              </a:spcAft>
            </a:pPr>
            <a:r>
              <a:rPr lang="es-MX" sz="1400" dirty="0">
                <a:latin typeface="Amasis MT Pro Medium" panose="02040604050005020304" pitchFamily="18" charset="0"/>
              </a:rPr>
              <a:t>E</a:t>
            </a:r>
            <a:r>
              <a:rPr lang="es-MX" sz="1400" b="0" i="0" dirty="0">
                <a:effectLst/>
                <a:latin typeface="Amasis MT Pro Medium" panose="02040604050005020304" pitchFamily="18" charset="0"/>
              </a:rPr>
              <a:t>n Hechos 3:18-26 Pedro se refiere a las </a:t>
            </a:r>
            <a:r>
              <a:rPr lang="es-MX" sz="1400" b="0" i="1" dirty="0">
                <a:effectLst/>
                <a:latin typeface="Amasis MT Pro Medium" panose="02040604050005020304" pitchFamily="18" charset="0"/>
              </a:rPr>
              <a:t>bendiciones de la primera venida de Cristo</a:t>
            </a:r>
            <a:r>
              <a:rPr lang="es-MX" sz="1400" b="0" i="0" dirty="0">
                <a:effectLst/>
                <a:latin typeface="Amasis MT Pro Medium" panose="02040604050005020304" pitchFamily="18" charset="0"/>
              </a:rPr>
              <a:t>: v. 18, "Pero Dios ha cumplido así lo que había antes anunciado por boca de todos sus profetas, que su Cristo había de padecer"; v. 21, "la restauración de todas las cosas, de que habló Dios por boca de sus santos profetas ..." (en gran parte lo que decían los profetas tenía que ver con </a:t>
            </a:r>
            <a:r>
              <a:rPr lang="es-MX" sz="1400" b="0" i="1" dirty="0">
                <a:effectLst/>
                <a:latin typeface="Amasis MT Pro Medium" panose="02040604050005020304" pitchFamily="18" charset="0"/>
              </a:rPr>
              <a:t>la primera venida de Cristo</a:t>
            </a:r>
            <a:r>
              <a:rPr lang="es-MX" sz="1400" b="0" i="0" dirty="0">
                <a:effectLst/>
                <a:latin typeface="Amasis MT Pro Medium" panose="02040604050005020304" pitchFamily="18" charset="0"/>
              </a:rPr>
              <a:t>, su muerte, resurrección, ascensión y su reinado; v. 22, 23, la profecía de Moisés tenía que ver con la primera venida de Cristo para ser profeta como él; v. 24 es muy significativo: "Y todos los profetas desde Samuel en adelante, cuantos han hablado, también han anunciado estos días". Notemos que Pedro dice</a:t>
            </a:r>
            <a:r>
              <a:rPr lang="es-MX" sz="1400" b="0" i="1" dirty="0">
                <a:effectLst/>
                <a:latin typeface="Amasis MT Pro Medium" panose="02040604050005020304" pitchFamily="18" charset="0"/>
              </a:rPr>
              <a:t> </a:t>
            </a:r>
            <a:r>
              <a:rPr lang="es-MX" sz="1400" b="0" i="0" dirty="0">
                <a:effectLst/>
                <a:latin typeface="Amasis MT Pro Medium" panose="02040604050005020304" pitchFamily="18" charset="0"/>
              </a:rPr>
              <a:t>que han anunciado</a:t>
            </a:r>
            <a:r>
              <a:rPr lang="es-MX" sz="1400" b="0" i="1" dirty="0">
                <a:effectLst/>
                <a:latin typeface="Amasis MT Pro Medium" panose="02040604050005020304" pitchFamily="18" charset="0"/>
              </a:rPr>
              <a:t> estos días</a:t>
            </a:r>
            <a:r>
              <a:rPr lang="es-MX" sz="1400" b="0" i="0" dirty="0">
                <a:effectLst/>
                <a:latin typeface="Amasis MT Pro Medium" panose="02040604050005020304" pitchFamily="18" charset="0"/>
              </a:rPr>
              <a:t>. Todos los profetas hablaron de </a:t>
            </a:r>
            <a:r>
              <a:rPr lang="es-MX" sz="1400" b="0" i="1" dirty="0">
                <a:effectLst/>
                <a:latin typeface="Amasis MT Pro Medium" panose="02040604050005020304" pitchFamily="18" charset="0"/>
              </a:rPr>
              <a:t>estos días</a:t>
            </a:r>
            <a:r>
              <a:rPr lang="es-MX" sz="1400" b="0" i="0" dirty="0">
                <a:effectLst/>
                <a:latin typeface="Amasis MT Pro Medium" panose="02040604050005020304" pitchFamily="18" charset="0"/>
              </a:rPr>
              <a:t>. v. 26, "A vosotros primeramente, Dios, habiendo levantado a su Hijo, lo envió para que os bendijese, a fin de que cada uno se convierta de su maldad".</a:t>
            </a:r>
          </a:p>
          <a:p>
            <a:pPr marL="0" marR="0" algn="just">
              <a:spcBef>
                <a:spcPts val="0"/>
              </a:spcBef>
              <a:spcAft>
                <a:spcPts val="0"/>
              </a:spcAft>
            </a:pPr>
            <a:r>
              <a:rPr lang="es-MX" sz="1400" b="0" i="0" dirty="0">
                <a:effectLst/>
                <a:latin typeface="Amasis MT Pro Medium" panose="02040604050005020304" pitchFamily="18" charset="0"/>
              </a:rPr>
              <a:t>           Por eso, "la restauración de todas las cosas" </a:t>
            </a:r>
            <a:r>
              <a:rPr lang="es-MX" sz="1400" b="0" i="1" dirty="0">
                <a:effectLst/>
                <a:latin typeface="Amasis MT Pro Medium" panose="02040604050005020304" pitchFamily="18" charset="0"/>
              </a:rPr>
              <a:t>no se refiere solamente a la segunda venida</a:t>
            </a:r>
            <a:r>
              <a:rPr lang="es-MX" sz="1400" b="0" i="0" dirty="0">
                <a:effectLst/>
                <a:latin typeface="Amasis MT Pro Medium" panose="02040604050005020304" pitchFamily="18" charset="0"/>
              </a:rPr>
              <a:t>, sino que en esos mismos días Dios estaba cumpliendo muchas de las cosas anunciadas por los profetas. A través de este texto entero Pedro habla de privilegios y bendiciones para sus oyentes en esos días. Se refiere a todas las cosas predichas por los profetas que "Dios ha cumplido" (v. 18).</a:t>
            </a:r>
          </a:p>
          <a:p>
            <a:pPr algn="l"/>
            <a:endParaRPr lang="es-MX" sz="600" dirty="0"/>
          </a:p>
        </p:txBody>
      </p:sp>
      <p:cxnSp>
        <p:nvCxnSpPr>
          <p:cNvPr id="23" name="Straight Connector 13">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616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E2E8FE-B87B-430D-9722-167B5E2C2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Primer plano de un teclado">
            <a:extLst>
              <a:ext uri="{FF2B5EF4-FFF2-40B4-BE49-F238E27FC236}">
                <a16:creationId xmlns:a16="http://schemas.microsoft.com/office/drawing/2014/main" id="{485DDA86-648E-7A7E-D3C8-BA21B444AFD0}"/>
              </a:ext>
            </a:extLst>
          </p:cNvPr>
          <p:cNvPicPr>
            <a:picLocks noChangeAspect="1"/>
          </p:cNvPicPr>
          <p:nvPr/>
        </p:nvPicPr>
        <p:blipFill rotWithShape="1">
          <a:blip r:embed="rId2">
            <a:duotone>
              <a:schemeClr val="accent1">
                <a:shade val="45000"/>
                <a:satMod val="135000"/>
              </a:schemeClr>
              <a:prstClr val="white"/>
            </a:duotone>
            <a:alphaModFix amt="35000"/>
          </a:blip>
          <a:srcRect b="13128"/>
          <a:stretch/>
        </p:blipFill>
        <p:spPr>
          <a:xfrm>
            <a:off x="20" y="10"/>
            <a:ext cx="12191981" cy="6857989"/>
          </a:xfrm>
          <a:prstGeom prst="rect">
            <a:avLst/>
          </a:prstGeom>
        </p:spPr>
      </p:pic>
      <p:sp>
        <p:nvSpPr>
          <p:cNvPr id="2" name="Título 1">
            <a:extLst>
              <a:ext uri="{FF2B5EF4-FFF2-40B4-BE49-F238E27FC236}">
                <a16:creationId xmlns:a16="http://schemas.microsoft.com/office/drawing/2014/main" id="{A7D66CD8-B78B-23E6-A3FB-A56674E1FBDB}"/>
              </a:ext>
            </a:extLst>
          </p:cNvPr>
          <p:cNvSpPr>
            <a:spLocks noGrp="1"/>
          </p:cNvSpPr>
          <p:nvPr>
            <p:ph type="ctrTitle"/>
          </p:nvPr>
        </p:nvSpPr>
        <p:spPr>
          <a:xfrm>
            <a:off x="242910" y="1598246"/>
            <a:ext cx="4626709" cy="5122985"/>
          </a:xfrm>
        </p:spPr>
        <p:txBody>
          <a:bodyPr anchor="t">
            <a:normAutofit/>
          </a:bodyPr>
          <a:lstStyle/>
          <a:p>
            <a:r>
              <a:rPr lang="es-MX" sz="4400" dirty="0">
                <a:solidFill>
                  <a:srgbClr val="FFFFFF"/>
                </a:solidFill>
                <a:latin typeface="Amasis MT Pro Medium" panose="02040604050005020304" pitchFamily="18" charset="0"/>
              </a:rPr>
              <a:t>ACOTACIONES CLAVES</a:t>
            </a:r>
            <a:br>
              <a:rPr lang="es-MX" sz="4400" dirty="0">
                <a:solidFill>
                  <a:srgbClr val="FFFFFF"/>
                </a:solidFill>
                <a:latin typeface="Amasis MT Pro Medium" panose="02040604050005020304" pitchFamily="18" charset="0"/>
              </a:rPr>
            </a:br>
            <a:r>
              <a:rPr lang="es-MX" sz="4400" dirty="0">
                <a:solidFill>
                  <a:srgbClr val="FFFFFF"/>
                </a:solidFill>
                <a:latin typeface="Amasis MT Pro Medium" panose="02040604050005020304" pitchFamily="18" charset="0"/>
              </a:rPr>
              <a:t>V: 21</a:t>
            </a:r>
          </a:p>
        </p:txBody>
      </p:sp>
      <p:sp>
        <p:nvSpPr>
          <p:cNvPr id="3" name="Subtítulo 2">
            <a:extLst>
              <a:ext uri="{FF2B5EF4-FFF2-40B4-BE49-F238E27FC236}">
                <a16:creationId xmlns:a16="http://schemas.microsoft.com/office/drawing/2014/main" id="{42F389FC-BCD7-5323-7C5C-0FA0FA3D6025}"/>
              </a:ext>
            </a:extLst>
          </p:cNvPr>
          <p:cNvSpPr>
            <a:spLocks noGrp="1"/>
          </p:cNvSpPr>
          <p:nvPr>
            <p:ph type="subTitle" idx="1"/>
          </p:nvPr>
        </p:nvSpPr>
        <p:spPr>
          <a:xfrm>
            <a:off x="5792994" y="1590840"/>
            <a:ext cx="5672176" cy="5095221"/>
          </a:xfrm>
        </p:spPr>
        <p:txBody>
          <a:bodyPr>
            <a:normAutofit/>
          </a:bodyPr>
          <a:lstStyle/>
          <a:p>
            <a:pPr marL="0" marR="0" algn="just">
              <a:spcBef>
                <a:spcPts val="0"/>
              </a:spcBef>
              <a:spcAft>
                <a:spcPts val="0"/>
              </a:spcAft>
            </a:pPr>
            <a:r>
              <a:rPr lang="es-MX" sz="1800" b="0" i="0" dirty="0">
                <a:solidFill>
                  <a:srgbClr val="FFFFFF"/>
                </a:solidFill>
                <a:effectLst/>
                <a:latin typeface="Times New Roman" panose="02020603050405020304" pitchFamily="18" charset="0"/>
              </a:rPr>
              <a:t> </a:t>
            </a:r>
            <a:r>
              <a:rPr lang="es-MX" sz="1800" b="1" i="0" dirty="0">
                <a:solidFill>
                  <a:srgbClr val="FFFFFF"/>
                </a:solidFill>
                <a:effectLst/>
                <a:latin typeface="Bahnschrift" panose="020B0502040204020203" pitchFamily="34" charset="0"/>
              </a:rPr>
              <a:t>Es indispensable que esto se entienda al interpretar la expresión "los tiempos de la restauración de todas las cosas", para no caer en el error de los milenarios.</a:t>
            </a:r>
          </a:p>
          <a:p>
            <a:pPr marL="0" marR="0" algn="just">
              <a:spcBef>
                <a:spcPts val="0"/>
              </a:spcBef>
              <a:spcAft>
                <a:spcPts val="0"/>
              </a:spcAft>
            </a:pPr>
            <a:r>
              <a:rPr lang="es-MX" sz="1800" b="1" i="0" dirty="0">
                <a:solidFill>
                  <a:srgbClr val="FFFFFF"/>
                </a:solidFill>
                <a:effectLst/>
                <a:latin typeface="Bahnschrift" panose="020B0502040204020203" pitchFamily="34" charset="0"/>
              </a:rPr>
              <a:t>          Al estudiar un texto un </a:t>
            </a:r>
            <a:r>
              <a:rPr lang="es-MX" sz="1800" b="1" dirty="0">
                <a:solidFill>
                  <a:srgbClr val="FFFFFF"/>
                </a:solidFill>
                <a:latin typeface="Bahnschrift" panose="020B0502040204020203" pitchFamily="34" charset="0"/>
              </a:rPr>
              <a:t>tanto </a:t>
            </a:r>
            <a:r>
              <a:rPr lang="es-MX" sz="1800" b="1" i="0" dirty="0">
                <a:solidFill>
                  <a:srgbClr val="FFFFFF"/>
                </a:solidFill>
                <a:effectLst/>
                <a:latin typeface="Bahnschrift" panose="020B0502040204020203" pitchFamily="34" charset="0"/>
              </a:rPr>
              <a:t>difícil, lo más importante es que la explicación nuestra no contradiga verdades claramente reveladas. Por ejemplo, la Biblia revela claramente que el reino se estableció el día de Pentecostés, que Cristo está reinando ahora y que reinará hasta el fin (1 Cor</a:t>
            </a:r>
            <a:r>
              <a:rPr lang="es-MX" sz="1800" b="1" dirty="0">
                <a:solidFill>
                  <a:srgbClr val="FFFFFF"/>
                </a:solidFill>
                <a:latin typeface="Bahnschrift" panose="020B0502040204020203" pitchFamily="34" charset="0"/>
              </a:rPr>
              <a:t>intios</a:t>
            </a:r>
            <a:r>
              <a:rPr lang="es-MX" sz="1800" b="1" i="0" dirty="0">
                <a:solidFill>
                  <a:srgbClr val="FFFFFF"/>
                </a:solidFill>
                <a:effectLst/>
                <a:latin typeface="Bahnschrift" panose="020B0502040204020203" pitchFamily="34" charset="0"/>
              </a:rPr>
              <a:t> 15:24). De eso no hay duda alguna. También la Biblia revela claramente los eventos finales: la resurrección de todos los muertos, el arrebatamiento de los fieles vivos, la destrucción de la tierra, el juicio final y los dos destinos, el cielo y el infierno. Por eso, la explicación de </a:t>
            </a:r>
            <a:r>
              <a:rPr lang="es-MX" sz="1800" b="1" i="0" dirty="0" err="1">
                <a:solidFill>
                  <a:srgbClr val="FFFFFF"/>
                </a:solidFill>
                <a:effectLst/>
                <a:latin typeface="Bahnschrift" panose="020B0502040204020203" pitchFamily="34" charset="0"/>
              </a:rPr>
              <a:t>Hech</a:t>
            </a:r>
            <a:r>
              <a:rPr lang="es-MX" sz="1800" b="1" i="0" dirty="0">
                <a:solidFill>
                  <a:srgbClr val="FFFFFF"/>
                </a:solidFill>
                <a:effectLst/>
                <a:latin typeface="Bahnschrift" panose="020B0502040204020203" pitchFamily="34" charset="0"/>
              </a:rPr>
              <a:t> 3:21 tiene que ser consecuente con todas estas verdades. </a:t>
            </a:r>
            <a:r>
              <a:rPr lang="es-MX" sz="1800" b="1" dirty="0">
                <a:solidFill>
                  <a:srgbClr val="FFFFFF"/>
                </a:solidFill>
                <a:latin typeface="Bahnschrift" panose="020B0502040204020203" pitchFamily="34" charset="0"/>
              </a:rPr>
              <a:t>E</a:t>
            </a:r>
            <a:r>
              <a:rPr lang="es-MX" sz="1800" b="1" i="0" dirty="0">
                <a:solidFill>
                  <a:srgbClr val="FFFFFF"/>
                </a:solidFill>
                <a:effectLst/>
                <a:latin typeface="Bahnschrift" panose="020B0502040204020203" pitchFamily="34" charset="0"/>
              </a:rPr>
              <a:t>s necesario que textos claros interpreten  textos más oscuros o difíciles. </a:t>
            </a:r>
          </a:p>
          <a:p>
            <a:pPr algn="l"/>
            <a:endParaRPr lang="es-MX" sz="1800" dirty="0">
              <a:solidFill>
                <a:srgbClr val="FFFFFF"/>
              </a:solidFill>
            </a:endParaRPr>
          </a:p>
        </p:txBody>
      </p:sp>
      <p:cxnSp>
        <p:nvCxnSpPr>
          <p:cNvPr id="13"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83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1697CFA-FB72-8BC0-BA0E-12FEFFDBE4B9}"/>
              </a:ext>
            </a:extLst>
          </p:cNvPr>
          <p:cNvSpPr>
            <a:spLocks noGrp="1"/>
          </p:cNvSpPr>
          <p:nvPr>
            <p:ph type="ctrTitle"/>
          </p:nvPr>
        </p:nvSpPr>
        <p:spPr>
          <a:xfrm>
            <a:off x="1285240" y="1050595"/>
            <a:ext cx="8074815" cy="1618489"/>
          </a:xfr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p>
            <a:r>
              <a:rPr lang="en-US" sz="7200" kern="1200" dirty="0">
                <a:solidFill>
                  <a:schemeClr val="tx1"/>
                </a:solidFill>
                <a:latin typeface="Bahnschrift" panose="020B0502040204020203" pitchFamily="34" charset="0"/>
                <a:ea typeface="+mj-ea"/>
                <a:cs typeface="+mj-cs"/>
              </a:rPr>
              <a:t>HECHOS 3: 1-26</a:t>
            </a:r>
          </a:p>
        </p:txBody>
      </p:sp>
      <p:sp>
        <p:nvSpPr>
          <p:cNvPr id="3" name="Subtítulo 2">
            <a:extLst>
              <a:ext uri="{FF2B5EF4-FFF2-40B4-BE49-F238E27FC236}">
                <a16:creationId xmlns:a16="http://schemas.microsoft.com/office/drawing/2014/main" id="{578BF810-2B8C-0C72-28A2-BA14069D5320}"/>
              </a:ext>
            </a:extLst>
          </p:cNvPr>
          <p:cNvSpPr>
            <a:spLocks noGrp="1"/>
          </p:cNvSpPr>
          <p:nvPr>
            <p:ph type="subTitle" idx="1"/>
          </p:nvPr>
        </p:nvSpPr>
        <p:spPr>
          <a:xfrm>
            <a:off x="1285240" y="2969469"/>
            <a:ext cx="8074815" cy="2800395"/>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a:bodyPr>
          <a:lstStyle/>
          <a:p>
            <a:r>
              <a:rPr lang="en-US" sz="2000" b="1" dirty="0">
                <a:solidFill>
                  <a:schemeClr val="tx1"/>
                </a:solidFill>
              </a:rPr>
              <a:t>CONSIDERACIONES GENERALES:</a:t>
            </a:r>
          </a:p>
          <a:p>
            <a:pPr algn="just"/>
            <a:r>
              <a:rPr lang="en-US" sz="2000" b="1" dirty="0">
                <a:solidFill>
                  <a:schemeClr val="tx1"/>
                </a:solidFill>
                <a:latin typeface="Bahnschrift SemiCondensed" panose="020B0502040204020203" pitchFamily="34" charset="0"/>
              </a:rPr>
              <a:t>Los </a:t>
            </a:r>
            <a:r>
              <a:rPr lang="en-US" sz="2000" b="1" dirty="0" err="1">
                <a:solidFill>
                  <a:schemeClr val="tx1"/>
                </a:solidFill>
                <a:latin typeface="Bahnschrift SemiCondensed" panose="020B0502040204020203" pitchFamily="34" charset="0"/>
              </a:rPr>
              <a:t>capítulos</a:t>
            </a:r>
            <a:r>
              <a:rPr lang="en-US" sz="2000" b="1" dirty="0">
                <a:solidFill>
                  <a:schemeClr val="tx1"/>
                </a:solidFill>
                <a:latin typeface="Bahnschrift SemiCondensed" panose="020B0502040204020203" pitchFamily="34" charset="0"/>
              </a:rPr>
              <a:t> 3 y 4 </a:t>
            </a:r>
            <a:r>
              <a:rPr lang="en-US" sz="2000" b="1" dirty="0" err="1">
                <a:solidFill>
                  <a:schemeClr val="tx1"/>
                </a:solidFill>
                <a:latin typeface="Bahnschrift SemiCondensed" panose="020B0502040204020203" pitchFamily="34" charset="0"/>
              </a:rPr>
              <a:t>están</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llenos</a:t>
            </a:r>
            <a:r>
              <a:rPr lang="en-US" sz="2000" b="1" dirty="0">
                <a:solidFill>
                  <a:schemeClr val="tx1"/>
                </a:solidFill>
                <a:latin typeface="Bahnschrift SemiCondensed" panose="020B0502040204020203" pitchFamily="34" charset="0"/>
              </a:rPr>
              <a:t> de </a:t>
            </a:r>
            <a:r>
              <a:rPr lang="en-US" sz="2000" b="1" dirty="0" err="1">
                <a:solidFill>
                  <a:schemeClr val="tx1"/>
                </a:solidFill>
                <a:latin typeface="Bahnschrift SemiCondensed" panose="020B0502040204020203" pitchFamily="34" charset="0"/>
              </a:rPr>
              <a:t>incidentes</a:t>
            </a:r>
            <a:r>
              <a:rPr lang="en-US" sz="2000" b="1" dirty="0">
                <a:solidFill>
                  <a:schemeClr val="tx1"/>
                </a:solidFill>
                <a:latin typeface="Bahnschrift SemiCondensed" panose="020B0502040204020203" pitchFamily="34" charset="0"/>
              </a:rPr>
              <a:t> y </a:t>
            </a:r>
            <a:r>
              <a:rPr lang="en-US" sz="2000" b="1" dirty="0" err="1">
                <a:solidFill>
                  <a:schemeClr val="tx1"/>
                </a:solidFill>
                <a:latin typeface="Bahnschrift SemiCondensed" panose="020B0502040204020203" pitchFamily="34" charset="0"/>
              </a:rPr>
              <a:t>mensajes</a:t>
            </a:r>
            <a:r>
              <a:rPr lang="en-US" sz="2000" b="1" dirty="0">
                <a:solidFill>
                  <a:schemeClr val="tx1"/>
                </a:solidFill>
                <a:latin typeface="Bahnschrift SemiCondensed" panose="020B0502040204020203" pitchFamily="34" charset="0"/>
              </a:rPr>
              <a:t>. Los </a:t>
            </a:r>
            <a:r>
              <a:rPr lang="en-US" sz="2000" b="1" dirty="0" err="1">
                <a:solidFill>
                  <a:schemeClr val="tx1"/>
                </a:solidFill>
                <a:latin typeface="Bahnschrift SemiCondensed" panose="020B0502040204020203" pitchFamily="34" charset="0"/>
              </a:rPr>
              <a:t>judíos</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tradicionalistas</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creyeron</a:t>
            </a:r>
            <a:r>
              <a:rPr lang="en-US" sz="2000" b="1" dirty="0">
                <a:solidFill>
                  <a:schemeClr val="tx1"/>
                </a:solidFill>
                <a:latin typeface="Bahnschrift SemiCondensed" panose="020B0502040204020203" pitchFamily="34" charset="0"/>
              </a:rPr>
              <a:t> que Jesus solo </a:t>
            </a:r>
            <a:r>
              <a:rPr lang="en-US" sz="2000" b="1" dirty="0" err="1">
                <a:solidFill>
                  <a:schemeClr val="tx1"/>
                </a:solidFill>
                <a:latin typeface="Bahnschrift SemiCondensed" panose="020B0502040204020203" pitchFamily="34" charset="0"/>
              </a:rPr>
              <a:t>tendría</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poder</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durante</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su</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ministerio</a:t>
            </a:r>
            <a:r>
              <a:rPr lang="en-US" sz="2000" b="1" dirty="0">
                <a:solidFill>
                  <a:schemeClr val="tx1"/>
                </a:solidFill>
                <a:latin typeface="Bahnschrift SemiCondensed" panose="020B0502040204020203" pitchFamily="34" charset="0"/>
              </a:rPr>
              <a:t> personal, </a:t>
            </a:r>
            <a:r>
              <a:rPr lang="en-US" sz="2000" b="1" dirty="0" err="1">
                <a:solidFill>
                  <a:schemeClr val="tx1"/>
                </a:solidFill>
                <a:latin typeface="Bahnschrift SemiCondensed" panose="020B0502040204020203" pitchFamily="34" charset="0"/>
              </a:rPr>
              <a:t>por</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eso</a:t>
            </a:r>
            <a:r>
              <a:rPr lang="en-US" sz="2000" b="1" dirty="0">
                <a:solidFill>
                  <a:schemeClr val="tx1"/>
                </a:solidFill>
                <a:latin typeface="Bahnschrift SemiCondensed" panose="020B0502040204020203" pitchFamily="34" charset="0"/>
              </a:rPr>
              <a:t> al </a:t>
            </a:r>
            <a:r>
              <a:rPr lang="en-US" sz="2000" b="1" dirty="0" err="1">
                <a:solidFill>
                  <a:schemeClr val="tx1"/>
                </a:solidFill>
                <a:latin typeface="Bahnschrift SemiCondensed" panose="020B0502040204020203" pitchFamily="34" charset="0"/>
              </a:rPr>
              <a:t>crucificarlo</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creyeron</a:t>
            </a:r>
            <a:r>
              <a:rPr lang="en-US" sz="2000" b="1" dirty="0">
                <a:solidFill>
                  <a:schemeClr val="tx1"/>
                </a:solidFill>
                <a:latin typeface="Bahnschrift SemiCondensed" panose="020B0502040204020203" pitchFamily="34" charset="0"/>
              </a:rPr>
              <a:t> que </a:t>
            </a:r>
            <a:r>
              <a:rPr lang="en-US" sz="2000" b="1" dirty="0" err="1">
                <a:solidFill>
                  <a:schemeClr val="tx1"/>
                </a:solidFill>
                <a:latin typeface="Bahnschrift SemiCondensed" panose="020B0502040204020203" pitchFamily="34" charset="0"/>
              </a:rPr>
              <a:t>habían</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quitado</a:t>
            </a:r>
            <a:r>
              <a:rPr lang="en-US" sz="2000" b="1" dirty="0">
                <a:solidFill>
                  <a:schemeClr val="tx1"/>
                </a:solidFill>
                <a:latin typeface="Bahnschrift SemiCondensed" panose="020B0502040204020203" pitchFamily="34" charset="0"/>
              </a:rPr>
              <a:t> de </a:t>
            </a:r>
            <a:r>
              <a:rPr lang="en-US" sz="2000" b="1" dirty="0" err="1">
                <a:solidFill>
                  <a:schemeClr val="tx1"/>
                </a:solidFill>
                <a:latin typeface="Bahnschrift SemiCondensed" panose="020B0502040204020203" pitchFamily="34" charset="0"/>
              </a:rPr>
              <a:t>en</a:t>
            </a:r>
            <a:r>
              <a:rPr lang="en-US" sz="2000" b="1" dirty="0">
                <a:solidFill>
                  <a:schemeClr val="tx1"/>
                </a:solidFill>
                <a:latin typeface="Bahnschrift SemiCondensed" panose="020B0502040204020203" pitchFamily="34" charset="0"/>
              </a:rPr>
              <a:t> medio </a:t>
            </a:r>
            <a:r>
              <a:rPr lang="en-US" sz="2000" b="1" dirty="0" err="1">
                <a:solidFill>
                  <a:schemeClr val="tx1"/>
                </a:solidFill>
                <a:latin typeface="Bahnschrift SemiCondensed" panose="020B0502040204020203" pitchFamily="34" charset="0"/>
              </a:rPr>
              <a:t>su</a:t>
            </a:r>
            <a:r>
              <a:rPr lang="en-US" sz="2000" b="1" dirty="0">
                <a:solidFill>
                  <a:schemeClr val="tx1"/>
                </a:solidFill>
                <a:latin typeface="Bahnschrift SemiCondensed" panose="020B0502040204020203" pitchFamily="34" charset="0"/>
              </a:rPr>
              <a:t> gran testimonio que tanto </a:t>
            </a:r>
            <a:r>
              <a:rPr lang="en-US" sz="2000" b="1" dirty="0" err="1">
                <a:solidFill>
                  <a:schemeClr val="tx1"/>
                </a:solidFill>
                <a:latin typeface="Bahnschrift SemiCondensed" panose="020B0502040204020203" pitchFamily="34" charset="0"/>
              </a:rPr>
              <a:t>estorbaba</a:t>
            </a:r>
            <a:r>
              <a:rPr lang="en-US" sz="2000" b="1" dirty="0">
                <a:solidFill>
                  <a:schemeClr val="tx1"/>
                </a:solidFill>
                <a:latin typeface="Bahnschrift SemiCondensed" panose="020B0502040204020203" pitchFamily="34" charset="0"/>
              </a:rPr>
              <a:t> a sus </a:t>
            </a:r>
            <a:r>
              <a:rPr lang="en-US" sz="2000" b="1" dirty="0" err="1">
                <a:solidFill>
                  <a:schemeClr val="tx1"/>
                </a:solidFill>
                <a:latin typeface="Bahnschrift SemiCondensed" panose="020B0502040204020203" pitchFamily="34" charset="0"/>
              </a:rPr>
              <a:t>mezquinas</a:t>
            </a:r>
            <a:r>
              <a:rPr lang="en-US" sz="2000" b="1" dirty="0">
                <a:solidFill>
                  <a:schemeClr val="tx1"/>
                </a:solidFill>
                <a:latin typeface="Bahnschrift SemiCondensed" panose="020B0502040204020203" pitchFamily="34" charset="0"/>
              </a:rPr>
              <a:t> y </a:t>
            </a:r>
            <a:r>
              <a:rPr lang="en-US" sz="2000" b="1" dirty="0" err="1">
                <a:solidFill>
                  <a:schemeClr val="tx1"/>
                </a:solidFill>
                <a:latin typeface="Bahnschrift SemiCondensed" panose="020B0502040204020203" pitchFamily="34" charset="0"/>
              </a:rPr>
              <a:t>humanas</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ambiciones</a:t>
            </a:r>
            <a:r>
              <a:rPr lang="en-US" sz="2000" b="1" dirty="0">
                <a:solidFill>
                  <a:schemeClr val="tx1"/>
                </a:solidFill>
                <a:latin typeface="Bahnschrift SemiCondensed" panose="020B0502040204020203" pitchFamily="34" charset="0"/>
              </a:rPr>
              <a:t>. No </a:t>
            </a:r>
            <a:r>
              <a:rPr lang="en-US" sz="2000" b="1" dirty="0" err="1">
                <a:solidFill>
                  <a:schemeClr val="tx1"/>
                </a:solidFill>
                <a:latin typeface="Bahnschrift SemiCondensed" panose="020B0502040204020203" pitchFamily="34" charset="0"/>
              </a:rPr>
              <a:t>sabían</a:t>
            </a:r>
            <a:r>
              <a:rPr lang="en-US" sz="2000" b="1" dirty="0">
                <a:solidFill>
                  <a:schemeClr val="tx1"/>
                </a:solidFill>
                <a:latin typeface="Bahnschrift SemiCondensed" panose="020B0502040204020203" pitchFamily="34" charset="0"/>
              </a:rPr>
              <a:t> que </a:t>
            </a:r>
            <a:r>
              <a:rPr lang="en-US" sz="2000" b="1" dirty="0" err="1">
                <a:solidFill>
                  <a:schemeClr val="tx1"/>
                </a:solidFill>
                <a:latin typeface="Bahnschrift SemiCondensed" panose="020B0502040204020203" pitchFamily="34" charset="0"/>
              </a:rPr>
              <a:t>el</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Señor</a:t>
            </a:r>
            <a:r>
              <a:rPr lang="en-US" sz="2000" b="1" dirty="0">
                <a:solidFill>
                  <a:schemeClr val="tx1"/>
                </a:solidFill>
                <a:latin typeface="Bahnschrift SemiCondensed" panose="020B0502040204020203" pitchFamily="34" charset="0"/>
              </a:rPr>
              <a:t> había </a:t>
            </a:r>
            <a:r>
              <a:rPr lang="en-US" sz="2000" b="1" dirty="0" err="1">
                <a:solidFill>
                  <a:schemeClr val="tx1"/>
                </a:solidFill>
                <a:latin typeface="Bahnschrift SemiCondensed" panose="020B0502040204020203" pitchFamily="34" charset="0"/>
              </a:rPr>
              <a:t>dejado</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su</a:t>
            </a:r>
            <a:r>
              <a:rPr lang="en-US" sz="2000" b="1" dirty="0">
                <a:solidFill>
                  <a:schemeClr val="tx1"/>
                </a:solidFill>
                <a:latin typeface="Bahnschrift SemiCondensed" panose="020B0502040204020203" pitchFamily="34" charset="0"/>
              </a:rPr>
              <a:t> NOMBRE </a:t>
            </a:r>
            <a:r>
              <a:rPr lang="en-US" sz="2000" b="1" dirty="0" err="1">
                <a:solidFill>
                  <a:schemeClr val="tx1"/>
                </a:solidFill>
                <a:latin typeface="Bahnschrift SemiCondensed" panose="020B0502040204020203" pitchFamily="34" charset="0"/>
              </a:rPr>
              <a:t>como</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precioso</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legado</a:t>
            </a:r>
            <a:r>
              <a:rPr lang="en-US" sz="2000" b="1" dirty="0">
                <a:solidFill>
                  <a:schemeClr val="tx1"/>
                </a:solidFill>
                <a:latin typeface="Bahnschrift SemiCondensed" panose="020B0502040204020203" pitchFamily="34" charset="0"/>
              </a:rPr>
              <a:t> a sus </a:t>
            </a:r>
            <a:r>
              <a:rPr lang="en-US" sz="2000" b="1" dirty="0" err="1">
                <a:solidFill>
                  <a:schemeClr val="tx1"/>
                </a:solidFill>
                <a:latin typeface="Bahnschrift SemiCondensed" panose="020B0502040204020203" pitchFamily="34" charset="0"/>
              </a:rPr>
              <a:t>apóstoles</a:t>
            </a:r>
            <a:r>
              <a:rPr lang="en-US" sz="2000" b="1" dirty="0">
                <a:solidFill>
                  <a:schemeClr val="tx1"/>
                </a:solidFill>
                <a:latin typeface="Bahnschrift SemiCondensed" panose="020B0502040204020203" pitchFamily="34" charset="0"/>
              </a:rPr>
              <a:t> </a:t>
            </a:r>
            <a:r>
              <a:rPr lang="en-US" sz="2000" b="1" dirty="0">
                <a:solidFill>
                  <a:srgbClr val="FF0000"/>
                </a:solidFill>
                <a:latin typeface="Bahnschrift SemiCondensed" panose="020B0502040204020203" pitchFamily="34" charset="0"/>
              </a:rPr>
              <a:t>Juan 14:12-14</a:t>
            </a:r>
            <a:r>
              <a:rPr lang="en-US" sz="2000" b="1" dirty="0">
                <a:solidFill>
                  <a:schemeClr val="tx1"/>
                </a:solidFill>
                <a:latin typeface="Bahnschrift SemiCondensed" panose="020B0502040204020203" pitchFamily="34" charset="0"/>
              </a:rPr>
              <a:t>. Y a </a:t>
            </a:r>
            <a:r>
              <a:rPr lang="en-US" sz="2000" b="1" dirty="0" err="1">
                <a:solidFill>
                  <a:schemeClr val="tx1"/>
                </a:solidFill>
                <a:latin typeface="Bahnschrift SemiCondensed" panose="020B0502040204020203" pitchFamily="34" charset="0"/>
              </a:rPr>
              <a:t>nosotros</a:t>
            </a:r>
            <a:r>
              <a:rPr lang="en-US" sz="2000" b="1" dirty="0">
                <a:solidFill>
                  <a:schemeClr val="tx1"/>
                </a:solidFill>
                <a:latin typeface="Bahnschrift SemiCondensed" panose="020B0502040204020203" pitchFamily="34" charset="0"/>
              </a:rPr>
              <a:t> con </a:t>
            </a:r>
            <a:r>
              <a:rPr lang="en-US" sz="2000" b="1" dirty="0" err="1">
                <a:solidFill>
                  <a:schemeClr val="tx1"/>
                </a:solidFill>
                <a:latin typeface="Bahnschrift SemiCondensed" panose="020B0502040204020203" pitchFamily="34" charset="0"/>
              </a:rPr>
              <a:t>su</a:t>
            </a:r>
            <a:r>
              <a:rPr lang="en-US" sz="2000" b="1" dirty="0">
                <a:solidFill>
                  <a:schemeClr val="tx1"/>
                </a:solidFill>
                <a:latin typeface="Bahnschrift SemiCondensed" panose="020B0502040204020203" pitchFamily="34" charset="0"/>
              </a:rPr>
              <a:t> Muerte, </a:t>
            </a:r>
            <a:r>
              <a:rPr lang="en-US" sz="2000" b="1" dirty="0" err="1">
                <a:solidFill>
                  <a:schemeClr val="tx1"/>
                </a:solidFill>
                <a:latin typeface="Bahnschrift SemiCondensed" panose="020B0502040204020203" pitchFamily="34" charset="0"/>
              </a:rPr>
              <a:t>nos</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dio</a:t>
            </a:r>
            <a:r>
              <a:rPr lang="en-US" sz="2000" b="1" dirty="0">
                <a:solidFill>
                  <a:schemeClr val="tx1"/>
                </a:solidFill>
                <a:latin typeface="Bahnschrift SemiCondensed" panose="020B0502040204020203" pitchFamily="34" charset="0"/>
              </a:rPr>
              <a:t> </a:t>
            </a:r>
            <a:r>
              <a:rPr lang="en-US" sz="2000" b="1" dirty="0" err="1">
                <a:solidFill>
                  <a:schemeClr val="tx1"/>
                </a:solidFill>
                <a:latin typeface="Bahnschrift SemiCondensed" panose="020B0502040204020203" pitchFamily="34" charset="0"/>
              </a:rPr>
              <a:t>salvación</a:t>
            </a:r>
            <a:r>
              <a:rPr lang="en-US" sz="2000" b="1" dirty="0">
                <a:solidFill>
                  <a:schemeClr val="tx1"/>
                </a:solidFill>
                <a:latin typeface="Bahnschrift SemiCondensed" panose="020B0502040204020203" pitchFamily="34" charset="0"/>
              </a:rPr>
              <a:t> </a:t>
            </a:r>
            <a:r>
              <a:rPr lang="en-US" sz="2000" b="1" dirty="0" err="1">
                <a:solidFill>
                  <a:srgbClr val="FF0000"/>
                </a:solidFill>
                <a:latin typeface="Bahnschrift SemiCondensed" panose="020B0502040204020203" pitchFamily="34" charset="0"/>
              </a:rPr>
              <a:t>Hechos</a:t>
            </a:r>
            <a:r>
              <a:rPr lang="en-US" sz="2000" b="1" dirty="0">
                <a:solidFill>
                  <a:srgbClr val="FF0000"/>
                </a:solidFill>
                <a:latin typeface="Bahnschrift SemiCondensed" panose="020B0502040204020203" pitchFamily="34" charset="0"/>
              </a:rPr>
              <a:t> 4:12.</a:t>
            </a:r>
          </a:p>
        </p:txBody>
      </p:sp>
    </p:spTree>
    <p:extLst>
      <p:ext uri="{BB962C8B-B14F-4D97-AF65-F5344CB8AC3E}">
        <p14:creationId xmlns:p14="http://schemas.microsoft.com/office/powerpoint/2010/main" val="401405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ight Triangle 205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1" name="Rectangle 206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ECD7ED-9068-48CB-F236-E6F2F8152493}"/>
              </a:ext>
            </a:extLst>
          </p:cNvPr>
          <p:cNvSpPr>
            <a:spLocks noGrp="1"/>
          </p:cNvSpPr>
          <p:nvPr>
            <p:ph type="title"/>
          </p:nvPr>
        </p:nvSpPr>
        <p:spPr>
          <a:xfrm>
            <a:off x="1123356" y="1188637"/>
            <a:ext cx="9984615" cy="1597228"/>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es-MX" sz="5100" dirty="0">
                <a:latin typeface="Berlin Sans FB Demi" panose="020E0802020502020306" pitchFamily="34" charset="0"/>
              </a:rPr>
              <a:t>Iniciando su ministerio juntos: Pedro y Juan Hechos 3: 1</a:t>
            </a:r>
          </a:p>
        </p:txBody>
      </p:sp>
      <p:pic>
        <p:nvPicPr>
          <p:cNvPr id="2050" name="Picture 2" descr="Resultado de imagen de Imágenes de un cojo">
            <a:extLst>
              <a:ext uri="{FF2B5EF4-FFF2-40B4-BE49-F238E27FC236}">
                <a16:creationId xmlns:a16="http://schemas.microsoft.com/office/drawing/2014/main" id="{4A1E87BA-90FE-F457-10F8-958D4C4EDE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9"/>
          <a:stretch/>
        </p:blipFill>
        <p:spPr bwMode="auto">
          <a:xfrm>
            <a:off x="1123357" y="3018327"/>
            <a:ext cx="3533985" cy="2728198"/>
          </a:xfrm>
          <a:prstGeom prst="rect">
            <a:avLst/>
          </a:pr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6A63E17C-EE4D-96A5-2A81-F2A405AE9761}"/>
              </a:ext>
            </a:extLst>
          </p:cNvPr>
          <p:cNvSpPr>
            <a:spLocks noGrp="1"/>
          </p:cNvSpPr>
          <p:nvPr>
            <p:ph idx="1"/>
          </p:nvPr>
        </p:nvSpPr>
        <p:spPr>
          <a:xfrm>
            <a:off x="5255260" y="2998278"/>
            <a:ext cx="4428236" cy="2728198"/>
          </a:xfrm>
        </p:spPr>
        <p:txBody>
          <a:bodyPr anchor="t">
            <a:noAutofit/>
          </a:bodyPr>
          <a:lstStyle/>
          <a:p>
            <a:pPr algn="just"/>
            <a:r>
              <a:rPr lang="en-US" sz="2000" dirty="0">
                <a:latin typeface="Berlin Sans FB Demi" panose="020E0802020502020306" pitchFamily="34" charset="0"/>
              </a:rPr>
              <a:t>Pedro y Juan </a:t>
            </a:r>
            <a:r>
              <a:rPr lang="en-US" sz="2000" dirty="0" err="1">
                <a:latin typeface="Berlin Sans FB Demi" panose="020E0802020502020306" pitchFamily="34" charset="0"/>
              </a:rPr>
              <a:t>habían</a:t>
            </a:r>
            <a:r>
              <a:rPr lang="en-US" sz="2000" dirty="0">
                <a:latin typeface="Berlin Sans FB Demi" panose="020E0802020502020306" pitchFamily="34" charset="0"/>
              </a:rPr>
              <a:t> </a:t>
            </a:r>
            <a:r>
              <a:rPr lang="en-US" sz="2000" dirty="0" err="1">
                <a:latin typeface="Berlin Sans FB Demi" panose="020E0802020502020306" pitchFamily="34" charset="0"/>
              </a:rPr>
              <a:t>sido</a:t>
            </a:r>
            <a:r>
              <a:rPr lang="en-US" sz="2000" dirty="0">
                <a:latin typeface="Berlin Sans FB Demi" panose="020E0802020502020306" pitchFamily="34" charset="0"/>
              </a:rPr>
              <a:t> amigos y </a:t>
            </a:r>
            <a:r>
              <a:rPr lang="en-US" sz="2000" dirty="0" err="1">
                <a:latin typeface="Berlin Sans FB Demi" panose="020E0802020502020306" pitchFamily="34" charset="0"/>
              </a:rPr>
              <a:t>compañeros</a:t>
            </a:r>
            <a:r>
              <a:rPr lang="en-US" sz="2000" dirty="0">
                <a:latin typeface="Berlin Sans FB Demi" panose="020E0802020502020306" pitchFamily="34" charset="0"/>
              </a:rPr>
              <a:t> </a:t>
            </a:r>
            <a:r>
              <a:rPr lang="en-US" sz="2000" dirty="0" err="1">
                <a:latin typeface="Berlin Sans FB Demi" panose="020E0802020502020306" pitchFamily="34" charset="0"/>
              </a:rPr>
              <a:t>desde</a:t>
            </a:r>
            <a:r>
              <a:rPr lang="en-US" sz="2000" dirty="0">
                <a:latin typeface="Berlin Sans FB Demi" panose="020E0802020502020306" pitchFamily="34" charset="0"/>
              </a:rPr>
              <a:t> </a:t>
            </a:r>
            <a:r>
              <a:rPr lang="en-US" sz="2000" dirty="0" err="1">
                <a:latin typeface="Berlin Sans FB Demi" panose="020E0802020502020306" pitchFamily="34" charset="0"/>
              </a:rPr>
              <a:t>el</a:t>
            </a:r>
            <a:r>
              <a:rPr lang="en-US" sz="2000" dirty="0">
                <a:latin typeface="Berlin Sans FB Demi" panose="020E0802020502020306" pitchFamily="34" charset="0"/>
              </a:rPr>
              <a:t> principio de </a:t>
            </a:r>
            <a:r>
              <a:rPr lang="en-US" sz="2000" dirty="0" err="1">
                <a:latin typeface="Berlin Sans FB Demi" panose="020E0802020502020306" pitchFamily="34" charset="0"/>
              </a:rPr>
              <a:t>su</a:t>
            </a:r>
            <a:r>
              <a:rPr lang="en-US" sz="2000" dirty="0">
                <a:latin typeface="Berlin Sans FB Demi" panose="020E0802020502020306" pitchFamily="34" charset="0"/>
              </a:rPr>
              <a:t> </a:t>
            </a:r>
            <a:r>
              <a:rPr lang="en-US" sz="2000" dirty="0" err="1">
                <a:latin typeface="Berlin Sans FB Demi" panose="020E0802020502020306" pitchFamily="34" charset="0"/>
              </a:rPr>
              <a:t>ministerio</a:t>
            </a:r>
            <a:r>
              <a:rPr lang="en-US" sz="2000" dirty="0">
                <a:latin typeface="Berlin Sans FB Demi" panose="020E0802020502020306" pitchFamily="34" charset="0"/>
              </a:rPr>
              <a:t>, </a:t>
            </a:r>
            <a:r>
              <a:rPr lang="en-US" sz="2000" dirty="0" err="1">
                <a:latin typeface="Berlin Sans FB Demi" panose="020E0802020502020306" pitchFamily="34" charset="0"/>
              </a:rPr>
              <a:t>formando</a:t>
            </a:r>
            <a:r>
              <a:rPr lang="en-US" sz="2000" dirty="0">
                <a:latin typeface="Berlin Sans FB Demi" panose="020E0802020502020306" pitchFamily="34" charset="0"/>
              </a:rPr>
              <a:t> con </a:t>
            </a:r>
            <a:r>
              <a:rPr lang="en-US" sz="2000" dirty="0" err="1">
                <a:latin typeface="Berlin Sans FB Demi" panose="020E0802020502020306" pitchFamily="34" charset="0"/>
              </a:rPr>
              <a:t>Jacobo</a:t>
            </a:r>
            <a:r>
              <a:rPr lang="en-US" sz="2000" dirty="0">
                <a:latin typeface="Berlin Sans FB Demi" panose="020E0802020502020306" pitchFamily="34" charset="0"/>
              </a:rPr>
              <a:t>, </a:t>
            </a:r>
            <a:r>
              <a:rPr lang="en-US" sz="2000" dirty="0" err="1">
                <a:latin typeface="Berlin Sans FB Demi" panose="020E0802020502020306" pitchFamily="34" charset="0"/>
              </a:rPr>
              <a:t>aquel</a:t>
            </a:r>
            <a:r>
              <a:rPr lang="en-US" sz="2000" dirty="0">
                <a:latin typeface="Berlin Sans FB Demi" panose="020E0802020502020306" pitchFamily="34" charset="0"/>
              </a:rPr>
              <a:t> </a:t>
            </a:r>
            <a:r>
              <a:rPr lang="en-US" sz="2000" dirty="0" err="1">
                <a:latin typeface="Berlin Sans FB Demi" panose="020E0802020502020306" pitchFamily="34" charset="0"/>
              </a:rPr>
              <a:t>círculo</a:t>
            </a:r>
            <a:r>
              <a:rPr lang="en-US" sz="2000" dirty="0">
                <a:latin typeface="Berlin Sans FB Demi" panose="020E0802020502020306" pitchFamily="34" charset="0"/>
              </a:rPr>
              <a:t> </a:t>
            </a:r>
            <a:r>
              <a:rPr lang="en-US" sz="2000" dirty="0" err="1">
                <a:latin typeface="Berlin Sans FB Demi" panose="020E0802020502020306" pitchFamily="34" charset="0"/>
              </a:rPr>
              <a:t>íntimo</a:t>
            </a:r>
            <a:r>
              <a:rPr lang="en-US" sz="2000" dirty="0">
                <a:latin typeface="Berlin Sans FB Demi" panose="020E0802020502020306" pitchFamily="34" charset="0"/>
              </a:rPr>
              <a:t> de </a:t>
            </a:r>
            <a:r>
              <a:rPr lang="en-US" sz="2000" dirty="0" err="1">
                <a:latin typeface="Berlin Sans FB Demi" panose="020E0802020502020306" pitchFamily="34" charset="0"/>
              </a:rPr>
              <a:t>los</a:t>
            </a:r>
            <a:r>
              <a:rPr lang="en-US" sz="2000" dirty="0">
                <a:latin typeface="Berlin Sans FB Demi" panose="020E0802020502020306" pitchFamily="34" charset="0"/>
              </a:rPr>
              <a:t> </a:t>
            </a:r>
            <a:r>
              <a:rPr lang="en-US" sz="2000" dirty="0" err="1">
                <a:latin typeface="Berlin Sans FB Demi" panose="020E0802020502020306" pitchFamily="34" charset="0"/>
              </a:rPr>
              <a:t>tres</a:t>
            </a:r>
            <a:r>
              <a:rPr lang="en-US" sz="2000" dirty="0">
                <a:latin typeface="Berlin Sans FB Demi" panose="020E0802020502020306" pitchFamily="34" charset="0"/>
              </a:rPr>
              <a:t> que </a:t>
            </a:r>
            <a:r>
              <a:rPr lang="en-US" sz="2000" dirty="0" err="1">
                <a:latin typeface="Berlin Sans FB Demi" panose="020E0802020502020306" pitchFamily="34" charset="0"/>
              </a:rPr>
              <a:t>participaron</a:t>
            </a:r>
            <a:r>
              <a:rPr lang="en-US" sz="2000" dirty="0">
                <a:latin typeface="Berlin Sans FB Demi" panose="020E0802020502020306" pitchFamily="34" charset="0"/>
              </a:rPr>
              <a:t> </a:t>
            </a:r>
            <a:r>
              <a:rPr lang="en-US" sz="2000" dirty="0" err="1">
                <a:latin typeface="Berlin Sans FB Demi" panose="020E0802020502020306" pitchFamily="34" charset="0"/>
              </a:rPr>
              <a:t>en</a:t>
            </a:r>
            <a:r>
              <a:rPr lang="en-US" sz="2000" dirty="0">
                <a:latin typeface="Berlin Sans FB Demi" panose="020E0802020502020306" pitchFamily="34" charset="0"/>
              </a:rPr>
              <a:t> </a:t>
            </a:r>
            <a:r>
              <a:rPr lang="en-US" sz="2000" dirty="0" err="1">
                <a:latin typeface="Berlin Sans FB Demi" panose="020E0802020502020306" pitchFamily="34" charset="0"/>
              </a:rPr>
              <a:t>experiencias</a:t>
            </a:r>
            <a:r>
              <a:rPr lang="en-US" sz="2000" dirty="0">
                <a:latin typeface="Berlin Sans FB Demi" panose="020E0802020502020306" pitchFamily="34" charset="0"/>
              </a:rPr>
              <a:t> tan </a:t>
            </a:r>
            <a:r>
              <a:rPr lang="en-US" sz="2000" dirty="0" err="1">
                <a:latin typeface="Berlin Sans FB Demi" panose="020E0802020502020306" pitchFamily="34" charset="0"/>
              </a:rPr>
              <a:t>sagradas</a:t>
            </a:r>
            <a:r>
              <a:rPr lang="en-US" sz="2000" dirty="0">
                <a:latin typeface="Berlin Sans FB Demi" panose="020E0802020502020306" pitchFamily="34" charset="0"/>
              </a:rPr>
              <a:t> </a:t>
            </a:r>
            <a:r>
              <a:rPr lang="en-US" sz="2000" dirty="0" err="1">
                <a:latin typeface="Berlin Sans FB Demi" panose="020E0802020502020306" pitchFamily="34" charset="0"/>
              </a:rPr>
              <a:t>como</a:t>
            </a:r>
            <a:r>
              <a:rPr lang="en-US" sz="2000" dirty="0">
                <a:latin typeface="Berlin Sans FB Demi" panose="020E0802020502020306" pitchFamily="34" charset="0"/>
              </a:rPr>
              <a:t> la </a:t>
            </a:r>
            <a:r>
              <a:rPr lang="en-US" sz="2000" dirty="0" err="1">
                <a:latin typeface="Berlin Sans FB Demi" panose="020E0802020502020306" pitchFamily="34" charset="0"/>
              </a:rPr>
              <a:t>Transfiguración</a:t>
            </a:r>
            <a:r>
              <a:rPr lang="en-US" sz="2000" dirty="0">
                <a:latin typeface="Berlin Sans FB Demi" panose="020E0802020502020306" pitchFamily="34" charset="0"/>
              </a:rPr>
              <a:t> de Jesus y la </a:t>
            </a:r>
            <a:r>
              <a:rPr lang="en-US" sz="2000" dirty="0" err="1">
                <a:latin typeface="Berlin Sans FB Demi" panose="020E0802020502020306" pitchFamily="34" charset="0"/>
              </a:rPr>
              <a:t>agonía</a:t>
            </a:r>
            <a:r>
              <a:rPr lang="en-US" sz="2000" dirty="0">
                <a:latin typeface="Berlin Sans FB Demi" panose="020E0802020502020306" pitchFamily="34" charset="0"/>
              </a:rPr>
              <a:t> </a:t>
            </a:r>
            <a:r>
              <a:rPr lang="en-US" sz="2000" dirty="0" err="1">
                <a:latin typeface="Berlin Sans FB Demi" panose="020E0802020502020306" pitchFamily="34" charset="0"/>
              </a:rPr>
              <a:t>en</a:t>
            </a:r>
            <a:r>
              <a:rPr lang="en-US" sz="2000" dirty="0">
                <a:latin typeface="Berlin Sans FB Demi" panose="020E0802020502020306" pitchFamily="34" charset="0"/>
              </a:rPr>
              <a:t> </a:t>
            </a:r>
            <a:r>
              <a:rPr lang="en-US" sz="2000" dirty="0" err="1">
                <a:latin typeface="Berlin Sans FB Demi" panose="020E0802020502020306" pitchFamily="34" charset="0"/>
              </a:rPr>
              <a:t>el</a:t>
            </a:r>
            <a:r>
              <a:rPr lang="en-US" sz="2000" dirty="0">
                <a:latin typeface="Berlin Sans FB Demi" panose="020E0802020502020306" pitchFamily="34" charset="0"/>
              </a:rPr>
              <a:t> </a:t>
            </a:r>
            <a:r>
              <a:rPr lang="en-US" sz="2000" dirty="0" err="1">
                <a:latin typeface="Berlin Sans FB Demi" panose="020E0802020502020306" pitchFamily="34" charset="0"/>
              </a:rPr>
              <a:t>Huerto</a:t>
            </a:r>
            <a:r>
              <a:rPr lang="en-US" sz="2000" dirty="0">
                <a:latin typeface="Berlin Sans FB Demi" panose="020E0802020502020306" pitchFamily="34" charset="0"/>
              </a:rPr>
              <a:t>. Más </a:t>
            </a:r>
            <a:r>
              <a:rPr lang="en-US" sz="2000" dirty="0" err="1">
                <a:latin typeface="Berlin Sans FB Demi" panose="020E0802020502020306" pitchFamily="34" charset="0"/>
              </a:rPr>
              <a:t>tarde</a:t>
            </a:r>
            <a:r>
              <a:rPr lang="en-US" sz="2000" dirty="0">
                <a:latin typeface="Berlin Sans FB Demi" panose="020E0802020502020306" pitchFamily="34" charset="0"/>
              </a:rPr>
              <a:t> </a:t>
            </a:r>
            <a:r>
              <a:rPr lang="en-US" sz="2000" dirty="0" err="1">
                <a:latin typeface="Berlin Sans FB Demi" panose="020E0802020502020306" pitchFamily="34" charset="0"/>
              </a:rPr>
              <a:t>los</a:t>
            </a:r>
            <a:r>
              <a:rPr lang="en-US" sz="2000" dirty="0">
                <a:latin typeface="Berlin Sans FB Demi" panose="020E0802020502020306" pitchFamily="34" charset="0"/>
              </a:rPr>
              <a:t> </a:t>
            </a:r>
            <a:r>
              <a:rPr lang="en-US" sz="2000" dirty="0" err="1">
                <a:latin typeface="Berlin Sans FB Demi" panose="020E0802020502020306" pitchFamily="34" charset="0"/>
              </a:rPr>
              <a:t>vemos</a:t>
            </a:r>
            <a:r>
              <a:rPr lang="en-US" sz="2000" dirty="0">
                <a:latin typeface="Berlin Sans FB Demi" panose="020E0802020502020306" pitchFamily="34" charset="0"/>
              </a:rPr>
              <a:t> </a:t>
            </a:r>
            <a:r>
              <a:rPr lang="en-US" sz="2000" dirty="0" err="1">
                <a:latin typeface="Berlin Sans FB Demi" panose="020E0802020502020306" pitchFamily="34" charset="0"/>
              </a:rPr>
              <a:t>trabajar</a:t>
            </a:r>
            <a:r>
              <a:rPr lang="en-US" sz="2000" dirty="0">
                <a:latin typeface="Berlin Sans FB Demi" panose="020E0802020502020306" pitchFamily="34" charset="0"/>
              </a:rPr>
              <a:t> </a:t>
            </a:r>
            <a:r>
              <a:rPr lang="en-US" sz="2000" dirty="0" err="1">
                <a:latin typeface="Berlin Sans FB Demi" panose="020E0802020502020306" pitchFamily="34" charset="0"/>
              </a:rPr>
              <a:t>juntos</a:t>
            </a:r>
            <a:r>
              <a:rPr lang="en-US" sz="2000" dirty="0">
                <a:latin typeface="Berlin Sans FB Demi" panose="020E0802020502020306" pitchFamily="34" charset="0"/>
              </a:rPr>
              <a:t> </a:t>
            </a:r>
            <a:r>
              <a:rPr lang="en-US" sz="2000" dirty="0" err="1">
                <a:latin typeface="Berlin Sans FB Demi" panose="020E0802020502020306" pitchFamily="34" charset="0"/>
              </a:rPr>
              <a:t>otra</a:t>
            </a:r>
            <a:r>
              <a:rPr lang="en-US" sz="2000" dirty="0">
                <a:latin typeface="Berlin Sans FB Demi" panose="020E0802020502020306" pitchFamily="34" charset="0"/>
              </a:rPr>
              <a:t> </a:t>
            </a:r>
            <a:r>
              <a:rPr lang="en-US" sz="2000" dirty="0" err="1">
                <a:latin typeface="Berlin Sans FB Demi" panose="020E0802020502020306" pitchFamily="34" charset="0"/>
              </a:rPr>
              <a:t>vez</a:t>
            </a:r>
            <a:r>
              <a:rPr lang="en-US" sz="2000" dirty="0">
                <a:latin typeface="Berlin Sans FB Demi" panose="020E0802020502020306" pitchFamily="34" charset="0"/>
              </a:rPr>
              <a:t> al </a:t>
            </a:r>
            <a:r>
              <a:rPr lang="en-US" sz="2000" dirty="0" err="1">
                <a:latin typeface="Berlin Sans FB Demi" panose="020E0802020502020306" pitchFamily="34" charset="0"/>
              </a:rPr>
              <a:t>confirmar</a:t>
            </a:r>
            <a:r>
              <a:rPr lang="en-US" sz="2000" dirty="0">
                <a:latin typeface="Berlin Sans FB Demi" panose="020E0802020502020306" pitchFamily="34" charset="0"/>
              </a:rPr>
              <a:t> </a:t>
            </a:r>
            <a:r>
              <a:rPr lang="en-US" sz="2000" dirty="0" err="1">
                <a:latin typeface="Berlin Sans FB Demi" panose="020E0802020502020306" pitchFamily="34" charset="0"/>
              </a:rPr>
              <a:t>el</a:t>
            </a:r>
            <a:r>
              <a:rPr lang="en-US" sz="2000" dirty="0">
                <a:latin typeface="Berlin Sans FB Demi" panose="020E0802020502020306" pitchFamily="34" charset="0"/>
              </a:rPr>
              <a:t> </a:t>
            </a:r>
            <a:r>
              <a:rPr lang="en-US" sz="2000" dirty="0" err="1">
                <a:latin typeface="Berlin Sans FB Demi" panose="020E0802020502020306" pitchFamily="34" charset="0"/>
              </a:rPr>
              <a:t>evangelio</a:t>
            </a:r>
            <a:r>
              <a:rPr lang="en-US" sz="2000" dirty="0">
                <a:latin typeface="Berlin Sans FB Demi" panose="020E0802020502020306" pitchFamily="34" charset="0"/>
              </a:rPr>
              <a:t> entre </a:t>
            </a:r>
            <a:r>
              <a:rPr lang="en-US" sz="2000" dirty="0" err="1">
                <a:latin typeface="Berlin Sans FB Demi" panose="020E0802020502020306" pitchFamily="34" charset="0"/>
              </a:rPr>
              <a:t>los</a:t>
            </a:r>
            <a:r>
              <a:rPr lang="en-US" sz="2000" dirty="0">
                <a:latin typeface="Berlin Sans FB Demi" panose="020E0802020502020306" pitchFamily="34" charset="0"/>
              </a:rPr>
              <a:t> </a:t>
            </a:r>
            <a:r>
              <a:rPr lang="en-US" sz="2000" dirty="0" err="1">
                <a:latin typeface="Berlin Sans FB Demi" panose="020E0802020502020306" pitchFamily="34" charset="0"/>
              </a:rPr>
              <a:t>Samaritanos</a:t>
            </a:r>
            <a:r>
              <a:rPr lang="en-US" sz="2000" dirty="0">
                <a:latin typeface="Berlin Sans FB Demi" panose="020E0802020502020306" pitchFamily="34" charset="0"/>
              </a:rPr>
              <a:t> </a:t>
            </a:r>
            <a:r>
              <a:rPr lang="en-US" sz="2000" dirty="0" err="1">
                <a:solidFill>
                  <a:srgbClr val="FF0000"/>
                </a:solidFill>
                <a:latin typeface="Berlin Sans FB Demi" panose="020E0802020502020306" pitchFamily="34" charset="0"/>
              </a:rPr>
              <a:t>Hechos</a:t>
            </a:r>
            <a:r>
              <a:rPr lang="en-US" sz="2000" dirty="0">
                <a:solidFill>
                  <a:srgbClr val="FF0000"/>
                </a:solidFill>
                <a:latin typeface="Berlin Sans FB Demi" panose="020E0802020502020306" pitchFamily="34" charset="0"/>
              </a:rPr>
              <a:t> 8:14.</a:t>
            </a:r>
          </a:p>
        </p:txBody>
      </p:sp>
    </p:spTree>
    <p:extLst>
      <p:ext uri="{BB962C8B-B14F-4D97-AF65-F5344CB8AC3E}">
        <p14:creationId xmlns:p14="http://schemas.microsoft.com/office/powerpoint/2010/main" val="92573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6B8DF-F8CE-F2D1-8C25-A34A4EB4CC7F}"/>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es-MX" dirty="0">
                <a:latin typeface="Berlin Sans FB Demi" panose="020E0802020502020306" pitchFamily="34" charset="0"/>
              </a:rPr>
              <a:t>El Templo de Jerusalén de Herodes</a:t>
            </a:r>
          </a:p>
        </p:txBody>
      </p:sp>
      <p:pic>
        <p:nvPicPr>
          <p:cNvPr id="3074" name="Picture 2">
            <a:extLst>
              <a:ext uri="{FF2B5EF4-FFF2-40B4-BE49-F238E27FC236}">
                <a16:creationId xmlns:a16="http://schemas.microsoft.com/office/drawing/2014/main" id="{39D0ED8C-8907-744D-7056-2EC7164CDD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199" y="1825625"/>
            <a:ext cx="1051559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87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3" name="Rectangle 5142">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a:extLst>
              <a:ext uri="{FF2B5EF4-FFF2-40B4-BE49-F238E27FC236}">
                <a16:creationId xmlns:a16="http://schemas.microsoft.com/office/drawing/2014/main" id="{B8FFCDF3-DE4D-9B2B-4BEA-43D4D96E47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649" b="786"/>
          <a:stretch/>
        </p:blipFill>
        <p:spPr bwMode="auto">
          <a:xfrm>
            <a:off x="2522358"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5145" name="Rectangle 5144">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2DC11FE5-44EB-5F5B-F983-EE2FD4AEB2E4}"/>
              </a:ext>
            </a:extLst>
          </p:cNvPr>
          <p:cNvSpPr>
            <a:spLocks noGrp="1"/>
          </p:cNvSpPr>
          <p:nvPr>
            <p:ph type="title"/>
          </p:nvPr>
        </p:nvSpPr>
        <p:spPr>
          <a:xfrm>
            <a:off x="952228" y="743447"/>
            <a:ext cx="3973385" cy="3692028"/>
          </a:xfrm>
          <a:noFill/>
        </p:spPr>
        <p:txBody>
          <a:bodyPr vert="horz" lIns="91440" tIns="45720" rIns="91440" bIns="45720" rtlCol="0" anchor="b">
            <a:normAutofit fontScale="90000"/>
          </a:bodyPr>
          <a:lstStyle/>
          <a:p>
            <a:pPr algn="ctr"/>
            <a:br>
              <a:rPr lang="en-US" sz="2500" b="1" dirty="0"/>
            </a:br>
            <a:r>
              <a:rPr lang="en-US" sz="5400" b="1" dirty="0">
                <a:latin typeface="Berlin Sans FB Demi" panose="020E0802020502020306" pitchFamily="34" charset="0"/>
              </a:rPr>
              <a:t>¿</a:t>
            </a:r>
            <a:r>
              <a:rPr lang="en-US" sz="5400" b="1" dirty="0" err="1">
                <a:latin typeface="Berlin Sans FB Demi" panose="020E0802020502020306" pitchFamily="34" charset="0"/>
              </a:rPr>
              <a:t>Qué</a:t>
            </a:r>
            <a:r>
              <a:rPr lang="en-US" sz="5400" b="1" dirty="0">
                <a:latin typeface="Berlin Sans FB Demi" panose="020E0802020502020306" pitchFamily="34" charset="0"/>
              </a:rPr>
              <a:t> es un Milagro?</a:t>
            </a:r>
            <a:br>
              <a:rPr lang="en-US" sz="2500" b="1" dirty="0"/>
            </a:br>
            <a:r>
              <a:rPr lang="en-US" sz="2500" b="1" dirty="0"/>
              <a:t>Es </a:t>
            </a:r>
            <a:r>
              <a:rPr lang="en-US" sz="2500" b="1" dirty="0" err="1"/>
              <a:t>una</a:t>
            </a:r>
            <a:r>
              <a:rPr lang="en-US" sz="2500" b="1" dirty="0"/>
              <a:t> </a:t>
            </a:r>
            <a:r>
              <a:rPr lang="en-US" sz="2500" b="1" dirty="0" err="1"/>
              <a:t>intervención</a:t>
            </a:r>
            <a:r>
              <a:rPr lang="en-US" sz="2500" b="1" dirty="0"/>
              <a:t> </a:t>
            </a:r>
            <a:r>
              <a:rPr lang="en-US" sz="2500" b="1" dirty="0" err="1"/>
              <a:t>sobrenatural</a:t>
            </a:r>
            <a:r>
              <a:rPr lang="en-US" sz="2500" b="1" dirty="0"/>
              <a:t> </a:t>
            </a:r>
            <a:r>
              <a:rPr lang="en-US" sz="2500" b="1" dirty="0" err="1"/>
              <a:t>en</a:t>
            </a:r>
            <a:r>
              <a:rPr lang="en-US" sz="2500" b="1" dirty="0"/>
              <a:t> </a:t>
            </a:r>
            <a:r>
              <a:rPr lang="en-US" sz="2500" b="1" dirty="0" err="1"/>
              <a:t>el</a:t>
            </a:r>
            <a:r>
              <a:rPr lang="en-US" sz="2500" b="1" dirty="0"/>
              <a:t> </a:t>
            </a:r>
            <a:r>
              <a:rPr lang="en-US" sz="2500" b="1" dirty="0" err="1"/>
              <a:t>mundo</a:t>
            </a:r>
            <a:r>
              <a:rPr lang="en-US" sz="2500" b="1" dirty="0"/>
              <a:t> </a:t>
            </a:r>
            <a:r>
              <a:rPr lang="en-US" sz="2500" b="1" dirty="0" err="1"/>
              <a:t>externo</a:t>
            </a:r>
            <a:r>
              <a:rPr lang="en-US" sz="2500" b="1" dirty="0"/>
              <a:t> se </a:t>
            </a:r>
            <a:r>
              <a:rPr lang="en-US" sz="2500" b="1" dirty="0" err="1"/>
              <a:t>trata</a:t>
            </a:r>
            <a:r>
              <a:rPr lang="en-US" sz="2500" b="1" dirty="0"/>
              <a:t> de un </a:t>
            </a:r>
            <a:r>
              <a:rPr lang="en-US" sz="2500" b="1" dirty="0" err="1"/>
              <a:t>acontecimiento</a:t>
            </a:r>
            <a:r>
              <a:rPr lang="en-US" sz="2500" b="1" dirty="0"/>
              <a:t> que </a:t>
            </a:r>
            <a:r>
              <a:rPr lang="en-US" sz="2500" b="1" dirty="0" err="1"/>
              <a:t>proviene</a:t>
            </a:r>
            <a:r>
              <a:rPr lang="en-US" sz="2500" b="1" dirty="0"/>
              <a:t> de un </a:t>
            </a:r>
            <a:r>
              <a:rPr lang="en-US" sz="2500" b="1" dirty="0" err="1"/>
              <a:t>acto</a:t>
            </a:r>
            <a:r>
              <a:rPr lang="en-US" sz="2500" b="1" dirty="0"/>
              <a:t> </a:t>
            </a:r>
            <a:r>
              <a:rPr lang="en-US" sz="2500" b="1" dirty="0" err="1"/>
              <a:t>directo</a:t>
            </a:r>
            <a:r>
              <a:rPr lang="en-US" sz="2500" b="1" dirty="0"/>
              <a:t> de la </a:t>
            </a:r>
            <a:r>
              <a:rPr lang="en-US" sz="2500" b="1" dirty="0" err="1"/>
              <a:t>voluntad</a:t>
            </a:r>
            <a:r>
              <a:rPr lang="en-US" sz="2500" b="1" dirty="0"/>
              <a:t> </a:t>
            </a:r>
            <a:r>
              <a:rPr lang="en-US" sz="2500" b="1" dirty="0" err="1"/>
              <a:t>divina</a:t>
            </a:r>
            <a:r>
              <a:rPr lang="en-US" sz="2500" b="1" dirty="0"/>
              <a:t>.</a:t>
            </a:r>
          </a:p>
        </p:txBody>
      </p:sp>
    </p:spTree>
    <p:extLst>
      <p:ext uri="{BB962C8B-B14F-4D97-AF65-F5344CB8AC3E}">
        <p14:creationId xmlns:p14="http://schemas.microsoft.com/office/powerpoint/2010/main" val="207185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a 2">
            <a:extLst>
              <a:ext uri="{FF2B5EF4-FFF2-40B4-BE49-F238E27FC236}">
                <a16:creationId xmlns:a16="http://schemas.microsoft.com/office/drawing/2014/main" id="{CA662DE3-9076-E99E-988C-DA6ED05B05F0}"/>
              </a:ext>
            </a:extLst>
          </p:cNvPr>
          <p:cNvGraphicFramePr>
            <a:graphicFrameLocks noGrp="1"/>
          </p:cNvGraphicFramePr>
          <p:nvPr>
            <p:extLst>
              <p:ext uri="{D42A27DB-BD31-4B8C-83A1-F6EECF244321}">
                <p14:modId xmlns:p14="http://schemas.microsoft.com/office/powerpoint/2010/main" val="1768111430"/>
              </p:ext>
            </p:extLst>
          </p:nvPr>
        </p:nvGraphicFramePr>
        <p:xfrm>
          <a:off x="725361" y="1322311"/>
          <a:ext cx="10741279" cy="4213379"/>
        </p:xfrm>
        <a:graphic>
          <a:graphicData uri="http://schemas.openxmlformats.org/drawingml/2006/table">
            <a:tbl>
              <a:tblPr firstRow="1" bandRow="1">
                <a:tableStyleId>{8EC20E35-A176-4012-BC5E-935CFFF8708E}</a:tableStyleId>
              </a:tblPr>
              <a:tblGrid>
                <a:gridCol w="10741279">
                  <a:extLst>
                    <a:ext uri="{9D8B030D-6E8A-4147-A177-3AD203B41FA5}">
                      <a16:colId xmlns:a16="http://schemas.microsoft.com/office/drawing/2014/main" val="3415039577"/>
                    </a:ext>
                  </a:extLst>
                </a:gridCol>
              </a:tblGrid>
              <a:tr h="4213379">
                <a:tc>
                  <a:txBody>
                    <a:bodyPr/>
                    <a:lstStyle/>
                    <a:p>
                      <a:pPr algn="ctr"/>
                      <a:r>
                        <a:rPr lang="es-MX" sz="3300" dirty="0"/>
                        <a:t>¿CUAL FUE EL PROPÓSITO DE LOS MILAGROS?</a:t>
                      </a:r>
                    </a:p>
                    <a:p>
                      <a:pPr algn="just"/>
                      <a:r>
                        <a:rPr lang="es-MX" sz="2500" dirty="0"/>
                        <a:t>* Llamar la atención de la gente sin duda alguna.</a:t>
                      </a:r>
                    </a:p>
                    <a:p>
                      <a:pPr algn="just"/>
                      <a:r>
                        <a:rPr lang="es-MX" sz="3400" dirty="0"/>
                        <a:t>*</a:t>
                      </a:r>
                      <a:r>
                        <a:rPr lang="es-MX" sz="2500" dirty="0"/>
                        <a:t>Así lo hizo Jesús durante su ministerio personal comprobando su dicho con el hecho, como ejemplo de esto tenemos cuando dio la vista al ciego al decir: “yo soy la luz del mundo” Juan 9:5-7. O cuando dijo: “yo soy la resurrección y la vida“ Juan 11:25; y luego en los </a:t>
                      </a:r>
                      <a:r>
                        <a:rPr lang="es-MX" sz="2500" dirty="0" err="1"/>
                        <a:t>vv</a:t>
                      </a:r>
                      <a:r>
                        <a:rPr lang="es-MX" sz="2500" dirty="0"/>
                        <a:t>: 42-44 hizo salir a Lázaro de la tumba. Pero notemos, lo que dice el v: 42 “por causa de la multitud que está detrás” </a:t>
                      </a:r>
                    </a:p>
                    <a:p>
                      <a:pPr algn="just"/>
                      <a:r>
                        <a:rPr lang="es-MX" sz="2500" dirty="0"/>
                        <a:t>* Mateo 15:30-31 También habla de multitud e incluso, Jesús también hizo milagros en el templo de Jerusalén Mateo 21:14.</a:t>
                      </a:r>
                      <a:endParaRPr lang="es-MX" sz="2500" dirty="0">
                        <a:latin typeface="Bahnschrift" panose="020B0502040204020203" pitchFamily="34" charset="0"/>
                      </a:endParaRPr>
                    </a:p>
                  </a:txBody>
                  <a:tcPr marL="128950" marR="128950" marT="64475" marB="64475"/>
                </a:tc>
                <a:extLst>
                  <a:ext uri="{0D108BD9-81ED-4DB2-BD59-A6C34878D82A}">
                    <a16:rowId xmlns:a16="http://schemas.microsoft.com/office/drawing/2014/main" val="217317853"/>
                  </a:ext>
                </a:extLst>
              </a:tr>
            </a:tbl>
          </a:graphicData>
        </a:graphic>
      </p:graphicFrame>
    </p:spTree>
    <p:extLst>
      <p:ext uri="{BB962C8B-B14F-4D97-AF65-F5344CB8AC3E}">
        <p14:creationId xmlns:p14="http://schemas.microsoft.com/office/powerpoint/2010/main" val="3219500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uadroTexto 2">
            <a:extLst>
              <a:ext uri="{FF2B5EF4-FFF2-40B4-BE49-F238E27FC236}">
                <a16:creationId xmlns:a16="http://schemas.microsoft.com/office/drawing/2014/main" id="{72FFCA99-6351-C8F1-3B7A-9FB3A742DBC9}"/>
              </a:ext>
            </a:extLst>
          </p:cNvPr>
          <p:cNvSpPr txBox="1"/>
          <p:nvPr/>
        </p:nvSpPr>
        <p:spPr>
          <a:xfrm>
            <a:off x="4447308" y="591344"/>
            <a:ext cx="6906491" cy="558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p>
            <a:pPr indent="-228600" algn="just">
              <a:lnSpc>
                <a:spcPct val="90000"/>
              </a:lnSpc>
              <a:spcBef>
                <a:spcPct val="0"/>
              </a:spcBef>
              <a:spcAft>
                <a:spcPts val="600"/>
              </a:spcAft>
              <a:buFont typeface="Arial" panose="020B0604020202020204" pitchFamily="34" charset="0"/>
              <a:buChar char="•"/>
            </a:pPr>
            <a:r>
              <a:rPr lang="en-US" sz="3200" dirty="0">
                <a:latin typeface="Bahnschrift" panose="020B0502040204020203" pitchFamily="34" charset="0"/>
              </a:rPr>
              <a:t>Por lo que no es de </a:t>
            </a:r>
            <a:r>
              <a:rPr lang="en-US" sz="3200" dirty="0" err="1">
                <a:latin typeface="Bahnschrift" panose="020B0502040204020203" pitchFamily="34" charset="0"/>
              </a:rPr>
              <a:t>extrañarse</a:t>
            </a:r>
            <a:r>
              <a:rPr lang="en-US" sz="3200" dirty="0">
                <a:latin typeface="Bahnschrift" panose="020B0502040204020203" pitchFamily="34" charset="0"/>
              </a:rPr>
              <a:t> que </a:t>
            </a:r>
            <a:r>
              <a:rPr lang="en-US" sz="3200" dirty="0" err="1">
                <a:latin typeface="Bahnschrift" panose="020B0502040204020203" pitchFamily="34" charset="0"/>
              </a:rPr>
              <a:t>los</a:t>
            </a:r>
            <a:r>
              <a:rPr lang="en-US" sz="3200" dirty="0">
                <a:latin typeface="Bahnschrift" panose="020B0502040204020203" pitchFamily="34" charset="0"/>
              </a:rPr>
              <a:t> </a:t>
            </a:r>
            <a:r>
              <a:rPr lang="en-US" sz="3200" dirty="0" err="1">
                <a:latin typeface="Bahnschrift" panose="020B0502040204020203" pitchFamily="34" charset="0"/>
              </a:rPr>
              <a:t>apóstoles</a:t>
            </a:r>
            <a:r>
              <a:rPr lang="en-US" sz="3200" dirty="0">
                <a:latin typeface="Bahnschrift" panose="020B0502040204020203" pitchFamily="34" charset="0"/>
              </a:rPr>
              <a:t> </a:t>
            </a:r>
            <a:r>
              <a:rPr lang="en-US" sz="3200" dirty="0" err="1">
                <a:latin typeface="Bahnschrift" panose="020B0502040204020203" pitchFamily="34" charset="0"/>
              </a:rPr>
              <a:t>hicieran</a:t>
            </a:r>
            <a:r>
              <a:rPr lang="en-US" sz="3200" dirty="0">
                <a:latin typeface="Bahnschrift" panose="020B0502040204020203" pitchFamily="34" charset="0"/>
              </a:rPr>
              <a:t> </a:t>
            </a:r>
            <a:r>
              <a:rPr lang="en-US" sz="3200" dirty="0" err="1">
                <a:latin typeface="Bahnschrift" panose="020B0502040204020203" pitchFamily="34" charset="0"/>
              </a:rPr>
              <a:t>milagros</a:t>
            </a:r>
            <a:r>
              <a:rPr lang="en-US" sz="3200" dirty="0">
                <a:latin typeface="Bahnschrift" panose="020B0502040204020203" pitchFamily="34" charset="0"/>
              </a:rPr>
              <a:t> </a:t>
            </a:r>
            <a:r>
              <a:rPr lang="en-US" sz="3200" dirty="0" err="1">
                <a:latin typeface="Bahnschrift" panose="020B0502040204020203" pitchFamily="34" charset="0"/>
              </a:rPr>
              <a:t>en</a:t>
            </a:r>
            <a:r>
              <a:rPr lang="en-US" sz="3200" dirty="0">
                <a:latin typeface="Bahnschrift" panose="020B0502040204020203" pitchFamily="34" charset="0"/>
              </a:rPr>
              <a:t> </a:t>
            </a:r>
            <a:r>
              <a:rPr lang="en-US" sz="3200" dirty="0" err="1">
                <a:latin typeface="Bahnschrift" panose="020B0502040204020203" pitchFamily="34" charset="0"/>
              </a:rPr>
              <a:t>el</a:t>
            </a:r>
            <a:r>
              <a:rPr lang="en-US" sz="3200" dirty="0">
                <a:latin typeface="Bahnschrift" panose="020B0502040204020203" pitchFamily="34" charset="0"/>
              </a:rPr>
              <a:t> </a:t>
            </a:r>
            <a:r>
              <a:rPr lang="en-US" sz="3200" dirty="0" err="1">
                <a:latin typeface="Bahnschrift" panose="020B0502040204020203" pitchFamily="34" charset="0"/>
              </a:rPr>
              <a:t>templo</a:t>
            </a:r>
            <a:r>
              <a:rPr lang="en-US" sz="3200" dirty="0">
                <a:latin typeface="Bahnschrift" panose="020B0502040204020203" pitchFamily="34" charset="0"/>
              </a:rPr>
              <a:t> ante la </a:t>
            </a:r>
            <a:r>
              <a:rPr lang="en-US" sz="3200" dirty="0" err="1">
                <a:latin typeface="Bahnschrift" panose="020B0502040204020203" pitchFamily="34" charset="0"/>
              </a:rPr>
              <a:t>presencia</a:t>
            </a:r>
            <a:r>
              <a:rPr lang="en-US" sz="3200" dirty="0">
                <a:latin typeface="Bahnschrift" panose="020B0502040204020203" pitchFamily="34" charset="0"/>
              </a:rPr>
              <a:t> de </a:t>
            </a:r>
            <a:r>
              <a:rPr lang="en-US" sz="3200" dirty="0" err="1">
                <a:latin typeface="Bahnschrift" panose="020B0502040204020203" pitchFamily="34" charset="0"/>
              </a:rPr>
              <a:t>mucha</a:t>
            </a:r>
            <a:r>
              <a:rPr lang="en-US" sz="3200" dirty="0">
                <a:latin typeface="Bahnschrift" panose="020B0502040204020203" pitchFamily="34" charset="0"/>
              </a:rPr>
              <a:t> </a:t>
            </a:r>
            <a:r>
              <a:rPr lang="en-US" sz="3200" dirty="0" err="1">
                <a:latin typeface="Bahnschrift" panose="020B0502040204020203" pitchFamily="34" charset="0"/>
              </a:rPr>
              <a:t>gente</a:t>
            </a:r>
            <a:r>
              <a:rPr lang="en-US" sz="3200" dirty="0">
                <a:latin typeface="Bahnschrift" panose="020B0502040204020203" pitchFamily="34" charset="0"/>
              </a:rPr>
              <a:t> con </a:t>
            </a:r>
            <a:r>
              <a:rPr lang="en-US" sz="3200" dirty="0" err="1">
                <a:latin typeface="Bahnschrift" panose="020B0502040204020203" pitchFamily="34" charset="0"/>
              </a:rPr>
              <a:t>el</a:t>
            </a:r>
            <a:r>
              <a:rPr lang="en-US" sz="3200" dirty="0">
                <a:latin typeface="Bahnschrift" panose="020B0502040204020203" pitchFamily="34" charset="0"/>
              </a:rPr>
              <a:t> </a:t>
            </a:r>
            <a:r>
              <a:rPr lang="en-US" sz="3200" dirty="0" err="1">
                <a:latin typeface="Bahnschrift" panose="020B0502040204020203" pitchFamily="34" charset="0"/>
              </a:rPr>
              <a:t>propósito</a:t>
            </a:r>
            <a:r>
              <a:rPr lang="en-US" sz="3200" dirty="0">
                <a:latin typeface="Bahnschrift" panose="020B0502040204020203" pitchFamily="34" charset="0"/>
              </a:rPr>
              <a:t> que </a:t>
            </a:r>
            <a:r>
              <a:rPr lang="en-US" sz="3200" dirty="0" err="1">
                <a:latin typeface="Bahnschrift" panose="020B0502040204020203" pitchFamily="34" charset="0"/>
              </a:rPr>
              <a:t>fueran</a:t>
            </a:r>
            <a:r>
              <a:rPr lang="en-US" sz="3200" dirty="0">
                <a:latin typeface="Bahnschrift" panose="020B0502040204020203" pitchFamily="34" charset="0"/>
              </a:rPr>
              <a:t> </a:t>
            </a:r>
            <a:r>
              <a:rPr lang="en-US" sz="3200" dirty="0" err="1">
                <a:latin typeface="Bahnschrift" panose="020B0502040204020203" pitchFamily="34" charset="0"/>
              </a:rPr>
              <a:t>testigos</a:t>
            </a:r>
            <a:r>
              <a:rPr lang="en-US" sz="3200" dirty="0">
                <a:latin typeface="Bahnschrift" panose="020B0502040204020203" pitchFamily="34" charset="0"/>
              </a:rPr>
              <a:t> (</a:t>
            </a:r>
            <a:r>
              <a:rPr lang="en-US" sz="3200" dirty="0" err="1">
                <a:latin typeface="Bahnschrift" panose="020B0502040204020203" pitchFamily="34" charset="0"/>
              </a:rPr>
              <a:t>oculares</a:t>
            </a:r>
            <a:r>
              <a:rPr lang="en-US" sz="3200" dirty="0">
                <a:latin typeface="Bahnschrift" panose="020B0502040204020203" pitchFamily="34" charset="0"/>
              </a:rPr>
              <a:t>) de </a:t>
            </a:r>
            <a:r>
              <a:rPr lang="en-US" sz="3200" dirty="0" err="1">
                <a:latin typeface="Bahnschrift" panose="020B0502040204020203" pitchFamily="34" charset="0"/>
              </a:rPr>
              <a:t>ellos</a:t>
            </a:r>
            <a:r>
              <a:rPr lang="en-US" sz="3200" dirty="0">
                <a:latin typeface="Bahnschrift" panose="020B0502040204020203" pitchFamily="34" charset="0"/>
              </a:rPr>
              <a:t>  (Milagros) para </a:t>
            </a:r>
            <a:r>
              <a:rPr lang="en-US" sz="3200" dirty="0" err="1">
                <a:latin typeface="Bahnschrift" panose="020B0502040204020203" pitchFamily="34" charset="0"/>
              </a:rPr>
              <a:t>posteriormente</a:t>
            </a:r>
            <a:r>
              <a:rPr lang="en-US" sz="3200" dirty="0">
                <a:latin typeface="Bahnschrift" panose="020B0502040204020203" pitchFamily="34" charset="0"/>
              </a:rPr>
              <a:t>, </a:t>
            </a:r>
            <a:r>
              <a:rPr lang="en-US" sz="3200" dirty="0" err="1">
                <a:latin typeface="Bahnschrift" panose="020B0502040204020203" pitchFamily="34" charset="0"/>
              </a:rPr>
              <a:t>escuchar</a:t>
            </a:r>
            <a:r>
              <a:rPr lang="en-US" sz="3200" dirty="0">
                <a:latin typeface="Bahnschrift" panose="020B0502040204020203" pitchFamily="34" charset="0"/>
              </a:rPr>
              <a:t> con </a:t>
            </a:r>
            <a:r>
              <a:rPr lang="en-US" sz="3200" dirty="0" err="1">
                <a:latin typeface="Bahnschrift" panose="020B0502040204020203" pitchFamily="34" charset="0"/>
              </a:rPr>
              <a:t>atención</a:t>
            </a:r>
            <a:r>
              <a:rPr lang="en-US" sz="3200" dirty="0">
                <a:latin typeface="Bahnschrift" panose="020B0502040204020203" pitchFamily="34" charset="0"/>
              </a:rPr>
              <a:t> </a:t>
            </a:r>
            <a:r>
              <a:rPr lang="en-US" sz="3200" dirty="0" err="1">
                <a:latin typeface="Bahnschrift" panose="020B0502040204020203" pitchFamily="34" charset="0"/>
              </a:rPr>
              <a:t>el</a:t>
            </a:r>
            <a:r>
              <a:rPr lang="en-US" sz="3200" dirty="0">
                <a:latin typeface="Bahnschrift" panose="020B0502040204020203" pitchFamily="34" charset="0"/>
              </a:rPr>
              <a:t> </a:t>
            </a:r>
            <a:r>
              <a:rPr lang="en-US" sz="3200" dirty="0" err="1">
                <a:latin typeface="Bahnschrift" panose="020B0502040204020203" pitchFamily="34" charset="0"/>
              </a:rPr>
              <a:t>mensaje</a:t>
            </a:r>
            <a:r>
              <a:rPr lang="en-US" sz="3200" dirty="0">
                <a:latin typeface="Bahnschrift" panose="020B0502040204020203" pitchFamily="34" charset="0"/>
              </a:rPr>
              <a:t> o </a:t>
            </a:r>
            <a:r>
              <a:rPr lang="en-US" sz="3200" dirty="0" err="1">
                <a:latin typeface="Bahnschrift" panose="020B0502040204020203" pitchFamily="34" charset="0"/>
              </a:rPr>
              <a:t>el</a:t>
            </a:r>
            <a:r>
              <a:rPr lang="en-US" sz="3200" dirty="0">
                <a:latin typeface="Bahnschrift" panose="020B0502040204020203" pitchFamily="34" charset="0"/>
              </a:rPr>
              <a:t> </a:t>
            </a:r>
            <a:r>
              <a:rPr lang="en-US" sz="3200" dirty="0" err="1">
                <a:latin typeface="Bahnschrift" panose="020B0502040204020203" pitchFamily="34" charset="0"/>
              </a:rPr>
              <a:t>sermón</a:t>
            </a:r>
            <a:r>
              <a:rPr lang="en-US" sz="3200" dirty="0">
                <a:latin typeface="Bahnschrift" panose="020B0502040204020203" pitchFamily="34" charset="0"/>
              </a:rPr>
              <a:t>. </a:t>
            </a:r>
          </a:p>
        </p:txBody>
      </p:sp>
    </p:spTree>
    <p:extLst>
      <p:ext uri="{BB962C8B-B14F-4D97-AF65-F5344CB8AC3E}">
        <p14:creationId xmlns:p14="http://schemas.microsoft.com/office/powerpoint/2010/main" val="321057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33F4081-B15C-DAA1-BCD7-9F3D142353FB}"/>
              </a:ext>
            </a:extLst>
          </p:cNvPr>
          <p:cNvSpPr>
            <a:spLocks noGrp="1"/>
          </p:cNvSpPr>
          <p:nvPr>
            <p:ph type="ctrTitle"/>
          </p:nvPr>
        </p:nvSpPr>
        <p:spPr>
          <a:xfrm>
            <a:off x="1285240" y="1050595"/>
            <a:ext cx="8074815" cy="1618489"/>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l"/>
            <a:r>
              <a:rPr lang="en-US" sz="6100" b="1" kern="1200" dirty="0">
                <a:solidFill>
                  <a:schemeClr val="tx1"/>
                </a:solidFill>
                <a:latin typeface="+mj-lt"/>
                <a:ea typeface="+mj-ea"/>
                <a:cs typeface="+mj-cs"/>
              </a:rPr>
              <a:t>LA CONDICIÓN DEL COJO</a:t>
            </a:r>
          </a:p>
        </p:txBody>
      </p:sp>
      <p:sp>
        <p:nvSpPr>
          <p:cNvPr id="3" name="Subtítulo 2">
            <a:extLst>
              <a:ext uri="{FF2B5EF4-FFF2-40B4-BE49-F238E27FC236}">
                <a16:creationId xmlns:a16="http://schemas.microsoft.com/office/drawing/2014/main" id="{803FA77F-F4BA-B1F2-4B24-52F00B118868}"/>
              </a:ext>
            </a:extLst>
          </p:cNvPr>
          <p:cNvSpPr>
            <a:spLocks noGrp="1"/>
          </p:cNvSpPr>
          <p:nvPr>
            <p:ph type="subTitle" idx="1"/>
          </p:nvPr>
        </p:nvSpPr>
        <p:spPr>
          <a:xfrm>
            <a:off x="1285240" y="2969469"/>
            <a:ext cx="8074815" cy="2800395"/>
          </a:xfr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t">
            <a:normAutofit/>
          </a:bodyPr>
          <a:lstStyle/>
          <a:p>
            <a:pPr indent="-228600" algn="l">
              <a:buFont typeface="Arial" panose="020B0604020202020204" pitchFamily="34" charset="0"/>
              <a:buChar char="•"/>
            </a:pPr>
            <a:r>
              <a:rPr lang="en-US" b="1" dirty="0">
                <a:solidFill>
                  <a:schemeClr val="tx1"/>
                </a:solidFill>
              </a:rPr>
              <a:t>*INDIFERENTE A LOS APÓSTOLES</a:t>
            </a:r>
            <a:r>
              <a:rPr lang="en-US" dirty="0">
                <a:solidFill>
                  <a:schemeClr val="tx1"/>
                </a:solidFill>
              </a:rPr>
              <a:t>: </a:t>
            </a:r>
            <a:r>
              <a:rPr lang="en-US" b="1" dirty="0">
                <a:solidFill>
                  <a:schemeClr val="tx1"/>
                </a:solidFill>
              </a:rPr>
              <a:t>v:4</a:t>
            </a:r>
          </a:p>
          <a:p>
            <a:pPr indent="-228600" algn="l">
              <a:buFont typeface="Arial" panose="020B0604020202020204" pitchFamily="34" charset="0"/>
              <a:buChar char="•"/>
            </a:pPr>
            <a:r>
              <a:rPr lang="en-US" b="1" dirty="0">
                <a:solidFill>
                  <a:schemeClr val="tx1"/>
                </a:solidFill>
              </a:rPr>
              <a:t>La expression de Pedro “</a:t>
            </a:r>
            <a:r>
              <a:rPr lang="en-US" b="1" dirty="0" err="1">
                <a:solidFill>
                  <a:schemeClr val="tx1"/>
                </a:solidFill>
              </a:rPr>
              <a:t>míranos</a:t>
            </a:r>
            <a:r>
              <a:rPr lang="en-US" b="1" dirty="0">
                <a:solidFill>
                  <a:schemeClr val="tx1"/>
                </a:solidFill>
              </a:rPr>
              <a:t>”  es </a:t>
            </a:r>
            <a:r>
              <a:rPr lang="en-US" b="1" dirty="0" err="1">
                <a:solidFill>
                  <a:schemeClr val="tx1"/>
                </a:solidFill>
              </a:rPr>
              <a:t>indicativo</a:t>
            </a:r>
            <a:r>
              <a:rPr lang="en-US" b="1" dirty="0">
                <a:solidFill>
                  <a:schemeClr val="tx1"/>
                </a:solidFill>
              </a:rPr>
              <a:t> que </a:t>
            </a:r>
            <a:r>
              <a:rPr lang="en-US" b="1" dirty="0" err="1">
                <a:solidFill>
                  <a:schemeClr val="tx1"/>
                </a:solidFill>
              </a:rPr>
              <a:t>ni</a:t>
            </a:r>
            <a:r>
              <a:rPr lang="en-US" b="1" dirty="0">
                <a:solidFill>
                  <a:schemeClr val="tx1"/>
                </a:solidFill>
              </a:rPr>
              <a:t> </a:t>
            </a:r>
            <a:r>
              <a:rPr lang="en-US" b="1" dirty="0" err="1">
                <a:solidFill>
                  <a:schemeClr val="tx1"/>
                </a:solidFill>
              </a:rPr>
              <a:t>siquiera</a:t>
            </a:r>
            <a:r>
              <a:rPr lang="en-US" b="1" dirty="0">
                <a:solidFill>
                  <a:schemeClr val="tx1"/>
                </a:solidFill>
              </a:rPr>
              <a:t> </a:t>
            </a:r>
            <a:r>
              <a:rPr lang="en-US" b="1" dirty="0" err="1">
                <a:solidFill>
                  <a:schemeClr val="tx1"/>
                </a:solidFill>
              </a:rPr>
              <a:t>identificó</a:t>
            </a:r>
            <a:r>
              <a:rPr lang="en-US" b="1" dirty="0">
                <a:solidFill>
                  <a:schemeClr val="tx1"/>
                </a:solidFill>
              </a:rPr>
              <a:t> </a:t>
            </a:r>
            <a:r>
              <a:rPr lang="en-US" b="1" dirty="0" err="1">
                <a:solidFill>
                  <a:schemeClr val="tx1"/>
                </a:solidFill>
              </a:rPr>
              <a:t>quiénes</a:t>
            </a:r>
            <a:r>
              <a:rPr lang="en-US" b="1" dirty="0">
                <a:solidFill>
                  <a:schemeClr val="tx1"/>
                </a:solidFill>
              </a:rPr>
              <a:t> </a:t>
            </a:r>
            <a:r>
              <a:rPr lang="en-US" b="1" dirty="0" err="1">
                <a:solidFill>
                  <a:schemeClr val="tx1"/>
                </a:solidFill>
              </a:rPr>
              <a:t>eran</a:t>
            </a:r>
            <a:r>
              <a:rPr lang="en-US" b="1" dirty="0">
                <a:solidFill>
                  <a:schemeClr val="tx1"/>
                </a:solidFill>
              </a:rPr>
              <a:t> Pedro y Juan.</a:t>
            </a:r>
          </a:p>
          <a:p>
            <a:pPr indent="-228600" algn="l">
              <a:buFont typeface="Arial" panose="020B0604020202020204" pitchFamily="34" charset="0"/>
              <a:buChar char="•"/>
            </a:pPr>
            <a:r>
              <a:rPr lang="en-US" b="1" dirty="0">
                <a:solidFill>
                  <a:schemeClr val="tx1"/>
                </a:solidFill>
              </a:rPr>
              <a:t> </a:t>
            </a:r>
            <a:r>
              <a:rPr lang="en-US" b="1" dirty="0" err="1">
                <a:solidFill>
                  <a:schemeClr val="tx1"/>
                </a:solidFill>
              </a:rPr>
              <a:t>Aún</a:t>
            </a:r>
            <a:r>
              <a:rPr lang="en-US" b="1" dirty="0">
                <a:solidFill>
                  <a:schemeClr val="tx1"/>
                </a:solidFill>
              </a:rPr>
              <a:t> </a:t>
            </a:r>
            <a:r>
              <a:rPr lang="en-US" b="1" dirty="0" err="1">
                <a:solidFill>
                  <a:schemeClr val="tx1"/>
                </a:solidFill>
              </a:rPr>
              <a:t>después</a:t>
            </a:r>
            <a:r>
              <a:rPr lang="en-US" b="1" dirty="0">
                <a:solidFill>
                  <a:schemeClr val="tx1"/>
                </a:solidFill>
              </a:rPr>
              <a:t> de </a:t>
            </a:r>
            <a:r>
              <a:rPr lang="en-US" b="1" dirty="0" err="1">
                <a:solidFill>
                  <a:schemeClr val="tx1"/>
                </a:solidFill>
              </a:rPr>
              <a:t>estar</a:t>
            </a:r>
            <a:r>
              <a:rPr lang="en-US" b="1" dirty="0">
                <a:solidFill>
                  <a:schemeClr val="tx1"/>
                </a:solidFill>
              </a:rPr>
              <a:t> “</a:t>
            </a:r>
            <a:r>
              <a:rPr lang="en-US" b="1" dirty="0" err="1">
                <a:solidFill>
                  <a:schemeClr val="tx1"/>
                </a:solidFill>
              </a:rPr>
              <a:t>atento</a:t>
            </a:r>
            <a:r>
              <a:rPr lang="en-US" b="1" dirty="0">
                <a:solidFill>
                  <a:schemeClr val="tx1"/>
                </a:solidFill>
              </a:rPr>
              <a:t>” v: 5 solo </a:t>
            </a:r>
            <a:r>
              <a:rPr lang="en-US" b="1" dirty="0" err="1">
                <a:solidFill>
                  <a:schemeClr val="tx1"/>
                </a:solidFill>
              </a:rPr>
              <a:t>esperaba</a:t>
            </a:r>
            <a:r>
              <a:rPr lang="en-US" b="1" dirty="0">
                <a:solidFill>
                  <a:schemeClr val="tx1"/>
                </a:solidFill>
              </a:rPr>
              <a:t> </a:t>
            </a:r>
            <a:r>
              <a:rPr lang="en-US" b="1" dirty="0" err="1">
                <a:solidFill>
                  <a:schemeClr val="tx1"/>
                </a:solidFill>
              </a:rPr>
              <a:t>recibir</a:t>
            </a:r>
            <a:r>
              <a:rPr lang="en-US" b="1" dirty="0">
                <a:solidFill>
                  <a:schemeClr val="tx1"/>
                </a:solidFill>
              </a:rPr>
              <a:t> dinero:  ¿</a:t>
            </a:r>
            <a:r>
              <a:rPr lang="en-US" b="1" dirty="0" err="1">
                <a:solidFill>
                  <a:schemeClr val="tx1"/>
                </a:solidFill>
              </a:rPr>
              <a:t>Donde</a:t>
            </a:r>
            <a:r>
              <a:rPr lang="en-US" b="1" dirty="0">
                <a:solidFill>
                  <a:schemeClr val="tx1"/>
                </a:solidFill>
              </a:rPr>
              <a:t> </a:t>
            </a:r>
            <a:r>
              <a:rPr lang="en-US" b="1" dirty="0" err="1">
                <a:solidFill>
                  <a:schemeClr val="tx1"/>
                </a:solidFill>
              </a:rPr>
              <a:t>está</a:t>
            </a:r>
            <a:r>
              <a:rPr lang="en-US" b="1" dirty="0">
                <a:solidFill>
                  <a:schemeClr val="tx1"/>
                </a:solidFill>
              </a:rPr>
              <a:t> la </a:t>
            </a:r>
            <a:r>
              <a:rPr lang="en-US" b="1" dirty="0" err="1">
                <a:solidFill>
                  <a:schemeClr val="tx1"/>
                </a:solidFill>
              </a:rPr>
              <a:t>fe</a:t>
            </a:r>
            <a:r>
              <a:rPr lang="en-US" b="1" dirty="0">
                <a:solidFill>
                  <a:schemeClr val="tx1"/>
                </a:solidFill>
              </a:rPr>
              <a:t> </a:t>
            </a:r>
            <a:r>
              <a:rPr lang="en-US" b="1" dirty="0" err="1">
                <a:solidFill>
                  <a:schemeClr val="tx1"/>
                </a:solidFill>
              </a:rPr>
              <a:t>aquí</a:t>
            </a:r>
            <a:r>
              <a:rPr lang="en-US" b="1" dirty="0">
                <a:solidFill>
                  <a:schemeClr val="tx1"/>
                </a:solidFill>
              </a:rPr>
              <a:t>? En lo </a:t>
            </a:r>
            <a:r>
              <a:rPr lang="en-US" b="1" dirty="0" err="1">
                <a:solidFill>
                  <a:schemeClr val="tx1"/>
                </a:solidFill>
              </a:rPr>
              <a:t>absoluto</a:t>
            </a:r>
            <a:r>
              <a:rPr lang="en-US" b="1" dirty="0">
                <a:solidFill>
                  <a:schemeClr val="tx1"/>
                </a:solidFill>
              </a:rPr>
              <a:t>. Sin embargo, </a:t>
            </a:r>
            <a:r>
              <a:rPr lang="en-US" b="1" dirty="0" err="1">
                <a:solidFill>
                  <a:schemeClr val="tx1"/>
                </a:solidFill>
              </a:rPr>
              <a:t>el</a:t>
            </a:r>
            <a:r>
              <a:rPr lang="en-US" b="1" dirty="0">
                <a:solidFill>
                  <a:schemeClr val="tx1"/>
                </a:solidFill>
              </a:rPr>
              <a:t> Milagro se </a:t>
            </a:r>
            <a:r>
              <a:rPr lang="en-US" b="1" dirty="0" err="1">
                <a:solidFill>
                  <a:schemeClr val="tx1"/>
                </a:solidFill>
              </a:rPr>
              <a:t>realizó</a:t>
            </a:r>
            <a:r>
              <a:rPr lang="en-US" b="1" dirty="0">
                <a:solidFill>
                  <a:schemeClr val="tx1"/>
                </a:solidFill>
              </a:rPr>
              <a:t>.</a:t>
            </a:r>
          </a:p>
          <a:p>
            <a:pPr indent="-228600" algn="l">
              <a:buFont typeface="Arial" panose="020B0604020202020204" pitchFamily="34" charset="0"/>
              <a:buChar char="•"/>
            </a:pPr>
            <a:r>
              <a:rPr lang="en-US" b="1" dirty="0">
                <a:solidFill>
                  <a:schemeClr val="tx1"/>
                </a:solidFill>
              </a:rPr>
              <a:t>La </a:t>
            </a:r>
            <a:r>
              <a:rPr lang="en-US" b="1" dirty="0" err="1">
                <a:solidFill>
                  <a:schemeClr val="tx1"/>
                </a:solidFill>
              </a:rPr>
              <a:t>fe</a:t>
            </a:r>
            <a:r>
              <a:rPr lang="en-US" b="1" dirty="0">
                <a:solidFill>
                  <a:schemeClr val="tx1"/>
                </a:solidFill>
              </a:rPr>
              <a:t> le </a:t>
            </a:r>
            <a:r>
              <a:rPr lang="en-US" b="1" dirty="0" err="1">
                <a:solidFill>
                  <a:schemeClr val="tx1"/>
                </a:solidFill>
              </a:rPr>
              <a:t>nació</a:t>
            </a:r>
            <a:r>
              <a:rPr lang="en-US" b="1" dirty="0">
                <a:solidFill>
                  <a:schemeClr val="tx1"/>
                </a:solidFill>
              </a:rPr>
              <a:t> </a:t>
            </a:r>
            <a:r>
              <a:rPr lang="en-US" b="1" dirty="0" err="1">
                <a:solidFill>
                  <a:schemeClr val="tx1"/>
                </a:solidFill>
              </a:rPr>
              <a:t>después</a:t>
            </a:r>
            <a:r>
              <a:rPr lang="en-US" b="1" dirty="0">
                <a:solidFill>
                  <a:schemeClr val="tx1"/>
                </a:solidFill>
              </a:rPr>
              <a:t> de </a:t>
            </a:r>
            <a:r>
              <a:rPr lang="en-US" b="1" dirty="0" err="1">
                <a:solidFill>
                  <a:schemeClr val="tx1"/>
                </a:solidFill>
              </a:rPr>
              <a:t>haber</a:t>
            </a:r>
            <a:r>
              <a:rPr lang="en-US" b="1" dirty="0">
                <a:solidFill>
                  <a:schemeClr val="tx1"/>
                </a:solidFill>
              </a:rPr>
              <a:t> </a:t>
            </a:r>
            <a:r>
              <a:rPr lang="en-US" b="1" dirty="0" err="1">
                <a:solidFill>
                  <a:schemeClr val="tx1"/>
                </a:solidFill>
              </a:rPr>
              <a:t>sido</a:t>
            </a:r>
            <a:r>
              <a:rPr lang="en-US" b="1" dirty="0">
                <a:solidFill>
                  <a:schemeClr val="tx1"/>
                </a:solidFill>
              </a:rPr>
              <a:t> </a:t>
            </a:r>
            <a:r>
              <a:rPr lang="en-US" b="1" dirty="0" err="1">
                <a:solidFill>
                  <a:schemeClr val="tx1"/>
                </a:solidFill>
              </a:rPr>
              <a:t>sanado</a:t>
            </a:r>
            <a:r>
              <a:rPr lang="en-US" b="1" dirty="0">
                <a:solidFill>
                  <a:schemeClr val="tx1"/>
                </a:solidFill>
              </a:rPr>
              <a:t> v: 8</a:t>
            </a:r>
          </a:p>
          <a:p>
            <a:pPr indent="-228600" algn="l">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41813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8">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0">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14">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2" name="Tabla 2">
            <a:extLst>
              <a:ext uri="{FF2B5EF4-FFF2-40B4-BE49-F238E27FC236}">
                <a16:creationId xmlns:a16="http://schemas.microsoft.com/office/drawing/2014/main" id="{2AAAB5BB-C5E3-DD54-05F3-85B8D2E6D531}"/>
              </a:ext>
            </a:extLst>
          </p:cNvPr>
          <p:cNvGraphicFramePr>
            <a:graphicFrameLocks noGrp="1"/>
          </p:cNvGraphicFramePr>
          <p:nvPr>
            <p:extLst>
              <p:ext uri="{D42A27DB-BD31-4B8C-83A1-F6EECF244321}">
                <p14:modId xmlns:p14="http://schemas.microsoft.com/office/powerpoint/2010/main" val="1471280993"/>
              </p:ext>
            </p:extLst>
          </p:nvPr>
        </p:nvGraphicFramePr>
        <p:xfrm>
          <a:off x="4502428" y="1496703"/>
          <a:ext cx="7225748" cy="4694986"/>
        </p:xfrm>
        <a:graphic>
          <a:graphicData uri="http://schemas.openxmlformats.org/drawingml/2006/table">
            <a:tbl>
              <a:tblPr firstRow="1" bandRow="1">
                <a:solidFill>
                  <a:srgbClr val="F2F2F2">
                    <a:alpha val="30196"/>
                  </a:srgbClr>
                </a:solidFill>
                <a:tableStyleId>{7DF18680-E054-41AD-8BC1-D1AEF772440D}</a:tableStyleId>
              </a:tblPr>
              <a:tblGrid>
                <a:gridCol w="7225748">
                  <a:extLst>
                    <a:ext uri="{9D8B030D-6E8A-4147-A177-3AD203B41FA5}">
                      <a16:colId xmlns:a16="http://schemas.microsoft.com/office/drawing/2014/main" val="107528201"/>
                    </a:ext>
                  </a:extLst>
                </a:gridCol>
              </a:tblGrid>
              <a:tr h="3864595">
                <a:tc>
                  <a:txBody>
                    <a:bodyPr/>
                    <a:lstStyle/>
                    <a:p>
                      <a:pPr algn="ctr"/>
                      <a:r>
                        <a:rPr lang="es-MX" sz="4000" b="1" cap="none" spc="0" dirty="0">
                          <a:solidFill>
                            <a:srgbClr val="002060"/>
                          </a:solidFill>
                          <a:latin typeface="Bahnschrift" panose="020B0502040204020203" pitchFamily="34" charset="0"/>
                        </a:rPr>
                        <a:t>POR LO TANTO; NO TENÍA…</a:t>
                      </a:r>
                    </a:p>
                    <a:p>
                      <a:pPr marL="0" indent="0" algn="ctr">
                        <a:buFont typeface="Arial" panose="020B0604020202020204" pitchFamily="34" charset="0"/>
                        <a:buNone/>
                      </a:pPr>
                      <a:r>
                        <a:rPr lang="es-MX" sz="4000" b="1" cap="none" spc="0" dirty="0">
                          <a:solidFill>
                            <a:srgbClr val="002060"/>
                          </a:solidFill>
                          <a:latin typeface="Bahnschrift" panose="020B0502040204020203" pitchFamily="34" charset="0"/>
                        </a:rPr>
                        <a:t>FE:</a:t>
                      </a:r>
                    </a:p>
                    <a:p>
                      <a:pPr marL="0" indent="0" algn="just">
                        <a:buFont typeface="Arial" panose="020B0604020202020204" pitchFamily="34" charset="0"/>
                        <a:buNone/>
                      </a:pPr>
                      <a:r>
                        <a:rPr lang="es-MX" sz="2100" b="0" cap="none" spc="0" dirty="0">
                          <a:solidFill>
                            <a:schemeClr val="bg1"/>
                          </a:solidFill>
                          <a:latin typeface="Bahnschrift" panose="020B0502040204020203" pitchFamily="34" charset="0"/>
                        </a:rPr>
                        <a:t>Esto implica que en el primer siglo Cristo y los apóstoles hicieron milagros “instantáneos y completos” aun y cuando la persona no tenía fe. Contrario a lo que hoy en día muchos que afirman realizar milagros, cuando no pueden cumplir, argumentan que la persona no tiene fe. Basta con leer los </a:t>
                      </a:r>
                      <a:r>
                        <a:rPr lang="es-MX" sz="2100" b="0" cap="none" spc="0" dirty="0" err="1">
                          <a:solidFill>
                            <a:schemeClr val="bg1"/>
                          </a:solidFill>
                          <a:latin typeface="Bahnschrift" panose="020B0502040204020203" pitchFamily="34" charset="0"/>
                        </a:rPr>
                        <a:t>vv</a:t>
                      </a:r>
                      <a:r>
                        <a:rPr lang="es-MX" sz="2100" b="0" cap="none" spc="0" dirty="0">
                          <a:solidFill>
                            <a:schemeClr val="bg1"/>
                          </a:solidFill>
                          <a:latin typeface="Bahnschrift" panose="020B0502040204020203" pitchFamily="34" charset="0"/>
                        </a:rPr>
                        <a:t>: 3 y 5 para ver lo que en realidad quería este cojo; -como ya lo vimos anteriormente- ¡dinero!.</a:t>
                      </a:r>
                    </a:p>
                    <a:p>
                      <a:pPr marL="457200" indent="-457200" algn="l">
                        <a:buFont typeface="Arial" panose="020B0604020202020204" pitchFamily="34" charset="0"/>
                        <a:buChar char="•"/>
                      </a:pPr>
                      <a:endParaRPr lang="es-MX" sz="2100" b="0" cap="none" spc="0" dirty="0">
                        <a:solidFill>
                          <a:schemeClr val="bg1"/>
                        </a:solidFill>
                        <a:latin typeface="Bahnschrift" panose="020B0502040204020203" pitchFamily="34" charset="0"/>
                      </a:endParaRPr>
                    </a:p>
                    <a:p>
                      <a:pPr algn="l"/>
                      <a:endParaRPr lang="es-MX" sz="2100" b="0" cap="none" spc="0" dirty="0">
                        <a:solidFill>
                          <a:schemeClr val="bg1"/>
                        </a:solidFill>
                        <a:latin typeface="Bahnschrift" panose="020B0502040204020203" pitchFamily="34" charset="0"/>
                      </a:endParaRPr>
                    </a:p>
                  </a:txBody>
                  <a:tcPr marL="179001" marR="137693" marT="137693" marB="137693" anchor="ctr">
                    <a:lnL w="19050" cap="flat" cmpd="sng" algn="ctr">
                      <a:noFill/>
                      <a:prstDash val="solid"/>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1969661335"/>
                  </a:ext>
                </a:extLst>
              </a:tr>
            </a:tbl>
          </a:graphicData>
        </a:graphic>
      </p:graphicFrame>
    </p:spTree>
    <p:extLst>
      <p:ext uri="{BB962C8B-B14F-4D97-AF65-F5344CB8AC3E}">
        <p14:creationId xmlns:p14="http://schemas.microsoft.com/office/powerpoint/2010/main" val="22690037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8625</TotalTime>
  <Words>1655</Words>
  <Application>Microsoft Office PowerPoint</Application>
  <PresentationFormat>Panorámica</PresentationFormat>
  <Paragraphs>54</Paragraphs>
  <Slides>16</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16</vt:i4>
      </vt:variant>
    </vt:vector>
  </HeadingPairs>
  <TitlesOfParts>
    <vt:vector size="27" baseType="lpstr">
      <vt:lpstr>Aharoni</vt:lpstr>
      <vt:lpstr>Algerian</vt:lpstr>
      <vt:lpstr>Amasis MT Pro Medium</vt:lpstr>
      <vt:lpstr>Arial</vt:lpstr>
      <vt:lpstr>Bahnschrift</vt:lpstr>
      <vt:lpstr>Bahnschrift SemiCondensed</vt:lpstr>
      <vt:lpstr>Berlin Sans FB Demi</vt:lpstr>
      <vt:lpstr>Calibri</vt:lpstr>
      <vt:lpstr>Calibri Light</vt:lpstr>
      <vt:lpstr>Times New Roman</vt:lpstr>
      <vt:lpstr>Tema de Office</vt:lpstr>
      <vt:lpstr>BIENVENIDOS AL EVANGELIO DE CRISTO EN MARCHA</vt:lpstr>
      <vt:lpstr>HECHOS 3: 1-26</vt:lpstr>
      <vt:lpstr>Iniciando su ministerio juntos: Pedro y Juan Hechos 3: 1</vt:lpstr>
      <vt:lpstr>El Templo de Jerusalén de Herodes</vt:lpstr>
      <vt:lpstr> ¿Qué es un Milagro? Es una intervención sobrenatural en el mundo externo se trata de un acontecimiento que proviene de un acto directo de la voluntad divina.</vt:lpstr>
      <vt:lpstr>Presentación de PowerPoint</vt:lpstr>
      <vt:lpstr>Presentación de PowerPoint</vt:lpstr>
      <vt:lpstr>LA CONDICIÓN DEL COJO</vt:lpstr>
      <vt:lpstr>Presentación de PowerPoint</vt:lpstr>
      <vt:lpstr>Presentación de PowerPoint</vt:lpstr>
      <vt:lpstr>Presentación de PowerPoint</vt:lpstr>
      <vt:lpstr>Puntos importantes de su prédica</vt:lpstr>
      <vt:lpstr>No todo fue censura y reproche</vt:lpstr>
      <vt:lpstr>DE LA IGNORANCIA AL CONOCIMIENTO</vt:lpstr>
      <vt:lpstr>PUNTOS  IMPORTANTES Hechos 3:18-26</vt:lpstr>
      <vt:lpstr>ACOTACIONES CLAVES V: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3: 1-26</dc:title>
  <dc:creator>Moisés Algara Chávez</dc:creator>
  <cp:lastModifiedBy>Moisés Algara Chávez</cp:lastModifiedBy>
  <cp:revision>2</cp:revision>
  <dcterms:created xsi:type="dcterms:W3CDTF">2023-03-21T19:06:52Z</dcterms:created>
  <dcterms:modified xsi:type="dcterms:W3CDTF">2023-03-27T21:52:39Z</dcterms:modified>
</cp:coreProperties>
</file>