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4DBD8-7707-4464-BCC1-4D8A6E26C7C1}" type="datetimeFigureOut">
              <a:rPr lang="es-MX" smtClean="0"/>
              <a:t>01/05/2023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CCA6-9E4E-432E-B076-53C50AD40E94}" type="slidenum">
              <a:rPr lang="es-MX" smtClean="0"/>
              <a:t>‹Nº›</a:t>
            </a:fld>
            <a:endParaRPr lang="es-MX"/>
          </a:p>
        </p:txBody>
      </p:sp>
    </p:spTree>
    <p:extLst>
      <p:ext uri="{BB962C8B-B14F-4D97-AF65-F5344CB8AC3E}">
        <p14:creationId xmlns:p14="http://schemas.microsoft.com/office/powerpoint/2010/main" val="150535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Hechos 6:5 &gt;&gt; la palabra de Dios nos presenta a un fiel hombre de Dios llamado Esteban, varón lleno de fe y del E,S,  para un trabajo muy especial y muy importante atender a las viudas que estaban siendo desatendidas en la distribución de alimentos {Hechos 6:1 } para desempeñar ese importante trabajo fue elegido este gran hombre de Dios, Esteban</a:t>
            </a:r>
          </a:p>
          <a:p>
            <a:endParaRPr lang="es-MX"/>
          </a:p>
          <a:p>
            <a:r>
              <a:rPr lang="es-MX"/>
              <a:t>Cabe señalar que siempre ha habido creyentes fieles cuyo amor y compromiso con el Señor parecen brillar tanto, que otros a su alrededor lo notan y Esteban era un hombre así, no se sabe nada acerca de la vida personal de Esteban, de sus padres, de sus hermanos, o si tuvo esposa o hijos, sin embargo lo que se sabe acerca de el es lo que verdaderamente es importante, fue fiel incluso cuando se enfrento a una muerte segura, </a:t>
            </a:r>
          </a:p>
          <a:p>
            <a:endParaRPr lang="es-MX"/>
          </a:p>
          <a:p>
            <a:r>
              <a:rPr lang="es-MX"/>
              <a:t>Esteban fue un hombre que estaba lleno de gracia y de poder, hacia grandes prodigios y señales entre el pueblo, { Hechos 6.8 }surgió oposición pero aquellos que discutían con Esteban no estaban a la altura de la sabiduría que el E, S,  le había dado a este gran hombre de Dios, </a:t>
            </a:r>
          </a:p>
          <a:p>
            <a:endParaRPr lang="es-MX"/>
          </a:p>
          <a:p>
            <a:r>
              <a:rPr lang="es-MX"/>
              <a:t>Las acusaciones contra Esteban eran muy serias, muy delicadas, que le habían oído hablar palabras blasfemas contra Moisés, y contra Dios, {6:11} ellos acusaban a Esteban  que no cesaba de hablar palabras blasfemas contra este lugar santo y contra la ley, { 6:13 } Esteban sabia claramente que este mismo concilio había usado la acusación de blasfemia para condenar a Jesús, y sin duda el ya sabia que estaban resueltos a apedrearle, </a:t>
            </a:r>
          </a:p>
          <a:p>
            <a:endParaRPr lang="es-MX"/>
          </a:p>
          <a:p>
            <a:r>
              <a:rPr lang="es-MX"/>
              <a:t>Este capitulo es la defensa de Esteban, un hombre lleno del E,S, y de gracia sabiduría y poder, no contesta directamente la acusación de blasfemia pero refuta las acusaciones contra el al demostrar su respeto por Dios, por Moisés y la ley de Moisés, y por el templo, presenta un resumen de la historia del pueblo de Dios con el propósito de ilustrar que todo hombre enviado por Dios a la nación de Israel fue rechazado y maltratado, pero veamos mas detalladamente este tema,  </a:t>
            </a:r>
          </a:p>
        </p:txBody>
      </p:sp>
      <p:sp>
        <p:nvSpPr>
          <p:cNvPr id="4" name="Marcador de número de diapositiva 3"/>
          <p:cNvSpPr>
            <a:spLocks noGrp="1"/>
          </p:cNvSpPr>
          <p:nvPr>
            <p:ph type="sldNum" sz="quarter" idx="5"/>
          </p:nvPr>
        </p:nvSpPr>
        <p:spPr/>
        <p:txBody>
          <a:bodyPr/>
          <a:lstStyle/>
          <a:p>
            <a:fld id="{0B24CCA6-9E4E-432E-B076-53C50AD40E94}" type="slidenum">
              <a:rPr lang="es-MX" smtClean="0"/>
              <a:t>1</a:t>
            </a:fld>
            <a:endParaRPr lang="es-MX"/>
          </a:p>
        </p:txBody>
      </p:sp>
    </p:spTree>
    <p:extLst>
      <p:ext uri="{BB962C8B-B14F-4D97-AF65-F5344CB8AC3E}">
        <p14:creationId xmlns:p14="http://schemas.microsoft.com/office/powerpoint/2010/main" val="427547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HECHOS 7:2-3 &gt;&gt; aunque las acusaciones eran falsas y absurdas sin fundamento, Esteban les habla con todo respeto</a:t>
            </a:r>
          </a:p>
          <a:p>
            <a:r>
              <a:rPr lang="es-MX"/>
              <a:t>EL DIOS DE LA GLORIA &gt;&gt; una persona blasfema nunca hubiera hablado de la manera que Esteban hablo, a través de todo el discurso este hombre de Dios habla con toda reverencia hacia Dios, del pueblo de Dios, de Moisés, de la ley de Moisés y del templo, y lo primero que les va hacer recordar es el pacto de Dios con Abraham.</a:t>
            </a:r>
          </a:p>
          <a:p>
            <a:endParaRPr lang="es-MX"/>
          </a:p>
          <a:p>
            <a:r>
              <a:rPr lang="es-MX"/>
              <a:t>EL PACTO DE DIOS CON ABRAHAM &gt;&gt; esta registrado en {Genesis 13:14-18  y también en el capitulo 15 y 17 } incluye la posesión por parte de la simiente de Abraham de la tierra prometida, y la promesa de la multiplicación de sus descendientes en los años venideros, el sello de este pacto fue la circuncisión { Gen 17:10-13} </a:t>
            </a:r>
          </a:p>
          <a:p>
            <a:endParaRPr lang="es-MX"/>
          </a:p>
          <a:p>
            <a:r>
              <a:rPr lang="es-MX"/>
              <a:t>Este pacto con Abraham fue el fundamento de la nación judía, Dios no hizo este pacto con los gentiles, ni tampoco se aplica a la iglesia hoy en día, este pacto era única y sencillamente para el pueblo judío, </a:t>
            </a:r>
          </a:p>
          <a:p>
            <a:endParaRPr lang="es-MX"/>
          </a:p>
          <a:p>
            <a:endParaRPr lang="es-MX"/>
          </a:p>
        </p:txBody>
      </p:sp>
      <p:sp>
        <p:nvSpPr>
          <p:cNvPr id="4" name="Marcador de número de diapositiva 3"/>
          <p:cNvSpPr>
            <a:spLocks noGrp="1"/>
          </p:cNvSpPr>
          <p:nvPr>
            <p:ph type="sldNum" sz="quarter" idx="5"/>
          </p:nvPr>
        </p:nvSpPr>
        <p:spPr/>
        <p:txBody>
          <a:bodyPr/>
          <a:lstStyle/>
          <a:p>
            <a:fld id="{0B24CCA6-9E4E-432E-B076-53C50AD40E94}" type="slidenum">
              <a:rPr lang="es-MX" smtClean="0"/>
              <a:t>2</a:t>
            </a:fld>
            <a:endParaRPr lang="es-MX"/>
          </a:p>
        </p:txBody>
      </p:sp>
    </p:spTree>
    <p:extLst>
      <p:ext uri="{BB962C8B-B14F-4D97-AF65-F5344CB8AC3E}">
        <p14:creationId xmlns:p14="http://schemas.microsoft.com/office/powerpoint/2010/main" val="298224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LO ACUSARON FALSAMENTE &gt;&gt; y muchas mas similitudes que hay entre José y Jesús el argumento de Esteban aquí es que los judíos habían tratado a Cristo de la manera  que los patriarcas trataron a José, pero no enfoco esta acusación hasta el final, así como José sufrió para salvar, Cristo sufrió para salvar a Israel  y a toda la humanidad, sin embargo los judíos no lo recibieron, </a:t>
            </a:r>
          </a:p>
        </p:txBody>
      </p:sp>
      <p:sp>
        <p:nvSpPr>
          <p:cNvPr id="4" name="Marcador de número de diapositiva 3"/>
          <p:cNvSpPr>
            <a:spLocks noGrp="1"/>
          </p:cNvSpPr>
          <p:nvPr>
            <p:ph type="sldNum" sz="quarter" idx="5"/>
          </p:nvPr>
        </p:nvSpPr>
        <p:spPr/>
        <p:txBody>
          <a:bodyPr/>
          <a:lstStyle/>
          <a:p>
            <a:fld id="{0B24CCA6-9E4E-432E-B076-53C50AD40E94}" type="slidenum">
              <a:rPr lang="es-MX" smtClean="0"/>
              <a:t>3</a:t>
            </a:fld>
            <a:endParaRPr lang="es-MX"/>
          </a:p>
        </p:txBody>
      </p:sp>
    </p:spTree>
    <p:extLst>
      <p:ext uri="{BB962C8B-B14F-4D97-AF65-F5344CB8AC3E}">
        <p14:creationId xmlns:p14="http://schemas.microsoft.com/office/powerpoint/2010/main" val="382270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3 } ISRAEL RECHAZA A MOISES &gt;&gt; así como José, Moisés tiene una asombrosa similitud con Cristo, </a:t>
            </a:r>
          </a:p>
          <a:p>
            <a:endParaRPr lang="es-MX"/>
          </a:p>
          <a:p>
            <a:r>
              <a:rPr lang="es-MX"/>
              <a:t>FUE UN PROFETA &gt;&gt; ¿ cual es la idea de recordarles a los lideres religiosos todas estas grandes verdades? Que, aunque Israel tenia un líder piadoso y Dios mismo lo acompañaba con su presencia { Hechos 7:38 } sin embargo se rebelaron y rechazaron la voluntad de Dios, y en sus corazones se volvieron a Egipto v 39 }</a:t>
            </a:r>
          </a:p>
          <a:p>
            <a:endParaRPr lang="es-MX"/>
          </a:p>
          <a:p>
            <a:r>
              <a:rPr lang="es-MX"/>
              <a:t>Se volvieron a la idolatría y Dios los desecho, ¿no habían hecho lo mismo ellos mientras Cristo estaba con ellos en la tierra? Moisés realizo milagros , suplió para sus necesidades en el desierto y les dio la palabra de Dios, Cristo también había realizado obras poderosas, alimentado a la gente y les había dado la palabra de Dios, y sin embargo le dieron la espalda, se alejaron, ¿ pero que mas hicieron? </a:t>
            </a:r>
          </a:p>
        </p:txBody>
      </p:sp>
      <p:sp>
        <p:nvSpPr>
          <p:cNvPr id="4" name="Marcador de número de diapositiva 3"/>
          <p:cNvSpPr>
            <a:spLocks noGrp="1"/>
          </p:cNvSpPr>
          <p:nvPr>
            <p:ph type="sldNum" sz="quarter" idx="5"/>
          </p:nvPr>
        </p:nvSpPr>
        <p:spPr/>
        <p:txBody>
          <a:bodyPr/>
          <a:lstStyle/>
          <a:p>
            <a:fld id="{0B24CCA6-9E4E-432E-B076-53C50AD40E94}" type="slidenum">
              <a:rPr lang="es-MX" smtClean="0"/>
              <a:t>4</a:t>
            </a:fld>
            <a:endParaRPr lang="es-MX"/>
          </a:p>
        </p:txBody>
      </p:sp>
    </p:spTree>
    <p:extLst>
      <p:ext uri="{BB962C8B-B14F-4D97-AF65-F5344CB8AC3E}">
        <p14:creationId xmlns:p14="http://schemas.microsoft.com/office/powerpoint/2010/main" val="174522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ES UNA CITA BIBLICA O UNA PROFECIA QUE ESTEBAN TOMA &gt;&gt; los judíos pensaban que debido a que tenían su propio templo estaban seguros contra cualquier daño, y que Dios debería de bendecirlos todos los profetas les advirtieron que el templo no les aseguraría la bendición si su corazón no estaba con Dios, </a:t>
            </a:r>
          </a:p>
          <a:p>
            <a:endParaRPr lang="es-MX"/>
          </a:p>
          <a:p>
            <a:r>
              <a:rPr lang="es-MX"/>
              <a:t>¿Cómo puede Dios, quien llena el cielo y la tierra estar confinado a un templo hecho de manos? La vida religiosa de Israel era puro formulismo, tenían formas externas de la religión, pero sus corazones no estaban bien con Dios, rechazaron la voz de los profetas incluso persiguiéndolos y matándolos { Mateo 23:37-39 } y cuando el profeta Cristo apareció { Hechos 7:37 rechazaron sus palabras y le crucificaron, que sucedió después, </a:t>
            </a:r>
          </a:p>
        </p:txBody>
      </p:sp>
      <p:sp>
        <p:nvSpPr>
          <p:cNvPr id="4" name="Marcador de número de diapositiva 3"/>
          <p:cNvSpPr>
            <a:spLocks noGrp="1"/>
          </p:cNvSpPr>
          <p:nvPr>
            <p:ph type="sldNum" sz="quarter" idx="5"/>
          </p:nvPr>
        </p:nvSpPr>
        <p:spPr/>
        <p:txBody>
          <a:bodyPr/>
          <a:lstStyle/>
          <a:p>
            <a:fld id="{0B24CCA6-9E4E-432E-B076-53C50AD40E94}" type="slidenum">
              <a:rPr lang="es-MX" smtClean="0"/>
              <a:t>5</a:t>
            </a:fld>
            <a:endParaRPr lang="es-MX"/>
          </a:p>
        </p:txBody>
      </p:sp>
    </p:spTree>
    <p:extLst>
      <p:ext uri="{BB962C8B-B14F-4D97-AF65-F5344CB8AC3E}">
        <p14:creationId xmlns:p14="http://schemas.microsoft.com/office/powerpoint/2010/main" val="281873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EL JUICIO DE ISRAEL SE SELLA &gt;&gt; Israel había cometido dos asesinatos y estaba a punto de cometer el tercero, primero al permitir que mataran a Juan el bautista, rechazaron al padre que había enviado a Juan para preparar el camino a Cristo, segundo rechazaron al hijo, ahora al matar a Esteban estaban llegando al pecado imperdonable,</a:t>
            </a:r>
          </a:p>
          <a:p>
            <a:endParaRPr lang="es-MX"/>
          </a:p>
          <a:p>
            <a:r>
              <a:rPr lang="es-MX"/>
              <a:t>Mateo 12:31-32 &gt;&gt; Dios hubiera perdonado a todos aquellos que negaron rechazaron y mataron al hijo de Dios, si se hubieran arrepentido, de Hecho muchos lo hicieron, pero no podía perdonar a los judíos una vez que resistieran al E,S, que testificaba con tanto poder acerca de su hijo, Dios había dado toda evidencia a la nación de que Cristo era su Mesías  pero prefirieron endurecer su cerviz y su corazón, </a:t>
            </a:r>
          </a:p>
          <a:p>
            <a:endParaRPr lang="es-MX"/>
          </a:p>
          <a:p>
            <a:r>
              <a:rPr lang="es-MX"/>
              <a:t>V 51 DUROS DE CERVIZ E INCIRCUNCISOS DE CORAZON &gt;&gt; eran padres e hijos imitadores, la rebelión de vuestros padres y la rebelión de vosotros son exactamente paralelas, la rebelión de vosotros se reflejaba perfectamente en esta historia de la rebelión de vuestros padres, {el pasado} lo que Esteban conto o narro fue un espejo claro del presente, </a:t>
            </a:r>
          </a:p>
          <a:p>
            <a:endParaRPr lang="es-MX"/>
          </a:p>
          <a:p>
            <a:r>
              <a:rPr lang="es-MX"/>
              <a:t>DUROS DE CREVIZ VER EXODO 33.3-5 } como eran los padres, así son los hijos, como animales obstinados que endurecieron sus cuellos en lugar de someterse al yugo, </a:t>
            </a:r>
          </a:p>
          <a:p>
            <a:endParaRPr lang="es-MX"/>
          </a:p>
          <a:p>
            <a:r>
              <a:rPr lang="es-MX"/>
              <a:t>INCIRCUNCISOS &gt;&gt; como eran los padres, así son los hijos, esta fue una acusación dura fuerte y muy ofensiva los judíos se gloriaban mucho de ser circuncisos, pero Esteban les dice que en cuanto a su actitud hacia Dios { su rebelión contra Dios, eran iguales a los gentiles incircuncisos, Esteban denuncia al concilio con las palabras reservadas para gentiles y judíos apostatas, no hubiera sido posible escoger palabras mas cortantes e hirientes, </a:t>
            </a:r>
          </a:p>
          <a:p>
            <a:endParaRPr lang="es-MX"/>
          </a:p>
          <a:p>
            <a:r>
              <a:rPr lang="es-MX"/>
              <a:t>VOSOTROS RESISTIS SIEMPRE AL E, S, &gt;&gt; porque rechazaron la enseñanza del E,S, entregada por los apóstoles y otros como esteban { COMO VUESTROS PADRES ASI TAMBIEN VOSOTROS]  sus antepasados habían perseguido  y dado muerte  a los profetas del antiguo testamento quienes profetizaban de Cristo, y ahora estos del concilio habían  crucificado al Mesías de quien los profetas hablaron, que semejanza con la gente de hoy, </a:t>
            </a:r>
          </a:p>
          <a:p>
            <a:endParaRPr lang="es-MX"/>
          </a:p>
          <a:p>
            <a:r>
              <a:rPr lang="es-MX"/>
              <a:t>Esteban uso la palabra, la espada del Espíritu Efesios 6:17  Hebreos 4:12 perforo con convicción sus corazones, al punto de ser apedreado, eso es precisamente lo que la palabra de Dios hace, redarguye, reprende, { Hechos 7:54 } la oración de Esteban demuestra su amor por su pueblo y nos recuerda la intercesión de Cristo en la cruz { v 60 } durmió es un hermoso cuadro de lo que la muerte significa para el creyente, </a:t>
            </a:r>
          </a:p>
          <a:p>
            <a:endParaRPr lang="es-MX"/>
          </a:p>
          <a:p>
            <a:r>
              <a:rPr lang="es-MX"/>
              <a:t>CONCLUSION &gt;&gt; Esteban nos ha dejado un buen ejemplo {1} lo vemos como siervo 6:2-5 }  como uno de los siete hermanos para servir mesas } 2 se le ve como un conocedor de las escrituras que contendía eficazmente por la fe y, al mismo tiempo se presento como un fuerte debatista cuya sabiduría los oponentes no podían resistir</a:t>
            </a:r>
          </a:p>
          <a:p>
            <a:endParaRPr lang="es-MX"/>
          </a:p>
          <a:p>
            <a:r>
              <a:rPr lang="es-MX"/>
              <a:t>3} en el capitulo 7 demuestra su conocimiento de la historia de Israel y también su comprensión de las lecciones que esa historia enseña }4 era un hombre que estaba dispuesto a sufrir y aun a morir por la causa de Cristo }5 al morir no demuestra un espíritu vengativo ni amargado hacia sus enemigos sino un espíritu de perdón</a:t>
            </a:r>
          </a:p>
          <a:p>
            <a:endParaRPr lang="es-MX"/>
          </a:p>
          <a:p>
            <a:r>
              <a:rPr lang="es-MX"/>
              <a:t>Y por ultimo este gran hombre de Dios es un buen ejemplo de la intima comunión con el Señor {Hechos 6:15 } los del concilio vieron su rostro como el rostro de un ángel  7:59 } apedreaban a Esteban mientras el invocaba y decía Señor Jesus recibe mi espíritu, </a:t>
            </a:r>
          </a:p>
        </p:txBody>
      </p:sp>
      <p:sp>
        <p:nvSpPr>
          <p:cNvPr id="4" name="Marcador de número de diapositiva 3"/>
          <p:cNvSpPr>
            <a:spLocks noGrp="1"/>
          </p:cNvSpPr>
          <p:nvPr>
            <p:ph type="sldNum" sz="quarter" idx="5"/>
          </p:nvPr>
        </p:nvSpPr>
        <p:spPr/>
        <p:txBody>
          <a:bodyPr/>
          <a:lstStyle/>
          <a:p>
            <a:fld id="{0B24CCA6-9E4E-432E-B076-53C50AD40E94}" type="slidenum">
              <a:rPr lang="es-MX" smtClean="0"/>
              <a:t>6</a:t>
            </a:fld>
            <a:endParaRPr lang="es-MX"/>
          </a:p>
        </p:txBody>
      </p:sp>
    </p:spTree>
    <p:extLst>
      <p:ext uri="{BB962C8B-B14F-4D97-AF65-F5344CB8AC3E}">
        <p14:creationId xmlns:p14="http://schemas.microsoft.com/office/powerpoint/2010/main" val="2450669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s-ES"/>
              <a:t>Haga clic para modificar el estilo de título del patrón</a:t>
            </a:r>
            <a:endParaRPr lang="en-US"/>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4555655" y="5936188"/>
            <a:ext cx="2057400" cy="365125"/>
          </a:xfrm>
        </p:spPr>
        <p:txBody>
          <a:bodyPr/>
          <a:lstStyle/>
          <a:p>
            <a:fld id="{815468A7-6AFE-4109-92F5-6DF977D7D8CD}" type="datetimeFigureOut">
              <a:rPr lang="es-MX" smtClean="0"/>
              <a:t>01/05/2023</a:t>
            </a:fld>
            <a:endParaRPr lang="es-MX"/>
          </a:p>
        </p:txBody>
      </p:sp>
      <p:sp>
        <p:nvSpPr>
          <p:cNvPr id="5" name="Footer Placeholder 4"/>
          <p:cNvSpPr>
            <a:spLocks noGrp="1"/>
          </p:cNvSpPr>
          <p:nvPr>
            <p:ph type="ftr" sz="quarter" idx="11"/>
          </p:nvPr>
        </p:nvSpPr>
        <p:spPr>
          <a:xfrm>
            <a:off x="533401" y="5936189"/>
            <a:ext cx="4021666" cy="365125"/>
          </a:xfrm>
        </p:spPr>
        <p:txBody>
          <a:bodyPr/>
          <a:lstStyle/>
          <a:p>
            <a:endParaRPr lang="es-MX"/>
          </a:p>
        </p:txBody>
      </p:sp>
      <p:sp>
        <p:nvSpPr>
          <p:cNvPr id="6" name="Slide Number Placeholder 5"/>
          <p:cNvSpPr>
            <a:spLocks noGrp="1"/>
          </p:cNvSpPr>
          <p:nvPr>
            <p:ph type="sldNum" sz="quarter" idx="12"/>
          </p:nvPr>
        </p:nvSpPr>
        <p:spPr>
          <a:xfrm>
            <a:off x="7010399" y="2750337"/>
            <a:ext cx="1370293" cy="1356442"/>
          </a:xfrm>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221865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11310"/>
            <a:ext cx="1149836" cy="1090789"/>
          </a:xfrm>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19103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11616"/>
            <a:ext cx="1149836" cy="1090789"/>
          </a:xfrm>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127921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s-ES"/>
              <a:t>Haga clic para modificar el estilo de título del patrón</a:t>
            </a:r>
            <a:endParaRPr lang="en-US"/>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09926"/>
            <a:ext cx="1149836" cy="1090789"/>
          </a:xfrm>
        </p:spPr>
        <p:txBody>
          <a:bodyPr/>
          <a:lstStyle/>
          <a:p>
            <a:fld id="{0B1FDD54-34E4-46C6-83B6-E93BB6CBBDCD}" type="slidenum">
              <a:rPr lang="es-MX" smtClean="0"/>
              <a:t>‹Nº›</a:t>
            </a:fld>
            <a:endParaRPr lang="es-MX"/>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229396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7856438" y="4709926"/>
            <a:ext cx="1149836" cy="1090789"/>
          </a:xfrm>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225135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15468A7-6AFE-4109-92F5-6DF977D7D8CD}" type="datetimeFigureOut">
              <a:rPr lang="es-MX" smtClean="0"/>
              <a:t>01/05/2023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315203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s-ES"/>
              <a:t>Haga clic para modificar el estilo de título del patrón</a:t>
            </a:r>
            <a:endParaRPr lang="en-US"/>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15468A7-6AFE-4109-92F5-6DF977D7D8CD}" type="datetimeFigureOut">
              <a:rPr lang="es-MX" smtClean="0"/>
              <a:t>01/05/2023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295174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15468A7-6AFE-4109-92F5-6DF977D7D8CD}" type="datetimeFigureOut">
              <a:rPr lang="es-MX" smtClean="0"/>
              <a:t>01/05/2023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325919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5029144" y="5936188"/>
            <a:ext cx="2057400" cy="365125"/>
          </a:xfrm>
        </p:spPr>
        <p:txBody>
          <a:bodyPr/>
          <a:lstStyle/>
          <a:p>
            <a:fld id="{815468A7-6AFE-4109-92F5-6DF977D7D8CD}" type="datetimeFigureOut">
              <a:rPr lang="es-MX" smtClean="0"/>
              <a:t>01/05/2023</a:t>
            </a:fld>
            <a:endParaRPr lang="es-MX"/>
          </a:p>
        </p:txBody>
      </p:sp>
      <p:sp>
        <p:nvSpPr>
          <p:cNvPr id="5" name="Footer Placeholder 4"/>
          <p:cNvSpPr>
            <a:spLocks noGrp="1"/>
          </p:cNvSpPr>
          <p:nvPr>
            <p:ph type="ftr" sz="quarter" idx="11"/>
          </p:nvPr>
        </p:nvSpPr>
        <p:spPr>
          <a:xfrm>
            <a:off x="510241" y="5936189"/>
            <a:ext cx="4518959" cy="365125"/>
          </a:xfrm>
        </p:spPr>
        <p:txBody>
          <a:bodyPr/>
          <a:lstStyle/>
          <a:p>
            <a:endParaRPr lang="es-MX"/>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B1FDD54-34E4-46C6-83B6-E93BB6CBBDCD}" type="slidenum">
              <a:rPr lang="es-MX" smtClean="0"/>
              <a:t>‹Nº›</a:t>
            </a:fld>
            <a:endParaRPr lang="es-MX"/>
          </a:p>
        </p:txBody>
      </p:sp>
    </p:spTree>
    <p:extLst>
      <p:ext uri="{BB962C8B-B14F-4D97-AF65-F5344CB8AC3E}">
        <p14:creationId xmlns:p14="http://schemas.microsoft.com/office/powerpoint/2010/main" val="336126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15468A7-6AFE-4109-92F5-6DF977D7D8CD}" type="datetimeFigureOut">
              <a:rPr lang="es-MX" smtClean="0"/>
              <a:t>01/05/2023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4494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s-ES"/>
              <a:t>Haga clic para modificar el estilo de título del patrón</a:t>
            </a:r>
            <a:endParaRPr lang="en-US"/>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65810" y="5936188"/>
            <a:ext cx="2057400" cy="365125"/>
          </a:xfrm>
        </p:spPr>
        <p:txBody>
          <a:bodyPr/>
          <a:lstStyle/>
          <a:p>
            <a:fld id="{815468A7-6AFE-4109-92F5-6DF977D7D8CD}" type="datetimeFigureOut">
              <a:rPr lang="es-MX" smtClean="0"/>
              <a:t>01/05/2023</a:t>
            </a:fld>
            <a:endParaRPr lang="es-MX"/>
          </a:p>
        </p:txBody>
      </p:sp>
      <p:sp>
        <p:nvSpPr>
          <p:cNvPr id="5" name="Footer Placeholder 4"/>
          <p:cNvSpPr>
            <a:spLocks noGrp="1"/>
          </p:cNvSpPr>
          <p:nvPr>
            <p:ph type="ftr" sz="quarter" idx="11"/>
          </p:nvPr>
        </p:nvSpPr>
        <p:spPr>
          <a:xfrm>
            <a:off x="533400" y="5936189"/>
            <a:ext cx="4834673" cy="365125"/>
          </a:xfrm>
        </p:spPr>
        <p:txBody>
          <a:bodyPr/>
          <a:lstStyle/>
          <a:p>
            <a:endParaRPr lang="es-MX"/>
          </a:p>
        </p:txBody>
      </p:sp>
      <p:sp>
        <p:nvSpPr>
          <p:cNvPr id="6" name="Slide Number Placeholder 5"/>
          <p:cNvSpPr>
            <a:spLocks noGrp="1"/>
          </p:cNvSpPr>
          <p:nvPr>
            <p:ph type="sldNum" sz="quarter" idx="12"/>
          </p:nvPr>
        </p:nvSpPr>
        <p:spPr>
          <a:xfrm>
            <a:off x="7856438" y="2869896"/>
            <a:ext cx="1149836" cy="1090789"/>
          </a:xfrm>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402993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533400" y="2336873"/>
            <a:ext cx="3357899"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061128" y="2336873"/>
            <a:ext cx="3359661"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228669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31638" y="3030009"/>
            <a:ext cx="336704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061129" y="3030009"/>
            <a:ext cx="3367044"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15468A7-6AFE-4109-92F5-6DF977D7D8CD}" type="datetimeFigureOut">
              <a:rPr lang="es-MX" smtClean="0"/>
              <a:t>01/05/2023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236733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15468A7-6AFE-4109-92F5-6DF977D7D8CD}" type="datetimeFigureOut">
              <a:rPr lang="es-MX" smtClean="0"/>
              <a:t>01/05/2023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1753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15468A7-6AFE-4109-92F5-6DF977D7D8CD}" type="datetimeFigureOut">
              <a:rPr lang="es-MX" smtClean="0"/>
              <a:t>01/05/2023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125911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3514385" y="2336874"/>
            <a:ext cx="3913788"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3376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5468A7-6AFE-4109-92F5-6DF977D7D8CD}" type="datetimeFigureOut">
              <a:rPr lang="es-MX" smtClean="0"/>
              <a:t>01/05/2023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1FDD54-34E4-46C6-83B6-E93BB6CBBDCD}" type="slidenum">
              <a:rPr lang="es-MX" smtClean="0"/>
              <a:t>‹Nº›</a:t>
            </a:fld>
            <a:endParaRPr lang="es-MX"/>
          </a:p>
        </p:txBody>
      </p:sp>
    </p:spTree>
    <p:extLst>
      <p:ext uri="{BB962C8B-B14F-4D97-AF65-F5344CB8AC3E}">
        <p14:creationId xmlns:p14="http://schemas.microsoft.com/office/powerpoint/2010/main" val="98427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5468A7-6AFE-4109-92F5-6DF977D7D8CD}" type="datetimeFigureOut">
              <a:rPr lang="es-MX" smtClean="0"/>
              <a:t>01/05/2023</a:t>
            </a:fld>
            <a:endParaRPr lang="es-MX"/>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B1FDD54-34E4-46C6-83B6-E93BB6CBBDCD}" type="slidenum">
              <a:rPr lang="es-MX" smtClean="0"/>
              <a:t>‹Nº›</a:t>
            </a:fld>
            <a:endParaRPr lang="es-MX"/>
          </a:p>
        </p:txBody>
      </p:sp>
    </p:spTree>
    <p:extLst>
      <p:ext uri="{BB962C8B-B14F-4D97-AF65-F5344CB8AC3E}">
        <p14:creationId xmlns:p14="http://schemas.microsoft.com/office/powerpoint/2010/main" val="38406493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4FF6F63-E5E6-8B13-0D49-E244F79428E3}"/>
              </a:ext>
            </a:extLst>
          </p:cNvPr>
          <p:cNvSpPr txBox="1"/>
          <p:nvPr/>
        </p:nvSpPr>
        <p:spPr>
          <a:xfrm>
            <a:off x="124689" y="69272"/>
            <a:ext cx="8894617" cy="646331"/>
          </a:xfrm>
          <a:prstGeom prst="rect">
            <a:avLst/>
          </a:prstGeom>
          <a:solidFill>
            <a:srgbClr val="FFFF00"/>
          </a:solidFill>
        </p:spPr>
        <p:txBody>
          <a:bodyPr wrap="square" rtlCol="0">
            <a:spAutoFit/>
          </a:bodyPr>
          <a:lstStyle/>
          <a:p>
            <a:r>
              <a:rPr lang="es-MX" sz="3600" b="1">
                <a:solidFill>
                  <a:schemeClr val="bg1"/>
                </a:solidFill>
                <a:highlight>
                  <a:srgbClr val="FFFF00"/>
                </a:highlight>
              </a:rPr>
              <a:t>DISCURSO Y MUERTE DE ESTEBAN</a:t>
            </a:r>
          </a:p>
        </p:txBody>
      </p:sp>
      <p:sp>
        <p:nvSpPr>
          <p:cNvPr id="5" name="CuadroTexto 4">
            <a:extLst>
              <a:ext uri="{FF2B5EF4-FFF2-40B4-BE49-F238E27FC236}">
                <a16:creationId xmlns:a16="http://schemas.microsoft.com/office/drawing/2014/main" id="{C9336B46-8FE9-69DC-12C2-4FFBC9420B17}"/>
              </a:ext>
            </a:extLst>
          </p:cNvPr>
          <p:cNvSpPr txBox="1"/>
          <p:nvPr/>
        </p:nvSpPr>
        <p:spPr>
          <a:xfrm>
            <a:off x="124689" y="715603"/>
            <a:ext cx="8894617" cy="584775"/>
          </a:xfrm>
          <a:prstGeom prst="rect">
            <a:avLst/>
          </a:prstGeom>
          <a:solidFill>
            <a:srgbClr val="002060"/>
          </a:solidFill>
        </p:spPr>
        <p:txBody>
          <a:bodyPr wrap="square" rtlCol="0">
            <a:spAutoFit/>
          </a:bodyPr>
          <a:lstStyle/>
          <a:p>
            <a:r>
              <a:rPr lang="es-MX" sz="3200"/>
              <a:t>Introducción, Hechos capitulo 7</a:t>
            </a:r>
          </a:p>
        </p:txBody>
      </p:sp>
      <p:pic>
        <p:nvPicPr>
          <p:cNvPr id="6" name="Imagen 5">
            <a:extLst>
              <a:ext uri="{FF2B5EF4-FFF2-40B4-BE49-F238E27FC236}">
                <a16:creationId xmlns:a16="http://schemas.microsoft.com/office/drawing/2014/main" id="{21E5D20C-7EDA-0CD1-3333-6A32604FFD0F}"/>
              </a:ext>
            </a:extLst>
          </p:cNvPr>
          <p:cNvPicPr>
            <a:picLocks noChangeAspect="1"/>
          </p:cNvPicPr>
          <p:nvPr/>
        </p:nvPicPr>
        <p:blipFill>
          <a:blip r:embed="rId3"/>
          <a:stretch>
            <a:fillRect/>
          </a:stretch>
        </p:blipFill>
        <p:spPr>
          <a:xfrm>
            <a:off x="124689" y="1300378"/>
            <a:ext cx="8894617" cy="5488349"/>
          </a:xfrm>
          <a:prstGeom prst="rect">
            <a:avLst/>
          </a:prstGeom>
        </p:spPr>
      </p:pic>
    </p:spTree>
    <p:extLst>
      <p:ext uri="{BB962C8B-B14F-4D97-AF65-F5344CB8AC3E}">
        <p14:creationId xmlns:p14="http://schemas.microsoft.com/office/powerpoint/2010/main" val="13700203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6D1D5E-C1C1-90E2-FA2B-ADC699F9DC05}"/>
              </a:ext>
            </a:extLst>
          </p:cNvPr>
          <p:cNvSpPr txBox="1"/>
          <p:nvPr/>
        </p:nvSpPr>
        <p:spPr>
          <a:xfrm>
            <a:off x="119921" y="115137"/>
            <a:ext cx="8904157" cy="646331"/>
          </a:xfrm>
          <a:prstGeom prst="rect">
            <a:avLst/>
          </a:prstGeom>
          <a:solidFill>
            <a:srgbClr val="FFFF00"/>
          </a:solidFill>
        </p:spPr>
        <p:txBody>
          <a:bodyPr wrap="square">
            <a:spAutoFit/>
          </a:bodyPr>
          <a:lstStyle/>
          <a:p>
            <a:r>
              <a:rPr lang="es-MX" sz="3600" b="1">
                <a:solidFill>
                  <a:schemeClr val="bg1"/>
                </a:solidFill>
                <a:highlight>
                  <a:srgbClr val="FFFF00"/>
                </a:highlight>
              </a:rPr>
              <a:t>DISCURSO Y MUERTE DE ESTEBAN</a:t>
            </a:r>
          </a:p>
        </p:txBody>
      </p:sp>
      <p:sp>
        <p:nvSpPr>
          <p:cNvPr id="4" name="CuadroTexto 3">
            <a:extLst>
              <a:ext uri="{FF2B5EF4-FFF2-40B4-BE49-F238E27FC236}">
                <a16:creationId xmlns:a16="http://schemas.microsoft.com/office/drawing/2014/main" id="{219EADA6-F452-7D26-8D80-155D8ADDC663}"/>
              </a:ext>
            </a:extLst>
          </p:cNvPr>
          <p:cNvSpPr txBox="1"/>
          <p:nvPr/>
        </p:nvSpPr>
        <p:spPr>
          <a:xfrm>
            <a:off x="119921" y="761468"/>
            <a:ext cx="5582275"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3200">
                <a:highlight>
                  <a:srgbClr val="FF00FF"/>
                </a:highlight>
              </a:rPr>
              <a:t>1 } </a:t>
            </a:r>
            <a:r>
              <a:rPr lang="es-MX" sz="3200">
                <a:solidFill>
                  <a:schemeClr val="bg1"/>
                </a:solidFill>
              </a:rPr>
              <a:t>el pacto de Dios con Abraham </a:t>
            </a:r>
            <a:r>
              <a:rPr lang="es-MX" sz="3200" b="1">
                <a:solidFill>
                  <a:srgbClr val="002060"/>
                </a:solidFill>
                <a:highlight>
                  <a:srgbClr val="00FFFF"/>
                </a:highlight>
              </a:rPr>
              <a:t>{ Hech 7:1-8 }</a:t>
            </a:r>
          </a:p>
        </p:txBody>
      </p:sp>
      <p:pic>
        <p:nvPicPr>
          <p:cNvPr id="5" name="Imagen 4">
            <a:extLst>
              <a:ext uri="{FF2B5EF4-FFF2-40B4-BE49-F238E27FC236}">
                <a16:creationId xmlns:a16="http://schemas.microsoft.com/office/drawing/2014/main" id="{E1AF0D32-2DAB-6D63-443C-9EF6DD591B99}"/>
              </a:ext>
            </a:extLst>
          </p:cNvPr>
          <p:cNvPicPr>
            <a:picLocks noChangeAspect="1"/>
          </p:cNvPicPr>
          <p:nvPr/>
        </p:nvPicPr>
        <p:blipFill>
          <a:blip r:embed="rId3"/>
          <a:stretch>
            <a:fillRect/>
          </a:stretch>
        </p:blipFill>
        <p:spPr>
          <a:xfrm>
            <a:off x="5690327" y="761469"/>
            <a:ext cx="3333750" cy="5981394"/>
          </a:xfrm>
          <a:prstGeom prst="rect">
            <a:avLst/>
          </a:prstGeom>
        </p:spPr>
      </p:pic>
      <p:sp>
        <p:nvSpPr>
          <p:cNvPr id="6" name="CuadroTexto 5">
            <a:extLst>
              <a:ext uri="{FF2B5EF4-FFF2-40B4-BE49-F238E27FC236}">
                <a16:creationId xmlns:a16="http://schemas.microsoft.com/office/drawing/2014/main" id="{BE0AF5E5-4A2A-5A4B-613E-2E0B73838487}"/>
              </a:ext>
            </a:extLst>
          </p:cNvPr>
          <p:cNvSpPr txBox="1"/>
          <p:nvPr/>
        </p:nvSpPr>
        <p:spPr>
          <a:xfrm>
            <a:off x="119921" y="2007963"/>
            <a:ext cx="5582275" cy="954107"/>
          </a:xfrm>
          <a:prstGeom prst="rect">
            <a:avLst/>
          </a:prstGeom>
          <a:solidFill>
            <a:schemeClr val="accent4">
              <a:lumMod val="60000"/>
              <a:lumOff val="40000"/>
            </a:schemeClr>
          </a:solidFill>
        </p:spPr>
        <p:txBody>
          <a:bodyPr wrap="square" rtlCol="0">
            <a:spAutoFit/>
          </a:bodyPr>
          <a:lstStyle/>
          <a:p>
            <a:pPr marL="285750" indent="-285750">
              <a:buFont typeface="Arial" panose="020B0604020202020204" pitchFamily="34" charset="0"/>
              <a:buChar char="•"/>
            </a:pPr>
            <a:r>
              <a:rPr lang="es-MX" sz="2800" b="1">
                <a:solidFill>
                  <a:schemeClr val="bg1"/>
                </a:solidFill>
              </a:rPr>
              <a:t> </a:t>
            </a:r>
            <a:r>
              <a:rPr lang="es-MX" sz="2800" b="1">
                <a:solidFill>
                  <a:schemeClr val="bg1"/>
                </a:solidFill>
                <a:highlight>
                  <a:srgbClr val="00FF00"/>
                </a:highlight>
              </a:rPr>
              <a:t>Hech 7:2-3 </a:t>
            </a:r>
            <a:r>
              <a:rPr lang="es-MX" sz="2800" b="1">
                <a:solidFill>
                  <a:schemeClr val="bg1"/>
                </a:solidFill>
              </a:rPr>
              <a:t>&gt;&gt; varones hermanos y padres, oíd: </a:t>
            </a:r>
          </a:p>
        </p:txBody>
      </p:sp>
      <p:sp>
        <p:nvSpPr>
          <p:cNvPr id="7" name="CuadroTexto 6">
            <a:extLst>
              <a:ext uri="{FF2B5EF4-FFF2-40B4-BE49-F238E27FC236}">
                <a16:creationId xmlns:a16="http://schemas.microsoft.com/office/drawing/2014/main" id="{F63A0FE7-04D5-2EEF-C255-069375824531}"/>
              </a:ext>
            </a:extLst>
          </p:cNvPr>
          <p:cNvSpPr txBox="1"/>
          <p:nvPr/>
        </p:nvSpPr>
        <p:spPr>
          <a:xfrm>
            <a:off x="113986" y="3673231"/>
            <a:ext cx="5576339" cy="1815882"/>
          </a:xfrm>
          <a:prstGeom prst="rect">
            <a:avLst/>
          </a:prstGeom>
          <a:solidFill>
            <a:srgbClr val="002060"/>
          </a:solidFill>
        </p:spPr>
        <p:txBody>
          <a:bodyPr wrap="square" rtlCol="0">
            <a:spAutoFit/>
          </a:bodyPr>
          <a:lstStyle/>
          <a:p>
            <a:pPr marL="285750" indent="-285750">
              <a:buFont typeface="Arial" panose="020B0604020202020204" pitchFamily="34" charset="0"/>
              <a:buChar char="•"/>
            </a:pPr>
            <a:r>
              <a:rPr lang="es-MX" sz="2800" b="1" i="1"/>
              <a:t> el pacto de Dios con Abraham esta registrado en {</a:t>
            </a:r>
            <a:r>
              <a:rPr lang="es-MX" sz="2800" b="1" i="1">
                <a:highlight>
                  <a:srgbClr val="FF00FF"/>
                </a:highlight>
              </a:rPr>
              <a:t> Genesis 13:14-18 } </a:t>
            </a:r>
            <a:r>
              <a:rPr lang="es-MX" sz="2800" b="1" i="1"/>
              <a:t>así como en { Gen cap., </a:t>
            </a:r>
            <a:r>
              <a:rPr lang="es-MX" sz="2800" b="1" i="1">
                <a:highlight>
                  <a:srgbClr val="0000FF"/>
                </a:highlight>
              </a:rPr>
              <a:t>15 y 17 }</a:t>
            </a:r>
          </a:p>
        </p:txBody>
      </p:sp>
    </p:spTree>
    <p:extLst>
      <p:ext uri="{BB962C8B-B14F-4D97-AF65-F5344CB8AC3E}">
        <p14:creationId xmlns:p14="http://schemas.microsoft.com/office/powerpoint/2010/main" val="30916574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06ED09-94E4-2236-01D3-AE4ABF9C37D0}"/>
              </a:ext>
            </a:extLst>
          </p:cNvPr>
          <p:cNvSpPr txBox="1"/>
          <p:nvPr/>
        </p:nvSpPr>
        <p:spPr>
          <a:xfrm>
            <a:off x="119921" y="104931"/>
            <a:ext cx="8904157" cy="646331"/>
          </a:xfrm>
          <a:prstGeom prst="rect">
            <a:avLst/>
          </a:prstGeom>
          <a:solidFill>
            <a:srgbClr val="FFFF00"/>
          </a:solidFill>
        </p:spPr>
        <p:txBody>
          <a:bodyPr wrap="square" rtlCol="0">
            <a:spAutoFit/>
          </a:bodyPr>
          <a:lstStyle/>
          <a:p>
            <a:r>
              <a:rPr lang="es-MX" sz="3600" b="1">
                <a:solidFill>
                  <a:schemeClr val="bg1"/>
                </a:solidFill>
                <a:highlight>
                  <a:srgbClr val="FFFF00"/>
                </a:highlight>
              </a:rPr>
              <a:t>DISCURSO Y MUERTE DE ESTEBAN</a:t>
            </a:r>
          </a:p>
        </p:txBody>
      </p:sp>
      <p:sp>
        <p:nvSpPr>
          <p:cNvPr id="3" name="CuadroTexto 2">
            <a:extLst>
              <a:ext uri="{FF2B5EF4-FFF2-40B4-BE49-F238E27FC236}">
                <a16:creationId xmlns:a16="http://schemas.microsoft.com/office/drawing/2014/main" id="{5353E68C-8A27-CF7C-8393-D494DF5FBC18}"/>
              </a:ext>
            </a:extLst>
          </p:cNvPr>
          <p:cNvSpPr txBox="1"/>
          <p:nvPr/>
        </p:nvSpPr>
        <p:spPr>
          <a:xfrm>
            <a:off x="119921" y="751262"/>
            <a:ext cx="8904156"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3200" b="1" i="1">
                <a:solidFill>
                  <a:schemeClr val="bg1"/>
                </a:solidFill>
                <a:highlight>
                  <a:srgbClr val="FF0000"/>
                </a:highlight>
              </a:rPr>
              <a:t>2 } </a:t>
            </a:r>
            <a:r>
              <a:rPr lang="es-MX" sz="3200" b="1" i="1">
                <a:solidFill>
                  <a:schemeClr val="bg1"/>
                </a:solidFill>
              </a:rPr>
              <a:t>Israel rechaza a José </a:t>
            </a:r>
            <a:r>
              <a:rPr lang="es-MX" sz="3200" b="1" i="1">
                <a:solidFill>
                  <a:schemeClr val="bg1"/>
                </a:solidFill>
                <a:highlight>
                  <a:srgbClr val="00FF00"/>
                </a:highlight>
              </a:rPr>
              <a:t>{ Hech 7:9-16 }</a:t>
            </a:r>
          </a:p>
        </p:txBody>
      </p:sp>
      <p:pic>
        <p:nvPicPr>
          <p:cNvPr id="4" name="Imagen 3">
            <a:extLst>
              <a:ext uri="{FF2B5EF4-FFF2-40B4-BE49-F238E27FC236}">
                <a16:creationId xmlns:a16="http://schemas.microsoft.com/office/drawing/2014/main" id="{FDF1B3B2-1BB4-FD47-6314-5669737D1C27}"/>
              </a:ext>
            </a:extLst>
          </p:cNvPr>
          <p:cNvPicPr>
            <a:picLocks noChangeAspect="1"/>
          </p:cNvPicPr>
          <p:nvPr/>
        </p:nvPicPr>
        <p:blipFill>
          <a:blip r:embed="rId3"/>
          <a:stretch>
            <a:fillRect/>
          </a:stretch>
        </p:blipFill>
        <p:spPr>
          <a:xfrm>
            <a:off x="5591330" y="1336038"/>
            <a:ext cx="3432747" cy="2561405"/>
          </a:xfrm>
          <a:prstGeom prst="rect">
            <a:avLst/>
          </a:prstGeom>
        </p:spPr>
      </p:pic>
      <p:sp>
        <p:nvSpPr>
          <p:cNvPr id="5" name="CuadroTexto 4">
            <a:extLst>
              <a:ext uri="{FF2B5EF4-FFF2-40B4-BE49-F238E27FC236}">
                <a16:creationId xmlns:a16="http://schemas.microsoft.com/office/drawing/2014/main" id="{3555593E-EDC9-AEB2-7845-5FA7DF15D154}"/>
              </a:ext>
            </a:extLst>
          </p:cNvPr>
          <p:cNvSpPr txBox="1"/>
          <p:nvPr/>
        </p:nvSpPr>
        <p:spPr>
          <a:xfrm>
            <a:off x="119916" y="1487619"/>
            <a:ext cx="547140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
            </a:pPr>
            <a:r>
              <a:rPr lang="es-MX" sz="2800" b="1" i="1"/>
              <a:t> José tiene una semejanza maravillosa con Cristo en varias maneras. </a:t>
            </a:r>
          </a:p>
        </p:txBody>
      </p:sp>
      <p:sp>
        <p:nvSpPr>
          <p:cNvPr id="6" name="CuadroTexto 5">
            <a:extLst>
              <a:ext uri="{FF2B5EF4-FFF2-40B4-BE49-F238E27FC236}">
                <a16:creationId xmlns:a16="http://schemas.microsoft.com/office/drawing/2014/main" id="{5B88429A-0150-F1DF-2AEC-F9121330B32B}"/>
              </a:ext>
            </a:extLst>
          </p:cNvPr>
          <p:cNvSpPr txBox="1"/>
          <p:nvPr/>
        </p:nvSpPr>
        <p:spPr>
          <a:xfrm>
            <a:off x="119917" y="2905820"/>
            <a:ext cx="5471409" cy="954107"/>
          </a:xfrm>
          <a:prstGeom prst="rect">
            <a:avLst/>
          </a:prstGeom>
          <a:solidFill>
            <a:srgbClr val="002060"/>
          </a:solidFill>
        </p:spPr>
        <p:txBody>
          <a:bodyPr wrap="square" rtlCol="0">
            <a:spAutoFit/>
          </a:bodyPr>
          <a:lstStyle/>
          <a:p>
            <a:pPr marL="285750" indent="-285750">
              <a:buFont typeface="Wingdings" panose="05000000000000000000" pitchFamily="2" charset="2"/>
              <a:buChar char="§"/>
            </a:pPr>
            <a:r>
              <a:rPr lang="es-MX" sz="2800" b="1" i="1"/>
              <a:t> su padre lo amaba </a:t>
            </a:r>
            <a:r>
              <a:rPr lang="es-MX" sz="2800" b="1" i="1">
                <a:solidFill>
                  <a:schemeClr val="bg1"/>
                </a:solidFill>
                <a:highlight>
                  <a:srgbClr val="00FFFF"/>
                </a:highlight>
              </a:rPr>
              <a:t>{ Gen 37:3</a:t>
            </a:r>
            <a:r>
              <a:rPr lang="es-MX" sz="2800" b="1" i="1">
                <a:highlight>
                  <a:srgbClr val="FF00FF"/>
                </a:highlight>
              </a:rPr>
              <a:t>  Mat 3:17 }</a:t>
            </a:r>
          </a:p>
        </p:txBody>
      </p:sp>
      <p:sp>
        <p:nvSpPr>
          <p:cNvPr id="7" name="CuadroTexto 6">
            <a:extLst>
              <a:ext uri="{FF2B5EF4-FFF2-40B4-BE49-F238E27FC236}">
                <a16:creationId xmlns:a16="http://schemas.microsoft.com/office/drawing/2014/main" id="{C6229B50-8627-118B-1822-E5D9F6801EFC}"/>
              </a:ext>
            </a:extLst>
          </p:cNvPr>
          <p:cNvSpPr txBox="1"/>
          <p:nvPr/>
        </p:nvSpPr>
        <p:spPr>
          <a:xfrm>
            <a:off x="119917" y="3859928"/>
            <a:ext cx="890415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es-MX" sz="2800"/>
              <a:t> sus hermanos lo aborrecían </a:t>
            </a:r>
            <a:r>
              <a:rPr lang="es-MX" sz="2800">
                <a:highlight>
                  <a:srgbClr val="00FF00"/>
                </a:highlight>
              </a:rPr>
              <a:t>{ Gen 37:4-8   </a:t>
            </a:r>
            <a:r>
              <a:rPr lang="es-MX" sz="2800">
                <a:highlight>
                  <a:srgbClr val="00FFFF"/>
                </a:highlight>
              </a:rPr>
              <a:t>Jn 15:25 }</a:t>
            </a:r>
          </a:p>
        </p:txBody>
      </p:sp>
      <p:sp>
        <p:nvSpPr>
          <p:cNvPr id="8" name="CuadroTexto 7">
            <a:extLst>
              <a:ext uri="{FF2B5EF4-FFF2-40B4-BE49-F238E27FC236}">
                <a16:creationId xmlns:a16="http://schemas.microsoft.com/office/drawing/2014/main" id="{EAB22D1E-962E-E4EA-7B94-36924DCFD2D0}"/>
              </a:ext>
            </a:extLst>
          </p:cNvPr>
          <p:cNvSpPr txBox="1"/>
          <p:nvPr/>
        </p:nvSpPr>
        <p:spPr>
          <a:xfrm>
            <a:off x="119918" y="4416354"/>
            <a:ext cx="8904155" cy="523220"/>
          </a:xfrm>
          <a:prstGeom prst="rect">
            <a:avLst/>
          </a:prstGeom>
          <a:solidFill>
            <a:srgbClr val="0070C0"/>
          </a:solidFill>
        </p:spPr>
        <p:txBody>
          <a:bodyPr wrap="square" rtlCol="0">
            <a:spAutoFit/>
          </a:bodyPr>
          <a:lstStyle/>
          <a:p>
            <a:pPr marL="285750" indent="-285750">
              <a:buFont typeface="Wingdings" panose="05000000000000000000" pitchFamily="2" charset="2"/>
              <a:buChar char="§"/>
            </a:pPr>
            <a:r>
              <a:rPr lang="es-MX" sz="2800"/>
              <a:t> sus hermanos lo envidiaban </a:t>
            </a:r>
            <a:r>
              <a:rPr lang="es-MX" sz="2800">
                <a:highlight>
                  <a:srgbClr val="FF00FF"/>
                </a:highlight>
              </a:rPr>
              <a:t>{ Gen 37:11 </a:t>
            </a:r>
            <a:r>
              <a:rPr lang="es-MX" sz="2800">
                <a:highlight>
                  <a:srgbClr val="0000FF"/>
                </a:highlight>
              </a:rPr>
              <a:t>Marc 15.10 </a:t>
            </a:r>
          </a:p>
        </p:txBody>
      </p:sp>
      <p:sp>
        <p:nvSpPr>
          <p:cNvPr id="9" name="CuadroTexto 8">
            <a:extLst>
              <a:ext uri="{FF2B5EF4-FFF2-40B4-BE49-F238E27FC236}">
                <a16:creationId xmlns:a16="http://schemas.microsoft.com/office/drawing/2014/main" id="{6C995D27-AF15-C11F-8AEE-00840FD419C9}"/>
              </a:ext>
            </a:extLst>
          </p:cNvPr>
          <p:cNvSpPr txBox="1"/>
          <p:nvPr/>
        </p:nvSpPr>
        <p:spPr>
          <a:xfrm>
            <a:off x="119919" y="4951614"/>
            <a:ext cx="8904154"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marL="285750" indent="-285750">
              <a:buFont typeface="Wingdings" panose="05000000000000000000" pitchFamily="2" charset="2"/>
              <a:buChar char="§"/>
            </a:pPr>
            <a:r>
              <a:rPr lang="es-MX" sz="2800" b="1" i="1">
                <a:solidFill>
                  <a:schemeClr val="bg1"/>
                </a:solidFill>
              </a:rPr>
              <a:t> lo vendieron por precio de un esclavo </a:t>
            </a:r>
            <a:r>
              <a:rPr lang="es-MX" sz="2800" b="1" i="1">
                <a:solidFill>
                  <a:schemeClr val="bg1"/>
                </a:solidFill>
                <a:highlight>
                  <a:srgbClr val="00FFFF"/>
                </a:highlight>
              </a:rPr>
              <a:t>{ Gen 37:28  </a:t>
            </a:r>
            <a:r>
              <a:rPr lang="es-MX" sz="2800" b="1" i="1">
                <a:solidFill>
                  <a:schemeClr val="bg1"/>
                </a:solidFill>
              </a:rPr>
              <a:t> </a:t>
            </a:r>
            <a:r>
              <a:rPr lang="es-MX" sz="2800" b="1" i="1">
                <a:solidFill>
                  <a:schemeClr val="bg1"/>
                </a:solidFill>
                <a:highlight>
                  <a:srgbClr val="00FF00"/>
                </a:highlight>
              </a:rPr>
              <a:t>Mat 26:15 }</a:t>
            </a:r>
          </a:p>
        </p:txBody>
      </p:sp>
      <p:sp>
        <p:nvSpPr>
          <p:cNvPr id="10" name="CuadroTexto 9">
            <a:extLst>
              <a:ext uri="{FF2B5EF4-FFF2-40B4-BE49-F238E27FC236}">
                <a16:creationId xmlns:a16="http://schemas.microsoft.com/office/drawing/2014/main" id="{7C296A45-4317-1B1C-A4AA-16B94520E249}"/>
              </a:ext>
            </a:extLst>
          </p:cNvPr>
          <p:cNvSpPr txBox="1"/>
          <p:nvPr/>
        </p:nvSpPr>
        <p:spPr>
          <a:xfrm>
            <a:off x="119919" y="5910984"/>
            <a:ext cx="8904154" cy="954107"/>
          </a:xfrm>
          <a:prstGeom prst="rect">
            <a:avLst/>
          </a:prstGeom>
          <a:solidFill>
            <a:srgbClr val="002060"/>
          </a:solidFill>
        </p:spPr>
        <p:txBody>
          <a:bodyPr wrap="square" rtlCol="0">
            <a:spAutoFit/>
          </a:bodyPr>
          <a:lstStyle/>
          <a:p>
            <a:pPr marL="285750" indent="-285750">
              <a:buFont typeface="Wingdings" panose="05000000000000000000" pitchFamily="2" charset="2"/>
              <a:buChar char="§"/>
            </a:pPr>
            <a:r>
              <a:rPr lang="es-MX" sz="2800"/>
              <a:t> lo acusaron falsamente </a:t>
            </a:r>
            <a:r>
              <a:rPr lang="es-MX" sz="2800">
                <a:highlight>
                  <a:srgbClr val="FF00FF"/>
                </a:highlight>
              </a:rPr>
              <a:t>{ Gen 39:16-18  </a:t>
            </a:r>
            <a:r>
              <a:rPr lang="es-MX" sz="2800">
                <a:highlight>
                  <a:srgbClr val="0000FF"/>
                </a:highlight>
              </a:rPr>
              <a:t>Mat 26:59-60 }</a:t>
            </a:r>
          </a:p>
        </p:txBody>
      </p:sp>
    </p:spTree>
    <p:extLst>
      <p:ext uri="{BB962C8B-B14F-4D97-AF65-F5344CB8AC3E}">
        <p14:creationId xmlns:p14="http://schemas.microsoft.com/office/powerpoint/2010/main" val="24411759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style.rotation</p:attrName>
                                        </p:attrNameLst>
                                      </p:cBhvr>
                                      <p:tavLst>
                                        <p:tav tm="0">
                                          <p:val>
                                            <p:fltVal val="90"/>
                                          </p:val>
                                        </p:tav>
                                        <p:tav tm="100000">
                                          <p:val>
                                            <p:fltVal val="0"/>
                                          </p:val>
                                        </p:tav>
                                      </p:tavLst>
                                    </p:anim>
                                    <p:animEffect transition="in" filter="fade">
                                      <p:cBhvr>
                                        <p:cTn id="72" dur="10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924CCD-2FD0-2E25-74B7-C30983397864}"/>
              </a:ext>
            </a:extLst>
          </p:cNvPr>
          <p:cNvSpPr txBox="1"/>
          <p:nvPr/>
        </p:nvSpPr>
        <p:spPr>
          <a:xfrm>
            <a:off x="119921" y="104931"/>
            <a:ext cx="8904158" cy="646331"/>
          </a:xfrm>
          <a:prstGeom prst="rect">
            <a:avLst/>
          </a:prstGeom>
          <a:solidFill>
            <a:srgbClr val="FFFF00"/>
          </a:solidFill>
        </p:spPr>
        <p:txBody>
          <a:bodyPr wrap="square">
            <a:spAutoFit/>
          </a:bodyPr>
          <a:lstStyle/>
          <a:p>
            <a:r>
              <a:rPr lang="es-MX" sz="3600" b="1">
                <a:solidFill>
                  <a:schemeClr val="bg1"/>
                </a:solidFill>
                <a:highlight>
                  <a:srgbClr val="FFFF00"/>
                </a:highlight>
              </a:rPr>
              <a:t>DISCURSO Y MUERTE DE ESTEBAN</a:t>
            </a:r>
          </a:p>
        </p:txBody>
      </p:sp>
      <p:sp>
        <p:nvSpPr>
          <p:cNvPr id="4" name="CuadroTexto 3">
            <a:extLst>
              <a:ext uri="{FF2B5EF4-FFF2-40B4-BE49-F238E27FC236}">
                <a16:creationId xmlns:a16="http://schemas.microsoft.com/office/drawing/2014/main" id="{20DB134D-714C-CA75-F561-1EA16C2EC573}"/>
              </a:ext>
            </a:extLst>
          </p:cNvPr>
          <p:cNvSpPr txBox="1"/>
          <p:nvPr/>
        </p:nvSpPr>
        <p:spPr>
          <a:xfrm>
            <a:off x="119921" y="751262"/>
            <a:ext cx="8904158"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MX" sz="3200"/>
              <a:t>3 } Israel rechaza a Moisés </a:t>
            </a:r>
            <a:r>
              <a:rPr lang="es-MX" sz="3200">
                <a:highlight>
                  <a:srgbClr val="0000FF"/>
                </a:highlight>
              </a:rPr>
              <a:t>{ Hechos 7:17-41 }</a:t>
            </a:r>
          </a:p>
        </p:txBody>
      </p:sp>
      <p:pic>
        <p:nvPicPr>
          <p:cNvPr id="5" name="Imagen 4">
            <a:extLst>
              <a:ext uri="{FF2B5EF4-FFF2-40B4-BE49-F238E27FC236}">
                <a16:creationId xmlns:a16="http://schemas.microsoft.com/office/drawing/2014/main" id="{B4BD7CAA-849B-7DCF-493E-D6485855E7F9}"/>
              </a:ext>
            </a:extLst>
          </p:cNvPr>
          <p:cNvPicPr>
            <a:picLocks noChangeAspect="1"/>
          </p:cNvPicPr>
          <p:nvPr/>
        </p:nvPicPr>
        <p:blipFill>
          <a:blip r:embed="rId3"/>
          <a:stretch>
            <a:fillRect/>
          </a:stretch>
        </p:blipFill>
        <p:spPr>
          <a:xfrm>
            <a:off x="5681272" y="1397593"/>
            <a:ext cx="3342807" cy="2861208"/>
          </a:xfrm>
          <a:prstGeom prst="rect">
            <a:avLst/>
          </a:prstGeom>
        </p:spPr>
      </p:pic>
      <p:sp>
        <p:nvSpPr>
          <p:cNvPr id="6" name="CuadroTexto 5">
            <a:extLst>
              <a:ext uri="{FF2B5EF4-FFF2-40B4-BE49-F238E27FC236}">
                <a16:creationId xmlns:a16="http://schemas.microsoft.com/office/drawing/2014/main" id="{BD2475BF-C195-3051-4977-1284EB7CDD0A}"/>
              </a:ext>
            </a:extLst>
          </p:cNvPr>
          <p:cNvSpPr txBox="1"/>
          <p:nvPr/>
        </p:nvSpPr>
        <p:spPr>
          <a:xfrm>
            <a:off x="119921" y="1412424"/>
            <a:ext cx="5561351"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MX" sz="2800"/>
              <a:t> </a:t>
            </a:r>
            <a:r>
              <a:rPr lang="es-MX" sz="2800" b="1" i="1"/>
              <a:t>fue perseguido y casi lo matan cuando era niño { Ex </a:t>
            </a:r>
            <a:r>
              <a:rPr lang="es-MX" sz="2800" b="1" i="1">
                <a:highlight>
                  <a:srgbClr val="FFFF00"/>
                </a:highlight>
              </a:rPr>
              <a:t>1:22  Mat 2:13-20 } </a:t>
            </a:r>
          </a:p>
        </p:txBody>
      </p:sp>
      <p:sp>
        <p:nvSpPr>
          <p:cNvPr id="7" name="CuadroTexto 6">
            <a:extLst>
              <a:ext uri="{FF2B5EF4-FFF2-40B4-BE49-F238E27FC236}">
                <a16:creationId xmlns:a16="http://schemas.microsoft.com/office/drawing/2014/main" id="{BAC2AB92-BD0D-32E2-A018-83F0557DEB51}"/>
              </a:ext>
            </a:extLst>
          </p:cNvPr>
          <p:cNvSpPr txBox="1"/>
          <p:nvPr/>
        </p:nvSpPr>
        <p:spPr>
          <a:xfrm>
            <a:off x="119921" y="2873806"/>
            <a:ext cx="5561351" cy="1384995"/>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s-MX" sz="2800"/>
              <a:t> </a:t>
            </a:r>
            <a:r>
              <a:rPr lang="es-MX" sz="2800" b="1"/>
              <a:t>rechazo al mundo para salvar a su pueblo,{ </a:t>
            </a:r>
            <a:r>
              <a:rPr lang="es-MX" sz="2800" b="1">
                <a:solidFill>
                  <a:schemeClr val="bg1"/>
                </a:solidFill>
                <a:highlight>
                  <a:srgbClr val="00FF00"/>
                </a:highlight>
              </a:rPr>
              <a:t>He 11:24-26 }</a:t>
            </a:r>
            <a:r>
              <a:rPr lang="es-MX" sz="2800" b="1">
                <a:highlight>
                  <a:srgbClr val="00FF00"/>
                </a:highlight>
              </a:rPr>
              <a:t> </a:t>
            </a:r>
            <a:r>
              <a:rPr lang="es-MX" sz="2800" b="1">
                <a:solidFill>
                  <a:schemeClr val="bg1"/>
                </a:solidFill>
                <a:highlight>
                  <a:srgbClr val="00FF00"/>
                </a:highlight>
              </a:rPr>
              <a:t>Mat 4:8-10 }</a:t>
            </a:r>
          </a:p>
        </p:txBody>
      </p:sp>
      <p:sp>
        <p:nvSpPr>
          <p:cNvPr id="8" name="CuadroTexto 7">
            <a:extLst>
              <a:ext uri="{FF2B5EF4-FFF2-40B4-BE49-F238E27FC236}">
                <a16:creationId xmlns:a16="http://schemas.microsoft.com/office/drawing/2014/main" id="{0550F0AA-2D20-2A1A-1CC2-8B1ECEA4CF8A}"/>
              </a:ext>
            </a:extLst>
          </p:cNvPr>
          <p:cNvSpPr txBox="1"/>
          <p:nvPr/>
        </p:nvSpPr>
        <p:spPr>
          <a:xfrm>
            <a:off x="119921" y="4377128"/>
            <a:ext cx="8904158" cy="954107"/>
          </a:xfrm>
          <a:prstGeom prst="rect">
            <a:avLst/>
          </a:prstGeom>
          <a:solidFill>
            <a:schemeClr val="accent3">
              <a:lumMod val="75000"/>
            </a:schemeClr>
          </a:solidFill>
        </p:spPr>
        <p:txBody>
          <a:bodyPr wrap="square" rtlCol="0">
            <a:spAutoFit/>
          </a:bodyPr>
          <a:lstStyle/>
          <a:p>
            <a:pPr marL="285750" indent="-285750">
              <a:buFont typeface="Arial" panose="020B0604020202020204" pitchFamily="34" charset="0"/>
              <a:buChar char="•"/>
            </a:pPr>
            <a:r>
              <a:rPr lang="es-MX" sz="2800"/>
              <a:t> la primera vez que trato de ayudar a Israel lo rechazaron </a:t>
            </a:r>
            <a:r>
              <a:rPr lang="es-MX" sz="2800">
                <a:highlight>
                  <a:srgbClr val="0000FF"/>
                </a:highlight>
              </a:rPr>
              <a:t>{ Ex 2:11-14   </a:t>
            </a:r>
            <a:r>
              <a:rPr lang="es-MX" sz="2800">
                <a:highlight>
                  <a:srgbClr val="FF00FF"/>
                </a:highlight>
              </a:rPr>
              <a:t>Isaías 53:3 } </a:t>
            </a:r>
          </a:p>
        </p:txBody>
      </p:sp>
      <p:sp>
        <p:nvSpPr>
          <p:cNvPr id="9" name="CuadroTexto 8">
            <a:extLst>
              <a:ext uri="{FF2B5EF4-FFF2-40B4-BE49-F238E27FC236}">
                <a16:creationId xmlns:a16="http://schemas.microsoft.com/office/drawing/2014/main" id="{6396109D-51C3-3EC2-FCB2-069BCFF05CC4}"/>
              </a:ext>
            </a:extLst>
          </p:cNvPr>
          <p:cNvSpPr txBox="1"/>
          <p:nvPr/>
        </p:nvSpPr>
        <p:spPr>
          <a:xfrm>
            <a:off x="119921" y="5331235"/>
            <a:ext cx="8904158" cy="523220"/>
          </a:xfrm>
          <a:prstGeom prst="rect">
            <a:avLst/>
          </a:prstGeom>
          <a:solidFill>
            <a:srgbClr val="00B0F0"/>
          </a:solidFill>
        </p:spPr>
        <p:txBody>
          <a:bodyPr wrap="square" rtlCol="0">
            <a:spAutoFit/>
          </a:bodyPr>
          <a:lstStyle/>
          <a:p>
            <a:pPr marL="285750" indent="-285750">
              <a:buFont typeface="Arial" panose="020B0604020202020204" pitchFamily="34" charset="0"/>
              <a:buChar char="•"/>
            </a:pPr>
            <a:r>
              <a:rPr lang="es-MX" sz="2800" b="1" i="1"/>
              <a:t> se hizo pastor </a:t>
            </a:r>
            <a:r>
              <a:rPr lang="es-MX" sz="2800" b="1" i="1">
                <a:highlight>
                  <a:srgbClr val="800080"/>
                </a:highlight>
              </a:rPr>
              <a:t>{ Ex 3:1 Jn 10 </a:t>
            </a:r>
          </a:p>
        </p:txBody>
      </p:sp>
      <p:sp>
        <p:nvSpPr>
          <p:cNvPr id="10" name="CuadroTexto 9">
            <a:extLst>
              <a:ext uri="{FF2B5EF4-FFF2-40B4-BE49-F238E27FC236}">
                <a16:creationId xmlns:a16="http://schemas.microsoft.com/office/drawing/2014/main" id="{CA5588E6-ABC9-D8E2-86BF-8FD16F1F5929}"/>
              </a:ext>
            </a:extLst>
          </p:cNvPr>
          <p:cNvSpPr txBox="1"/>
          <p:nvPr/>
        </p:nvSpPr>
        <p:spPr>
          <a:xfrm>
            <a:off x="119921" y="5854455"/>
            <a:ext cx="8904158" cy="954107"/>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s-MX" sz="2800"/>
              <a:t> fue un profeta </a:t>
            </a:r>
            <a:r>
              <a:rPr lang="es-MX" sz="2800" b="1">
                <a:solidFill>
                  <a:schemeClr val="bg1"/>
                </a:solidFill>
                <a:highlight>
                  <a:srgbClr val="00FF00"/>
                </a:highlight>
              </a:rPr>
              <a:t>{Deut 18:15-19 </a:t>
            </a:r>
            <a:r>
              <a:rPr lang="es-MX" sz="2800">
                <a:highlight>
                  <a:srgbClr val="0000FF"/>
                </a:highlight>
              </a:rPr>
              <a:t>Hechos 3:22  </a:t>
            </a:r>
            <a:r>
              <a:rPr lang="es-MX" sz="2800"/>
              <a:t>Sacerdote </a:t>
            </a:r>
            <a:r>
              <a:rPr lang="es-MX" sz="2800">
                <a:highlight>
                  <a:srgbClr val="0000FF"/>
                </a:highlight>
              </a:rPr>
              <a:t>Sal 99:6} </a:t>
            </a:r>
            <a:r>
              <a:rPr lang="es-MX" sz="2800"/>
              <a:t>y Rey  </a:t>
            </a:r>
            <a:r>
              <a:rPr lang="es-MX" sz="2800">
                <a:highlight>
                  <a:srgbClr val="0000FF"/>
                </a:highlight>
              </a:rPr>
              <a:t>Deut 33:4-5 }</a:t>
            </a:r>
          </a:p>
        </p:txBody>
      </p:sp>
    </p:spTree>
    <p:extLst>
      <p:ext uri="{BB962C8B-B14F-4D97-AF65-F5344CB8AC3E}">
        <p14:creationId xmlns:p14="http://schemas.microsoft.com/office/powerpoint/2010/main" val="15493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80">
                                          <p:stCondLst>
                                            <p:cond delay="0"/>
                                          </p:stCondLst>
                                        </p:cTn>
                                        <p:tgtEl>
                                          <p:spTgt spid="9"/>
                                        </p:tgtEl>
                                      </p:cBhvr>
                                    </p:animEffect>
                                    <p:anim calcmode="lin" valueType="num">
                                      <p:cBhvr>
                                        <p:cTn id="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gtEl>
                                      </p:cBhvr>
                                      <p:to x="100000" y="60000"/>
                                    </p:animScale>
                                    <p:animScale>
                                      <p:cBhvr>
                                        <p:cTn id="45" dur="166" decel="50000">
                                          <p:stCondLst>
                                            <p:cond delay="676"/>
                                          </p:stCondLst>
                                        </p:cTn>
                                        <p:tgtEl>
                                          <p:spTgt spid="9"/>
                                        </p:tgtEl>
                                      </p:cBhvr>
                                      <p:to x="100000" y="100000"/>
                                    </p:animScale>
                                    <p:animScale>
                                      <p:cBhvr>
                                        <p:cTn id="46" dur="26">
                                          <p:stCondLst>
                                            <p:cond delay="1312"/>
                                          </p:stCondLst>
                                        </p:cTn>
                                        <p:tgtEl>
                                          <p:spTgt spid="9"/>
                                        </p:tgtEl>
                                      </p:cBhvr>
                                      <p:to x="100000" y="80000"/>
                                    </p:animScale>
                                    <p:animScale>
                                      <p:cBhvr>
                                        <p:cTn id="47" dur="166" decel="50000">
                                          <p:stCondLst>
                                            <p:cond delay="1338"/>
                                          </p:stCondLst>
                                        </p:cTn>
                                        <p:tgtEl>
                                          <p:spTgt spid="9"/>
                                        </p:tgtEl>
                                      </p:cBhvr>
                                      <p:to x="100000" y="100000"/>
                                    </p:animScale>
                                    <p:animScale>
                                      <p:cBhvr>
                                        <p:cTn id="48" dur="26">
                                          <p:stCondLst>
                                            <p:cond delay="1642"/>
                                          </p:stCondLst>
                                        </p:cTn>
                                        <p:tgtEl>
                                          <p:spTgt spid="9"/>
                                        </p:tgtEl>
                                      </p:cBhvr>
                                      <p:to x="100000" y="90000"/>
                                    </p:animScale>
                                    <p:animScale>
                                      <p:cBhvr>
                                        <p:cTn id="49" dur="166" decel="50000">
                                          <p:stCondLst>
                                            <p:cond delay="1668"/>
                                          </p:stCondLst>
                                        </p:cTn>
                                        <p:tgtEl>
                                          <p:spTgt spid="9"/>
                                        </p:tgtEl>
                                      </p:cBhvr>
                                      <p:to x="100000" y="100000"/>
                                    </p:animScale>
                                    <p:animScale>
                                      <p:cBhvr>
                                        <p:cTn id="50" dur="26">
                                          <p:stCondLst>
                                            <p:cond delay="1808"/>
                                          </p:stCondLst>
                                        </p:cTn>
                                        <p:tgtEl>
                                          <p:spTgt spid="9"/>
                                        </p:tgtEl>
                                      </p:cBhvr>
                                      <p:to x="100000" y="95000"/>
                                    </p:animScale>
                                    <p:animScale>
                                      <p:cBhvr>
                                        <p:cTn id="51" dur="166" decel="50000">
                                          <p:stCondLst>
                                            <p:cond delay="1834"/>
                                          </p:stCondLst>
                                        </p:cTn>
                                        <p:tgtEl>
                                          <p:spTgt spid="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3"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1+#ppt_w/2"/>
                                          </p:val>
                                        </p:tav>
                                        <p:tav tm="100000">
                                          <p:val>
                                            <p:strVal val="#ppt_x"/>
                                          </p:val>
                                        </p:tav>
                                      </p:tavLst>
                                    </p:anim>
                                    <p:anim calcmode="lin" valueType="num">
                                      <p:cBhvr additive="base">
                                        <p:cTn id="5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712AAC-CE9E-DDDE-EFC1-85BCBF7C5269}"/>
              </a:ext>
            </a:extLst>
          </p:cNvPr>
          <p:cNvSpPr txBox="1"/>
          <p:nvPr/>
        </p:nvSpPr>
        <p:spPr>
          <a:xfrm>
            <a:off x="104932" y="115137"/>
            <a:ext cx="8904158" cy="646331"/>
          </a:xfrm>
          <a:prstGeom prst="rect">
            <a:avLst/>
          </a:prstGeom>
          <a:solidFill>
            <a:srgbClr val="FFFF00"/>
          </a:solidFill>
        </p:spPr>
        <p:txBody>
          <a:bodyPr wrap="square">
            <a:spAutoFit/>
          </a:bodyPr>
          <a:lstStyle/>
          <a:p>
            <a:r>
              <a:rPr lang="es-MX" sz="3600" b="1">
                <a:solidFill>
                  <a:schemeClr val="bg1"/>
                </a:solidFill>
                <a:highlight>
                  <a:srgbClr val="FFFF00"/>
                </a:highlight>
              </a:rPr>
              <a:t>DISCURSO Y MUERTE DE ESTEBAN</a:t>
            </a:r>
          </a:p>
        </p:txBody>
      </p:sp>
      <p:sp>
        <p:nvSpPr>
          <p:cNvPr id="4" name="CuadroTexto 3">
            <a:extLst>
              <a:ext uri="{FF2B5EF4-FFF2-40B4-BE49-F238E27FC236}">
                <a16:creationId xmlns:a16="http://schemas.microsoft.com/office/drawing/2014/main" id="{1BF37AA6-B20C-01BA-8B50-06F691B24409}"/>
              </a:ext>
            </a:extLst>
          </p:cNvPr>
          <p:cNvSpPr txBox="1"/>
          <p:nvPr/>
        </p:nvSpPr>
        <p:spPr>
          <a:xfrm>
            <a:off x="134910" y="761467"/>
            <a:ext cx="4302176" cy="1569660"/>
          </a:xfrm>
          <a:prstGeom prst="rect">
            <a:avLst/>
          </a:prstGeom>
          <a:solidFill>
            <a:schemeClr val="accent4">
              <a:lumMod val="75000"/>
            </a:schemeClr>
          </a:solidFill>
        </p:spPr>
        <p:txBody>
          <a:bodyPr wrap="square" rtlCol="0">
            <a:spAutoFit/>
          </a:bodyPr>
          <a:lstStyle/>
          <a:p>
            <a:r>
              <a:rPr lang="es-MX" sz="3200" b="1" i="1"/>
              <a:t>4 } Israel rechaza a los profetas </a:t>
            </a:r>
            <a:r>
              <a:rPr lang="es-MX" sz="3200">
                <a:highlight>
                  <a:srgbClr val="FF00FF"/>
                </a:highlight>
              </a:rPr>
              <a:t>{ Hechos 7:42-50 </a:t>
            </a:r>
          </a:p>
        </p:txBody>
      </p:sp>
      <p:pic>
        <p:nvPicPr>
          <p:cNvPr id="6" name="Imagen 5">
            <a:extLst>
              <a:ext uri="{FF2B5EF4-FFF2-40B4-BE49-F238E27FC236}">
                <a16:creationId xmlns:a16="http://schemas.microsoft.com/office/drawing/2014/main" id="{A886CACD-852F-75B0-3B27-2A535A5B7F6A}"/>
              </a:ext>
            </a:extLst>
          </p:cNvPr>
          <p:cNvPicPr>
            <a:picLocks noChangeAspect="1"/>
          </p:cNvPicPr>
          <p:nvPr/>
        </p:nvPicPr>
        <p:blipFill>
          <a:blip r:embed="rId3"/>
          <a:stretch>
            <a:fillRect/>
          </a:stretch>
        </p:blipFill>
        <p:spPr>
          <a:xfrm>
            <a:off x="4437086" y="761467"/>
            <a:ext cx="4572004" cy="5981395"/>
          </a:xfrm>
          <a:prstGeom prst="rect">
            <a:avLst/>
          </a:prstGeom>
        </p:spPr>
      </p:pic>
      <p:sp>
        <p:nvSpPr>
          <p:cNvPr id="7" name="CuadroTexto 6">
            <a:extLst>
              <a:ext uri="{FF2B5EF4-FFF2-40B4-BE49-F238E27FC236}">
                <a16:creationId xmlns:a16="http://schemas.microsoft.com/office/drawing/2014/main" id="{19BEF7D6-F728-2B2F-86BB-0FE1F136036B}"/>
              </a:ext>
            </a:extLst>
          </p:cNvPr>
          <p:cNvSpPr txBox="1"/>
          <p:nvPr/>
        </p:nvSpPr>
        <p:spPr>
          <a:xfrm>
            <a:off x="104932" y="3752164"/>
            <a:ext cx="4302176" cy="2246769"/>
          </a:xfrm>
          <a:prstGeom prst="rect">
            <a:avLst/>
          </a:prstGeom>
          <a:solidFill>
            <a:srgbClr val="002060"/>
          </a:solidFill>
        </p:spPr>
        <p:txBody>
          <a:bodyPr wrap="square" rtlCol="0">
            <a:spAutoFit/>
          </a:bodyPr>
          <a:lstStyle/>
          <a:p>
            <a:r>
              <a:rPr lang="es-MX" sz="2800" b="1"/>
              <a:t>Esta es una cita bíblica o una profecía que Esteban toma del profeta </a:t>
            </a:r>
            <a:r>
              <a:rPr lang="es-MX" sz="2800" b="1">
                <a:solidFill>
                  <a:schemeClr val="bg1"/>
                </a:solidFill>
                <a:highlight>
                  <a:srgbClr val="00FFFF"/>
                </a:highlight>
              </a:rPr>
              <a:t>{ Amós 5:25-27 </a:t>
            </a:r>
            <a:r>
              <a:rPr lang="es-MX" sz="2800" b="1"/>
              <a:t>e </a:t>
            </a:r>
            <a:r>
              <a:rPr lang="es-MX" sz="2800" b="1">
                <a:highlight>
                  <a:srgbClr val="FF00FF"/>
                </a:highlight>
              </a:rPr>
              <a:t>Isaías 66:1-2 }  </a:t>
            </a:r>
          </a:p>
        </p:txBody>
      </p:sp>
    </p:spTree>
    <p:extLst>
      <p:ext uri="{BB962C8B-B14F-4D97-AF65-F5344CB8AC3E}">
        <p14:creationId xmlns:p14="http://schemas.microsoft.com/office/powerpoint/2010/main" val="3371760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8)">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D3B4C6-EB9E-31D3-A696-4F9DC4A3917B}"/>
              </a:ext>
            </a:extLst>
          </p:cNvPr>
          <p:cNvSpPr txBox="1"/>
          <p:nvPr/>
        </p:nvSpPr>
        <p:spPr>
          <a:xfrm>
            <a:off x="127417" y="130127"/>
            <a:ext cx="8889166" cy="646331"/>
          </a:xfrm>
          <a:prstGeom prst="rect">
            <a:avLst/>
          </a:prstGeom>
          <a:solidFill>
            <a:srgbClr val="FFFF00"/>
          </a:solidFill>
        </p:spPr>
        <p:txBody>
          <a:bodyPr wrap="square">
            <a:spAutoFit/>
          </a:bodyPr>
          <a:lstStyle/>
          <a:p>
            <a:r>
              <a:rPr lang="es-MX" sz="3600" b="1">
                <a:solidFill>
                  <a:schemeClr val="bg1"/>
                </a:solidFill>
                <a:highlight>
                  <a:srgbClr val="FFFF00"/>
                </a:highlight>
              </a:rPr>
              <a:t>DISCURSO Y MUERTE DE ESTEBAN</a:t>
            </a:r>
          </a:p>
        </p:txBody>
      </p:sp>
      <p:sp>
        <p:nvSpPr>
          <p:cNvPr id="4" name="CuadroTexto 3">
            <a:extLst>
              <a:ext uri="{FF2B5EF4-FFF2-40B4-BE49-F238E27FC236}">
                <a16:creationId xmlns:a16="http://schemas.microsoft.com/office/drawing/2014/main" id="{F675C57E-72E6-07BD-686F-2B6C7692A214}"/>
              </a:ext>
            </a:extLst>
          </p:cNvPr>
          <p:cNvSpPr txBox="1"/>
          <p:nvPr/>
        </p:nvSpPr>
        <p:spPr>
          <a:xfrm>
            <a:off x="127417" y="776458"/>
            <a:ext cx="882171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MX" sz="3200">
                <a:solidFill>
                  <a:schemeClr val="bg1"/>
                </a:solidFill>
              </a:rPr>
              <a:t>5 } el juicio de Israel se sella: </a:t>
            </a:r>
            <a:r>
              <a:rPr lang="es-MX" sz="3200">
                <a:solidFill>
                  <a:schemeClr val="bg1"/>
                </a:solidFill>
                <a:highlight>
                  <a:srgbClr val="00FF00"/>
                </a:highlight>
              </a:rPr>
              <a:t>{Hechos 7:51-60} </a:t>
            </a:r>
          </a:p>
        </p:txBody>
      </p:sp>
      <p:pic>
        <p:nvPicPr>
          <p:cNvPr id="5" name="Imagen 4">
            <a:extLst>
              <a:ext uri="{FF2B5EF4-FFF2-40B4-BE49-F238E27FC236}">
                <a16:creationId xmlns:a16="http://schemas.microsoft.com/office/drawing/2014/main" id="{5298C99E-16F4-2C86-8C87-5B6F45070652}"/>
              </a:ext>
            </a:extLst>
          </p:cNvPr>
          <p:cNvPicPr>
            <a:picLocks noChangeAspect="1"/>
          </p:cNvPicPr>
          <p:nvPr/>
        </p:nvPicPr>
        <p:blipFill>
          <a:blip r:embed="rId3"/>
          <a:stretch>
            <a:fillRect/>
          </a:stretch>
        </p:blipFill>
        <p:spPr>
          <a:xfrm>
            <a:off x="5081666" y="1422789"/>
            <a:ext cx="3867462" cy="2909368"/>
          </a:xfrm>
          <a:prstGeom prst="rect">
            <a:avLst/>
          </a:prstGeom>
        </p:spPr>
      </p:pic>
      <p:sp>
        <p:nvSpPr>
          <p:cNvPr id="6" name="CuadroTexto 5">
            <a:extLst>
              <a:ext uri="{FF2B5EF4-FFF2-40B4-BE49-F238E27FC236}">
                <a16:creationId xmlns:a16="http://schemas.microsoft.com/office/drawing/2014/main" id="{4BBF5647-6D5C-6C7E-858E-FF3999E09684}"/>
              </a:ext>
            </a:extLst>
          </p:cNvPr>
          <p:cNvSpPr txBox="1"/>
          <p:nvPr/>
        </p:nvSpPr>
        <p:spPr>
          <a:xfrm>
            <a:off x="127413" y="1361233"/>
            <a:ext cx="4954249" cy="1815882"/>
          </a:xfrm>
          <a:prstGeom prst="rect">
            <a:avLst/>
          </a:prstGeom>
          <a:solidFill>
            <a:schemeClr val="accent4">
              <a:lumMod val="75000"/>
            </a:schemeClr>
          </a:solidFill>
        </p:spPr>
        <p:txBody>
          <a:bodyPr wrap="square" rtlCol="0">
            <a:spAutoFit/>
          </a:bodyPr>
          <a:lstStyle/>
          <a:p>
            <a:pPr marL="285750" indent="-285750">
              <a:buFont typeface="Wingdings" panose="05000000000000000000" pitchFamily="2" charset="2"/>
              <a:buChar char="§"/>
            </a:pPr>
            <a:r>
              <a:rPr lang="es-MX" sz="2800" b="1" i="1"/>
              <a:t> ¿Cuál fue el propósito de todo este largo discurso? La respuesta se encuentra en el </a:t>
            </a:r>
            <a:r>
              <a:rPr lang="es-MX" sz="2800" b="1" i="1">
                <a:highlight>
                  <a:srgbClr val="FF00FF"/>
                </a:highlight>
              </a:rPr>
              <a:t>v 51 </a:t>
            </a:r>
          </a:p>
        </p:txBody>
      </p:sp>
      <p:sp>
        <p:nvSpPr>
          <p:cNvPr id="7" name="CuadroTexto 6">
            <a:extLst>
              <a:ext uri="{FF2B5EF4-FFF2-40B4-BE49-F238E27FC236}">
                <a16:creationId xmlns:a16="http://schemas.microsoft.com/office/drawing/2014/main" id="{796CA3BB-1CD4-52B3-02F7-4A69A12268BA}"/>
              </a:ext>
            </a:extLst>
          </p:cNvPr>
          <p:cNvSpPr txBox="1"/>
          <p:nvPr/>
        </p:nvSpPr>
        <p:spPr>
          <a:xfrm flipH="1">
            <a:off x="127413" y="3177115"/>
            <a:ext cx="4954249" cy="2677656"/>
          </a:xfrm>
          <a:prstGeom prst="rect">
            <a:avLst/>
          </a:prstGeom>
          <a:solidFill>
            <a:schemeClr val="bg1">
              <a:lumMod val="75000"/>
              <a:lumOff val="25000"/>
            </a:schemeClr>
          </a:solidFill>
        </p:spPr>
        <p:txBody>
          <a:bodyPr wrap="square" rtlCol="0">
            <a:spAutoFit/>
          </a:bodyPr>
          <a:lstStyle/>
          <a:p>
            <a:r>
              <a:rPr lang="es-MX" sz="2800" b="1" i="1"/>
              <a:t>V 51 ¡duros de cerviz , e incircuncisos de corazón y de oídos! Vosotros resistís siempre al E,S, como vuestros padres, así también vosotros.</a:t>
            </a:r>
          </a:p>
        </p:txBody>
      </p:sp>
      <p:sp>
        <p:nvSpPr>
          <p:cNvPr id="8" name="CuadroTexto 7">
            <a:extLst>
              <a:ext uri="{FF2B5EF4-FFF2-40B4-BE49-F238E27FC236}">
                <a16:creationId xmlns:a16="http://schemas.microsoft.com/office/drawing/2014/main" id="{205B25A7-EC9D-D510-10F0-D89E3D4798BC}"/>
              </a:ext>
            </a:extLst>
          </p:cNvPr>
          <p:cNvSpPr txBox="1"/>
          <p:nvPr/>
        </p:nvSpPr>
        <p:spPr>
          <a:xfrm>
            <a:off x="127413" y="5854771"/>
            <a:ext cx="495424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s-MX" sz="2800"/>
              <a:t> </a:t>
            </a:r>
            <a:r>
              <a:rPr lang="es-MX" sz="2800" b="1" i="1"/>
              <a:t>duros de cerviz </a:t>
            </a:r>
            <a:r>
              <a:rPr lang="es-MX" sz="2800"/>
              <a:t>{ ver </a:t>
            </a:r>
            <a:r>
              <a:rPr lang="es-MX" sz="2800">
                <a:highlight>
                  <a:srgbClr val="00FFFF"/>
                </a:highlight>
              </a:rPr>
              <a:t>Éxodo 33:3-5  34:9 }</a:t>
            </a:r>
          </a:p>
        </p:txBody>
      </p:sp>
      <p:sp>
        <p:nvSpPr>
          <p:cNvPr id="9" name="CuadroTexto 8">
            <a:extLst>
              <a:ext uri="{FF2B5EF4-FFF2-40B4-BE49-F238E27FC236}">
                <a16:creationId xmlns:a16="http://schemas.microsoft.com/office/drawing/2014/main" id="{71915C18-0C0C-D906-730C-BCBECDA7418B}"/>
              </a:ext>
            </a:extLst>
          </p:cNvPr>
          <p:cNvSpPr txBox="1"/>
          <p:nvPr/>
        </p:nvSpPr>
        <p:spPr>
          <a:xfrm>
            <a:off x="5081664" y="4332157"/>
            <a:ext cx="3867466" cy="954107"/>
          </a:xfrm>
          <a:prstGeom prst="rect">
            <a:avLst/>
          </a:prstGeom>
          <a:solidFill>
            <a:schemeClr val="accent5">
              <a:lumMod val="75000"/>
            </a:schemeClr>
          </a:solidFill>
        </p:spPr>
        <p:txBody>
          <a:bodyPr wrap="square" rtlCol="0">
            <a:spAutoFit/>
          </a:bodyPr>
          <a:lstStyle/>
          <a:p>
            <a:pPr marL="285750" indent="-285750">
              <a:buFont typeface="Arial" panose="020B0604020202020204" pitchFamily="34" charset="0"/>
              <a:buChar char="•"/>
            </a:pPr>
            <a:r>
              <a:rPr lang="es-MX" sz="2800"/>
              <a:t> incircuncisos </a:t>
            </a:r>
            <a:r>
              <a:rPr lang="es-MX" sz="2800">
                <a:highlight>
                  <a:srgbClr val="0000FF"/>
                </a:highlight>
              </a:rPr>
              <a:t>{ Lev 26:41 Ez 44:7-9 }</a:t>
            </a:r>
          </a:p>
        </p:txBody>
      </p:sp>
      <p:sp>
        <p:nvSpPr>
          <p:cNvPr id="10" name="CuadroTexto 9">
            <a:extLst>
              <a:ext uri="{FF2B5EF4-FFF2-40B4-BE49-F238E27FC236}">
                <a16:creationId xmlns:a16="http://schemas.microsoft.com/office/drawing/2014/main" id="{630E21F0-B485-769B-E850-94E5785D6B23}"/>
              </a:ext>
            </a:extLst>
          </p:cNvPr>
          <p:cNvSpPr txBox="1"/>
          <p:nvPr/>
        </p:nvSpPr>
        <p:spPr>
          <a:xfrm>
            <a:off x="5081662" y="5389044"/>
            <a:ext cx="3867462" cy="1384995"/>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s-MX" sz="2800" b="1" i="1">
                <a:solidFill>
                  <a:schemeClr val="bg1"/>
                </a:solidFill>
              </a:rPr>
              <a:t> vosotros resistís siempre al Espíritu Santo,</a:t>
            </a:r>
          </a:p>
        </p:txBody>
      </p:sp>
    </p:spTree>
    <p:extLst>
      <p:ext uri="{BB962C8B-B14F-4D97-AF65-F5344CB8AC3E}">
        <p14:creationId xmlns:p14="http://schemas.microsoft.com/office/powerpoint/2010/main" val="42562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ppt_w</p:attrName>
                                        </p:attrNameLst>
                                      </p:cBhvr>
                                      <p:tavLst>
                                        <p:tav tm="0" fmla="#ppt_w*sin(2.5*pi*$)">
                                          <p:val>
                                            <p:fltVal val="0"/>
                                          </p:val>
                                        </p:tav>
                                        <p:tav tm="100000">
                                          <p:val>
                                            <p:fltVal val="1"/>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90"/>
                                          </p:val>
                                        </p:tav>
                                        <p:tav tm="100000">
                                          <p:val>
                                            <p:fltVal val="0"/>
                                          </p:val>
                                        </p:tav>
                                      </p:tavLst>
                                    </p:anim>
                                    <p:animEffect transition="in" filter="fade">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Application>Microsoft Office PowerPoint</Application>
  <PresentationFormat>Presentación en pantalla (4:3)</PresentationFormat>
  <Slides>6</Slides>
  <Notes>6</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Berlín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herrera</dc:creator>
  <cp:lastModifiedBy>sergio herrera</cp:lastModifiedBy>
  <cp:revision>1</cp:revision>
  <dcterms:created xsi:type="dcterms:W3CDTF">2023-04-28T16:39:19Z</dcterms:created>
  <dcterms:modified xsi:type="dcterms:W3CDTF">2023-05-02T00:25:27Z</dcterms:modified>
</cp:coreProperties>
</file>