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81" r:id="rId2"/>
    <p:sldId id="282" r:id="rId3"/>
    <p:sldId id="258" r:id="rId4"/>
    <p:sldId id="259" r:id="rId5"/>
    <p:sldId id="261" r:id="rId6"/>
    <p:sldId id="262" r:id="rId7"/>
    <p:sldId id="263" r:id="rId8"/>
    <p:sldId id="264" r:id="rId9"/>
    <p:sldId id="269" r:id="rId10"/>
    <p:sldId id="271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3" r:id="rId20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AC71F-388C-4A26-A854-49E99AA3A989}" v="1182" dt="2023-04-17T02:18:54.2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65" autoAdjust="0"/>
    <p:restoredTop sz="89919" autoAdjust="0"/>
  </p:normalViewPr>
  <p:slideViewPr>
    <p:cSldViewPr snapToGrid="0">
      <p:cViewPr varScale="1">
        <p:scale>
          <a:sx n="102" d="100"/>
          <a:sy n="102" d="100"/>
        </p:scale>
        <p:origin x="1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53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B659-0EA4-47E8-BCA2-36E9C1EAB3E7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518025"/>
            <a:ext cx="5683250" cy="36972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37771-92EE-4A37-A382-BCC94BBEFE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305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7771-92EE-4A37-A382-BCC94BBEFE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69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553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66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78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68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2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865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48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9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7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39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66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82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0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376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9614C98-245D-45B9-9474-3F37ED44837E}" type="datetimeFigureOut">
              <a:rPr lang="en-US" smtClean="0"/>
              <a:t>5/4/23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926B07-D973-4222-9AA4-B9269867E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83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FC7717C1-71EF-7A19-22B7-51D1222067CB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691" y="143428"/>
            <a:ext cx="12316691" cy="706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24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29AF0D-F67D-9342-4E9A-91CD42C80CE7}"/>
              </a:ext>
            </a:extLst>
          </p:cNvPr>
          <p:cNvSpPr txBox="1"/>
          <p:nvPr/>
        </p:nvSpPr>
        <p:spPr>
          <a:xfrm>
            <a:off x="1034127" y="1644421"/>
            <a:ext cx="1200796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1) La tierra era suya para usar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2) El dinero era suyo para controlar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b. ¡Él no ha mentido a los hombres sino a Dios!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2. Ananías cae muerto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a. Al escuchar las palabras de Pedro </a:t>
            </a:r>
            <a:r>
              <a:rPr lang="es-ES" sz="3600" b="1" i="0" dirty="0">
                <a:solidFill>
                  <a:srgbClr val="000000"/>
                </a:solidFill>
                <a:effectLst/>
                <a:latin typeface="pg-2ff14"/>
              </a:rPr>
              <a:t>cay</a:t>
            </a:r>
            <a:r>
              <a:rPr lang="es-ES" sz="3600" b="1" i="0" dirty="0">
                <a:solidFill>
                  <a:srgbClr val="000000"/>
                </a:solidFill>
                <a:effectLst/>
                <a:latin typeface="Garamond" panose="02020404030301010803" pitchFamily="18" charset="0"/>
              </a:rPr>
              <a:t>ó y expiró !</a:t>
            </a:r>
            <a:endParaRPr lang="es-ES" sz="3600" b="1" i="0" dirty="0">
              <a:solidFill>
                <a:srgbClr val="000000"/>
              </a:solidFill>
              <a:effectLst/>
              <a:latin typeface="pg-2ff14"/>
            </a:endParaRP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b. Creando gran temor en los que escuchaban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c. Realizado por hombres jóvenes y enterrado</a:t>
            </a:r>
          </a:p>
        </p:txBody>
      </p:sp>
    </p:spTree>
    <p:extLst>
      <p:ext uri="{BB962C8B-B14F-4D97-AF65-F5344CB8AC3E}">
        <p14:creationId xmlns:p14="http://schemas.microsoft.com/office/powerpoint/2010/main" val="26020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00B4ED-509F-A684-1C86-1F1C04A7BD0C}"/>
              </a:ext>
            </a:extLst>
          </p:cNvPr>
          <p:cNvSpPr txBox="1"/>
          <p:nvPr/>
        </p:nvSpPr>
        <p:spPr>
          <a:xfrm>
            <a:off x="271463" y="674400"/>
            <a:ext cx="11649074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C. La muerte de Sa</a:t>
            </a:r>
            <a:r>
              <a:rPr lang="es-ES" sz="3200" dirty="0">
                <a:solidFill>
                  <a:srgbClr val="000000"/>
                </a:solidFill>
                <a:latin typeface="pg-2ff14"/>
              </a:rPr>
              <a:t>fira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 (7-11)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1. Pedro confronta a Sa</a:t>
            </a:r>
            <a:r>
              <a:rPr lang="es-ES" sz="3200" dirty="0">
                <a:solidFill>
                  <a:srgbClr val="000000"/>
                </a:solidFill>
                <a:latin typeface="pg-2ff14"/>
              </a:rPr>
              <a:t>fira  </a:t>
            </a:r>
            <a:endParaRPr lang="es-ES" sz="3200" b="0" i="0" dirty="0">
              <a:solidFill>
                <a:srgbClr val="000000"/>
              </a:solidFill>
              <a:effectLst/>
              <a:latin typeface="pg-2ff14"/>
            </a:endParaRP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a. Ella entra tres horas después, sin darse cuenta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b. ¿Vendió la tierra por una cierta cantidad? Responde </a:t>
            </a:r>
            <a:r>
              <a:rPr lang="es-ES" sz="3200" dirty="0">
                <a:solidFill>
                  <a:srgbClr val="000000"/>
                </a:solidFill>
                <a:latin typeface="pg-2ff14"/>
              </a:rPr>
              <a:t>en lo positivo.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 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c. ¿Por qué se puso de acuerdo con su esposo para probar el    Espí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pg-2fff"/>
              </a:rPr>
              <a:t>ritu?</a:t>
            </a:r>
            <a:endParaRPr lang="es-ES" sz="3200" b="0" i="0" dirty="0">
              <a:solidFill>
                <a:srgbClr val="000000"/>
              </a:solidFill>
              <a:effectLst/>
              <a:latin typeface="pg-2ff14"/>
            </a:endParaRP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d. Los que enterraron a su marido están listos para sacarla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2. Sa</a:t>
            </a:r>
            <a:r>
              <a:rPr lang="es-ES" sz="3200" dirty="0">
                <a:solidFill>
                  <a:srgbClr val="000000"/>
                </a:solidFill>
                <a:latin typeface="pg-2ff14"/>
              </a:rPr>
              <a:t>fira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 cae muerta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a. Inmediatamente </a:t>
            </a:r>
            <a:r>
              <a:rPr lang="es-ES" sz="3200" dirty="0">
                <a:solidFill>
                  <a:srgbClr val="000000"/>
                </a:solidFill>
                <a:latin typeface="pg-2ff14"/>
              </a:rPr>
              <a:t>cayó a los pies de Pedro</a:t>
            </a:r>
            <a:endParaRPr lang="es-ES" sz="3200" b="0" i="0" dirty="0">
              <a:solidFill>
                <a:srgbClr val="000000"/>
              </a:solidFill>
              <a:effectLst/>
              <a:latin typeface="pg-2ff14"/>
            </a:endParaRP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b. </a:t>
            </a:r>
            <a:r>
              <a:rPr lang="es-ES" sz="3200" dirty="0">
                <a:solidFill>
                  <a:srgbClr val="000000"/>
                </a:solidFill>
                <a:latin typeface="pg-2ff14"/>
              </a:rPr>
              <a:t>Los jóvenes la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 enterrada </a:t>
            </a:r>
            <a:r>
              <a:rPr lang="es-ES" sz="3200" dirty="0">
                <a:solidFill>
                  <a:srgbClr val="000000"/>
                </a:solidFill>
                <a:latin typeface="pg-2ff14"/>
              </a:rPr>
              <a:t> junto a su marido !</a:t>
            </a:r>
            <a:endParaRPr lang="es-ES" sz="3200" b="0" i="0" dirty="0">
              <a:solidFill>
                <a:srgbClr val="000000"/>
              </a:solidFill>
              <a:effectLst/>
              <a:latin typeface="pg-2ff14"/>
            </a:endParaRP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c. Creando gran temor en toda la iglesia y en todos los que oyeron </a:t>
            </a:r>
          </a:p>
        </p:txBody>
      </p:sp>
    </p:spTree>
    <p:extLst>
      <p:ext uri="{BB962C8B-B14F-4D97-AF65-F5344CB8AC3E}">
        <p14:creationId xmlns:p14="http://schemas.microsoft.com/office/powerpoint/2010/main" val="149692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9CD67CC-182E-B71A-AEF0-5B54EA55270C}"/>
              </a:ext>
            </a:extLst>
          </p:cNvPr>
          <p:cNvSpPr txBox="1"/>
          <p:nvPr/>
        </p:nvSpPr>
        <p:spPr>
          <a:xfrm>
            <a:off x="423111" y="674400"/>
            <a:ext cx="1134577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I. El Poder de los Apóstoles (12-16)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A. Unánimes en el Pórtico de Salomón (12-13) 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1. Muchas señales y prodigios fueron hechos por los apóstoles entre la gente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2. Aunque nadie se atrevía a unirse a ellos, eran muy estimados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B. Sanado a todos los que les traían (14-16)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1. Los creyentes se añadían cada vez más al Señor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2. Sacaron a los enfermos a la calle ………….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a. Poniéndolos en camas y sofás.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2ff14"/>
              </a:rPr>
              <a:t>b. Para que al menos la sombra de Pedro al pasar cayera sobre ellos</a:t>
            </a:r>
          </a:p>
        </p:txBody>
      </p:sp>
    </p:spTree>
    <p:extLst>
      <p:ext uri="{BB962C8B-B14F-4D97-AF65-F5344CB8AC3E}">
        <p14:creationId xmlns:p14="http://schemas.microsoft.com/office/powerpoint/2010/main" val="223776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6EE419-B04A-2E45-580D-F414C3BB5BEE}"/>
              </a:ext>
            </a:extLst>
          </p:cNvPr>
          <p:cNvSpPr txBox="1"/>
          <p:nvPr/>
        </p:nvSpPr>
        <p:spPr>
          <a:xfrm>
            <a:off x="1034716" y="920621"/>
            <a:ext cx="1070810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2ff14"/>
              </a:rPr>
              <a:t>3. Se reunió una multitud de las ciudades que rodeaban a Jerusalén.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2ff14"/>
              </a:rPr>
              <a:t>a. Trayendo a los enfermos y atormentados por     espíritus inmundos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2ff14"/>
              </a:rPr>
              <a:t>b. Todos fueron sanados</a:t>
            </a:r>
          </a:p>
          <a:p>
            <a:pPr algn="l"/>
            <a:r>
              <a:rPr lang="es-ES" sz="4000" b="0" i="0" dirty="0" err="1">
                <a:solidFill>
                  <a:srgbClr val="000000"/>
                </a:solidFill>
                <a:effectLst/>
                <a:latin typeface="pg-2ff14"/>
              </a:rPr>
              <a:t>VII.La</a:t>
            </a:r>
            <a:r>
              <a:rPr lang="es-ES" sz="4000" b="0" i="0" dirty="0">
                <a:solidFill>
                  <a:srgbClr val="000000"/>
                </a:solidFill>
                <a:effectLst/>
                <a:latin typeface="pg-2ff14"/>
              </a:rPr>
              <a:t> Persecución de los Apóstoles (17-42)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2ff14"/>
              </a:rPr>
              <a:t>A. Encarcelados, luego liberados (17-21a)</a:t>
            </a:r>
          </a:p>
          <a:p>
            <a:pPr algn="l"/>
            <a:endParaRPr lang="es-ES" sz="4000" b="0" i="0" dirty="0">
              <a:solidFill>
                <a:srgbClr val="000000"/>
              </a:solidFill>
              <a:effectLst/>
              <a:latin typeface="pg-2ff14"/>
            </a:endParaRPr>
          </a:p>
        </p:txBody>
      </p:sp>
    </p:spTree>
    <p:extLst>
      <p:ext uri="{BB962C8B-B14F-4D97-AF65-F5344CB8AC3E}">
        <p14:creationId xmlns:p14="http://schemas.microsoft.com/office/powerpoint/2010/main" val="378633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E24574-373C-B980-CAB5-3EE1DBDE6282}"/>
              </a:ext>
            </a:extLst>
          </p:cNvPr>
          <p:cNvSpPr txBox="1"/>
          <p:nvPr/>
        </p:nvSpPr>
        <p:spPr>
          <a:xfrm>
            <a:off x="595162" y="677733"/>
            <a:ext cx="11321716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dirty="0">
                <a:solidFill>
                  <a:srgbClr val="000000"/>
                </a:solidFill>
                <a:latin typeface="pg-3ff14"/>
              </a:rPr>
              <a:t>1.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 Los apóstoles fueron liberados por un ángel del Señor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B. Ante el concilio (21b-33)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1. El concilio llamó a los apóstoles, pero ya no estaban en la prisión. Se informa al concilio que los apóstoles están ensenando</a:t>
            </a:r>
          </a:p>
          <a:p>
            <a:pPr algn="l"/>
            <a:r>
              <a:rPr lang="es-ES" sz="3200" dirty="0">
                <a:solidFill>
                  <a:srgbClr val="000000"/>
                </a:solidFill>
                <a:latin typeface="pg-3ff14"/>
              </a:rPr>
              <a:t> en el templo.</a:t>
            </a:r>
            <a:endParaRPr lang="es-ES" sz="3200" b="0" i="0" dirty="0">
              <a:solidFill>
                <a:srgbClr val="000000"/>
              </a:solidFill>
              <a:effectLst/>
              <a:latin typeface="pg-3ff14"/>
            </a:endParaRP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2. Los apóstoles son llevados al concilio pacíficamente, por temor al pueblo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3. El sumo sacerdote desafía a los apóstoles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a. ¿No se les ordenó estrictamente enseñar en el nombre de Jesú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pg-3fff"/>
              </a:rPr>
              <a:t>s?</a:t>
            </a:r>
            <a:endParaRPr lang="es-ES" sz="3200" b="0" i="0" dirty="0">
              <a:solidFill>
                <a:srgbClr val="000000"/>
              </a:solidFill>
              <a:effectLst/>
              <a:latin typeface="pg-3ff14"/>
            </a:endParaRP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b. ¡Has llenado a Jerusalén con tu doctrina, con la intención de traer la sangre de este Hombre sobre nosotros ! </a:t>
            </a:r>
          </a:p>
          <a:p>
            <a:pPr algn="l"/>
            <a:endParaRPr lang="es-ES" sz="3200" b="0" i="0" dirty="0">
              <a:solidFill>
                <a:srgbClr val="000000"/>
              </a:solidFill>
              <a:effectLst/>
              <a:latin typeface="pg-3ff14"/>
            </a:endParaRPr>
          </a:p>
        </p:txBody>
      </p:sp>
    </p:spTree>
    <p:extLst>
      <p:ext uri="{BB962C8B-B14F-4D97-AF65-F5344CB8AC3E}">
        <p14:creationId xmlns:p14="http://schemas.microsoft.com/office/powerpoint/2010/main" val="24870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8D11CA-FF48-CA2F-A366-4F57E2AB8DD5}"/>
              </a:ext>
            </a:extLst>
          </p:cNvPr>
          <p:cNvSpPr txBox="1"/>
          <p:nvPr/>
        </p:nvSpPr>
        <p:spPr>
          <a:xfrm>
            <a:off x="2077402" y="1102667"/>
            <a:ext cx="833532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 4. Pedro y los apóstoles </a:t>
            </a:r>
            <a:r>
              <a:rPr lang="es-ES" sz="4000" b="0" i="0" dirty="0" err="1">
                <a:solidFill>
                  <a:srgbClr val="000000"/>
                </a:solidFill>
                <a:effectLst/>
                <a:latin typeface="pg-3ff14"/>
              </a:rPr>
              <a:t>respondieros</a:t>
            </a:r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, 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“</a:t>
            </a:r>
            <a:r>
              <a:rPr lang="es-ES" sz="4000" b="0" i="1" dirty="0">
                <a:solidFill>
                  <a:srgbClr val="000000"/>
                </a:solidFill>
                <a:effectLst/>
                <a:latin typeface="pg-3ff14"/>
              </a:rPr>
              <a:t>Obedeceremos a Dios antes que al </a:t>
            </a:r>
          </a:p>
          <a:p>
            <a:pPr algn="l"/>
            <a:r>
              <a:rPr lang="es-ES" sz="4000" b="0" i="1" dirty="0">
                <a:solidFill>
                  <a:srgbClr val="000000"/>
                </a:solidFill>
                <a:effectLst/>
                <a:latin typeface="pg-3ff14"/>
              </a:rPr>
              <a:t>Hombre”. </a:t>
            </a:r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Pedro les recuerda que ellos fueron culpables de asesinar a Jesús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el Cristo, quien ahora se sienta a la diestra de Dios.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5. Complot para matar a los apóstoles</a:t>
            </a:r>
          </a:p>
        </p:txBody>
      </p:sp>
    </p:spTree>
    <p:extLst>
      <p:ext uri="{BB962C8B-B14F-4D97-AF65-F5344CB8AC3E}">
        <p14:creationId xmlns:p14="http://schemas.microsoft.com/office/powerpoint/2010/main" val="36107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EE5244-8AF4-2D80-FB6A-6E2301F1244B}"/>
              </a:ext>
            </a:extLst>
          </p:cNvPr>
          <p:cNvSpPr txBox="1"/>
          <p:nvPr/>
        </p:nvSpPr>
        <p:spPr>
          <a:xfrm>
            <a:off x="560070" y="952187"/>
            <a:ext cx="1163193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. El consejo de Gamaliel (34-39)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1. Gamaliel se pone de pie en el concilio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a. Un fariseo, un maestro de la ley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b. Mantenido en el respeto por todas las personas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c.  Quién manda a los apóstoles a salir por un tiempo?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2. Gamaliel se pone de pie en el concilio</a:t>
            </a:r>
          </a:p>
          <a:p>
            <a:pPr algn="l"/>
            <a:r>
              <a:rPr lang="es-ES" sz="4000" b="0" i="0" dirty="0">
                <a:solidFill>
                  <a:srgbClr val="000000"/>
                </a:solidFill>
                <a:effectLst/>
                <a:latin typeface="pg-3ff14"/>
              </a:rPr>
              <a:t>a. Que tengan cuidado con lo que hacen con los apóstoles </a:t>
            </a:r>
          </a:p>
          <a:p>
            <a:pPr algn="l"/>
            <a:endParaRPr lang="es-ES" sz="3200" b="0" i="0" dirty="0">
              <a:solidFill>
                <a:srgbClr val="000000"/>
              </a:solidFill>
              <a:effectLst/>
              <a:latin typeface="pg-3ff14"/>
            </a:endParaRPr>
          </a:p>
        </p:txBody>
      </p:sp>
    </p:spTree>
    <p:extLst>
      <p:ext uri="{BB962C8B-B14F-4D97-AF65-F5344CB8AC3E}">
        <p14:creationId xmlns:p14="http://schemas.microsoft.com/office/powerpoint/2010/main" val="127248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5A79C3-A62B-6676-74A3-CE4F30BFA866}"/>
              </a:ext>
            </a:extLst>
          </p:cNvPr>
          <p:cNvSpPr txBox="1"/>
          <p:nvPr/>
        </p:nvSpPr>
        <p:spPr>
          <a:xfrm>
            <a:off x="445771" y="825225"/>
            <a:ext cx="1174623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b. Recuerda lo que le pasó a Tadeo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1) Un hombre que dice ser alguien, junto con 400 hombres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2) Fue asesinado, y los que le obedecían quedaron en nada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c. Acordaos de lo que le pasó a Judas de Galilea en los días del censo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1) Atrajo a mucha gente tras él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2) Él también pereció, y los que le obedecían se dispersaron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d. Su consejo con respecto a los apóstoles: “Déjenlos en paz”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1) Si la obra de ellos es de los hombres, se desvanecerá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2) Si es de Dios, no puede ser derribado y estarás peleando contra</a:t>
            </a:r>
          </a:p>
          <a:p>
            <a:pPr algn="l"/>
            <a:r>
              <a:rPr lang="es-ES" sz="3200" dirty="0">
                <a:solidFill>
                  <a:srgbClr val="000000"/>
                </a:solidFill>
                <a:latin typeface="pg-3ff14"/>
              </a:rPr>
              <a:t>     Dios.</a:t>
            </a:r>
            <a:endParaRPr lang="es-ES" sz="3200" b="0" i="0" dirty="0">
              <a:solidFill>
                <a:srgbClr val="000000"/>
              </a:solidFill>
              <a:effectLst/>
              <a:latin typeface="pg-3ff14"/>
            </a:endParaRPr>
          </a:p>
        </p:txBody>
      </p:sp>
    </p:spTree>
    <p:extLst>
      <p:ext uri="{BB962C8B-B14F-4D97-AF65-F5344CB8AC3E}">
        <p14:creationId xmlns:p14="http://schemas.microsoft.com/office/powerpoint/2010/main" val="3945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99CA6D-4C95-EEE8-A12A-D92961749135}"/>
              </a:ext>
            </a:extLst>
          </p:cNvPr>
          <p:cNvSpPr txBox="1"/>
          <p:nvPr/>
        </p:nvSpPr>
        <p:spPr>
          <a:xfrm>
            <a:off x="613839" y="1212502"/>
            <a:ext cx="1133535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.D. La liberación de los apóstoles (40-42)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1. La decisión del consejo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a. Acuerdan con Gamaliel dejar ir a los apóstoles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b. Pero primero golpéenlos y mándenles que no hablen en el nombre de </a:t>
            </a:r>
            <a:r>
              <a:rPr lang="es-ES" sz="3200" b="0" i="0" dirty="0" err="1">
                <a:solidFill>
                  <a:srgbClr val="000000"/>
                </a:solidFill>
                <a:effectLst/>
                <a:latin typeface="pg-3ff14"/>
              </a:rPr>
              <a:t>Jesus</a:t>
            </a:r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. 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2. La reacción de los apóstoles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a. Se van, regocijándose de haber sido tenidos por dignos de padecer afrenta por causa del Nombre.</a:t>
            </a:r>
          </a:p>
          <a:p>
            <a:pPr algn="l"/>
            <a:r>
              <a:rPr lang="es-ES" sz="3200" b="0" i="0" dirty="0">
                <a:solidFill>
                  <a:srgbClr val="000000"/>
                </a:solidFill>
                <a:effectLst/>
                <a:latin typeface="pg-3ff14"/>
              </a:rPr>
              <a:t>b. Continuaron enseñando y predicando a Jesús diariamente en el templo y por las casas.</a:t>
            </a:r>
          </a:p>
        </p:txBody>
      </p:sp>
    </p:spTree>
    <p:extLst>
      <p:ext uri="{BB962C8B-B14F-4D97-AF65-F5344CB8AC3E}">
        <p14:creationId xmlns:p14="http://schemas.microsoft.com/office/powerpoint/2010/main" val="178364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80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86E7ED-9E16-F75B-28F4-7C6432FB1F18}"/>
              </a:ext>
            </a:extLst>
          </p:cNvPr>
          <p:cNvSpPr/>
          <p:nvPr/>
        </p:nvSpPr>
        <p:spPr>
          <a:xfrm>
            <a:off x="397480" y="201731"/>
            <a:ext cx="110092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i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Objectivos</a:t>
            </a:r>
            <a:r>
              <a:rPr lang="en-US" sz="5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Al  </a:t>
            </a:r>
            <a:r>
              <a:rPr lang="en-US" sz="5400" b="1" i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Estudiar</a:t>
            </a:r>
            <a:r>
              <a:rPr lang="en-US" sz="5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</a:t>
            </a:r>
            <a:r>
              <a:rPr lang="en-US" sz="5400" b="1" i="1" cap="none" spc="0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Hechos</a:t>
            </a:r>
            <a:r>
              <a:rPr lang="en-US" sz="5400" b="1" i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 5</a:t>
            </a:r>
          </a:p>
        </p:txBody>
      </p:sp>
      <p:pic>
        <p:nvPicPr>
          <p:cNvPr id="4" name="Estudio de la palabra obediencia.mp4">
            <a:hlinkClick r:id="" action="ppaction://media"/>
            <a:extLst>
              <a:ext uri="{FF2B5EF4-FFF2-40B4-BE49-F238E27FC236}">
                <a16:creationId xmlns:a16="http://schemas.microsoft.com/office/drawing/2014/main" id="{75A32846-C813-966D-D0BE-BF7BF404F9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920" t="61052" r="-970"/>
          <a:stretch/>
        </p:blipFill>
        <p:spPr>
          <a:xfrm>
            <a:off x="242933" y="2605519"/>
            <a:ext cx="2755287" cy="26294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4F538E-B72F-AC41-6985-081555397A5E}"/>
              </a:ext>
            </a:extLst>
          </p:cNvPr>
          <p:cNvSpPr txBox="1"/>
          <p:nvPr/>
        </p:nvSpPr>
        <p:spPr>
          <a:xfrm>
            <a:off x="3798190" y="1909629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1. EXAMINAR EL PECADO DE</a:t>
            </a:r>
          </a:p>
          <a:p>
            <a:r>
              <a:rPr lang="en-US" sz="3200" b="1" dirty="0"/>
              <a:t>     ANANIAS Y SAFIRA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9699E-D594-BE5D-8C71-05B42DD73E76}"/>
              </a:ext>
            </a:extLst>
          </p:cNvPr>
          <p:cNvSpPr txBox="1"/>
          <p:nvPr/>
        </p:nvSpPr>
        <p:spPr>
          <a:xfrm>
            <a:off x="3869092" y="3544476"/>
            <a:ext cx="68533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2. NOTAR  LOS  MILAGROS </a:t>
            </a:r>
          </a:p>
          <a:p>
            <a:r>
              <a:rPr lang="en-US" sz="3200" b="1" dirty="0"/>
              <a:t>    POR LOS APOSTOLES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C1A7F-20F3-F13E-E286-CFBB94D4F261}"/>
              </a:ext>
            </a:extLst>
          </p:cNvPr>
          <p:cNvSpPr txBox="1"/>
          <p:nvPr/>
        </p:nvSpPr>
        <p:spPr>
          <a:xfrm>
            <a:off x="3869092" y="5352111"/>
            <a:ext cx="79095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3. CONSIDERAR EL OBEDECER  A </a:t>
            </a:r>
          </a:p>
          <a:p>
            <a:r>
              <a:rPr lang="en-US" sz="3200" b="1" dirty="0"/>
              <a:t>    DIOS ANTES QUE A LOS HOMBRES</a:t>
            </a:r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1D2AF7F7-62DA-9997-99FE-2DFC3EEE5F87}"/>
              </a:ext>
            </a:extLst>
          </p:cNvPr>
          <p:cNvSpPr/>
          <p:nvPr/>
        </p:nvSpPr>
        <p:spPr>
          <a:xfrm>
            <a:off x="1081825" y="1025251"/>
            <a:ext cx="9640598" cy="557626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38A37-025C-3FA8-6783-7C35C3460132}"/>
              </a:ext>
            </a:extLst>
          </p:cNvPr>
          <p:cNvSpPr txBox="1"/>
          <p:nvPr/>
        </p:nvSpPr>
        <p:spPr>
          <a:xfrm>
            <a:off x="1186241" y="3273899"/>
            <a:ext cx="566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8948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AA6E20-2D31-D364-B718-6FE247976493}"/>
              </a:ext>
            </a:extLst>
          </p:cNvPr>
          <p:cNvSpPr txBox="1"/>
          <p:nvPr/>
        </p:nvSpPr>
        <p:spPr>
          <a:xfrm>
            <a:off x="548640" y="335845"/>
            <a:ext cx="1086993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ES_tradnl" sz="3600" dirty="0">
                <a:ln>
                  <a:noFill/>
                </a:ln>
                <a:solidFill>
                  <a:srgbClr val="000000"/>
                </a:solidFill>
                <a:effectLst/>
                <a:latin typeface="Barlow Bold" panose="00000800000000000000" pitchFamily="2" charset="0"/>
                <a:ea typeface="Arial Unicode MS"/>
                <a:cs typeface="Arial Unicode MS"/>
              </a:rPr>
              <a:t>Resumen</a:t>
            </a: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/>
                <a:latin typeface="Barlow Bold" panose="00000800000000000000" pitchFamily="2" charset="0"/>
                <a:ea typeface="Arial Unicode MS"/>
                <a:cs typeface="Arial Unicode MS"/>
              </a:rPr>
              <a:t>:</a:t>
            </a:r>
            <a:endParaRPr lang="en-US" sz="3600" dirty="0">
              <a:ln>
                <a:noFill/>
              </a:ln>
              <a:solidFill>
                <a:srgbClr val="000000"/>
              </a:solidFill>
              <a:effectLst/>
              <a:latin typeface="Barlow Regular"/>
              <a:ea typeface="Arial Unicode MS"/>
              <a:cs typeface="Arial Unicode MS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ln>
                  <a:noFill/>
                </a:ln>
                <a:solidFill>
                  <a:srgbClr val="000000"/>
                </a:solidFill>
                <a:effectLst/>
                <a:latin typeface="Barlow Bold" panose="00000800000000000000" pitchFamily="2" charset="0"/>
                <a:ea typeface="Barlow Bold" panose="00000800000000000000" pitchFamily="2" charset="0"/>
                <a:cs typeface="Barlow Bold" panose="00000800000000000000" pitchFamily="2" charset="0"/>
              </a:rPr>
              <a:t> </a:t>
            </a:r>
            <a:endParaRPr lang="en-US" sz="3600" dirty="0">
              <a:ln>
                <a:noFill/>
              </a:ln>
              <a:solidFill>
                <a:srgbClr val="000000"/>
              </a:solidFill>
              <a:effectLst/>
              <a:latin typeface="Barlow Regular"/>
              <a:ea typeface="Arial Unicode MS"/>
              <a:cs typeface="Arial Unicode MS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En contraste con la notable liberalidad de la iglesia, como se describe en el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cap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í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tulo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 anterior, ahora se nos habla del ejemplo de </a:t>
            </a:r>
            <a:r>
              <a:rPr lang="es-ES_tradnl" sz="3600" b="1" u="none" strike="noStrike" kern="0" spc="0" dirty="0" err="1">
                <a:ln>
                  <a:noFill/>
                </a:ln>
                <a:solidFill>
                  <a:srgbClr val="FF0000"/>
                </a:solidFill>
                <a:effectLst/>
                <a:latin typeface="Barlow Regular"/>
                <a:ea typeface="Arial Unicode MS"/>
                <a:cs typeface="Arial Unicode MS"/>
              </a:rPr>
              <a:t>Anan</a:t>
            </a:r>
            <a:r>
              <a:rPr lang="en-US" sz="3600" b="1" u="none" strike="noStrike" kern="0" spc="0" dirty="0">
                <a:ln>
                  <a:noFill/>
                </a:ln>
                <a:solidFill>
                  <a:srgbClr val="FF0000"/>
                </a:solidFill>
                <a:effectLst/>
                <a:latin typeface="Barlow Regular"/>
                <a:ea typeface="Arial Unicode MS"/>
                <a:cs typeface="Arial Unicode MS"/>
              </a:rPr>
              <a:t>í</a:t>
            </a:r>
            <a:r>
              <a:rPr lang="es-ES_tradnl" sz="3600" b="1" u="none" strike="noStrike" kern="0" spc="0" dirty="0">
                <a:ln>
                  <a:noFill/>
                </a:ln>
                <a:solidFill>
                  <a:srgbClr val="FF0000"/>
                </a:solidFill>
                <a:effectLst/>
                <a:latin typeface="Barlow Regular"/>
                <a:ea typeface="Arial Unicode MS"/>
                <a:cs typeface="Arial Unicode MS"/>
              </a:rPr>
              <a:t>as y Safira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. Un esposo y una esposa que vendieron una </a:t>
            </a:r>
            <a:r>
              <a:rPr lang="en-US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propiedad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 y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 trataron de engañar a los apóstoles de que estaban dando todo el dinero.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  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Enfrentados uno por uno por Pedro y declarados culpables de mentir contra el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Esp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í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ritu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 Santo, ambos caen muertos, provocando gran temor sobre todos (</a:t>
            </a:r>
            <a:r>
              <a:rPr lang="en-US" sz="3600" u="sng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Bold" panose="00000800000000000000" pitchFamily="2" charset="0"/>
                <a:ea typeface="Arial Unicode MS"/>
                <a:cs typeface="Arial Unicode MS"/>
              </a:rPr>
              <a:t>1-11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996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D14022-9D61-0353-2D29-38C0629CAC15}"/>
              </a:ext>
            </a:extLst>
          </p:cNvPr>
          <p:cNvSpPr txBox="1"/>
          <p:nvPr/>
        </p:nvSpPr>
        <p:spPr>
          <a:xfrm>
            <a:off x="764206" y="793590"/>
            <a:ext cx="1090421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300"/>
              </a:spcAft>
            </a:pPr>
            <a:r>
              <a:rPr lang="es-ES_tradnl" sz="3600" b="1" kern="0" dirty="0">
                <a:solidFill>
                  <a:srgbClr val="000000"/>
                </a:solidFill>
                <a:latin typeface="Barlow Regular"/>
                <a:ea typeface="Arial Unicode MS"/>
                <a:cs typeface="Arial Unicode MS"/>
              </a:rPr>
              <a:t>2. </a:t>
            </a:r>
            <a:r>
              <a:rPr lang="es-ES_tradnl" sz="3600" b="1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 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Muy estimados entre el pueblo, los apóstoles continuaron haciendo muchas señales y prodigios entre el pueblo y en el templo (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Pó</a:t>
            </a:r>
            <a:r>
              <a:rPr lang="pt-PT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rtico de Salom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ón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). Los creyentes se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añ</a:t>
            </a:r>
            <a:r>
              <a:rPr lang="en-US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adí</a:t>
            </a:r>
            <a:r>
              <a:rPr lang="it-IT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an al Se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ñor en n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ú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mero creciente, quien luego sacaban a los enfermos a las calles en camas y lechos, por </a:t>
            </a:r>
            <a:r>
              <a:rPr lang="es-ES_tradnl" sz="3600" kern="0" dirty="0">
                <a:solidFill>
                  <a:srgbClr val="000000"/>
                </a:solidFill>
                <a:latin typeface="Barlow Regular"/>
                <a:ea typeface="Arial Unicode MS"/>
                <a:cs typeface="Arial Unicode MS"/>
              </a:rPr>
              <a:t>si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 quiz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á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s la sombra de Pedro cayera sobre algunos de ellos. Una multitud de las ciudades  alrededores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tra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í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an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 a los enfermos y atormentados, y todos eran sanados (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Bold" panose="00000800000000000000" pitchFamily="2" charset="0"/>
                <a:ea typeface="Arial Unicode MS"/>
                <a:cs typeface="Arial Unicode MS"/>
              </a:rPr>
              <a:t>12-16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/>
                <a:ea typeface="Arial Unicode MS"/>
                <a:cs typeface="Arial Unicode M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102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B6F996-F5AE-F5A8-B680-3B9621B7695A}"/>
              </a:ext>
            </a:extLst>
          </p:cNvPr>
          <p:cNvSpPr txBox="1"/>
          <p:nvPr/>
        </p:nvSpPr>
        <p:spPr>
          <a:xfrm>
            <a:off x="468630" y="91440"/>
            <a:ext cx="1140714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="1" dirty="0">
                <a:latin typeface="Times New Roman" panose="02020603050405020304" pitchFamily="18" charset="0"/>
                <a:ea typeface="Arial Unicode MS"/>
              </a:rPr>
              <a:t>3.</a:t>
            </a:r>
            <a:r>
              <a:rPr lang="es-ES_tradnl" sz="4000" b="1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Una vez m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á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s, el sumo sacerdote y los de los saduceos se llenan de ira. Tienen a los apóstoles puestos bajo custodia.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  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Durante la noche, un 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á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ngel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del Señor los libera y ordena a los apóstoles que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contin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ú</a:t>
            </a:r>
            <a:r>
              <a:rPr lang="fr-FR" sz="3600" dirty="0">
                <a:effectLst/>
                <a:latin typeface="Times New Roman" panose="02020603050405020304" pitchFamily="18" charset="0"/>
                <a:ea typeface="Arial Unicode MS"/>
              </a:rPr>
              <a:t>en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Arial Unicode MS"/>
              </a:rPr>
              <a:t>ense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ñando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en el templo. Por la mañana, cuando se re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ú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ne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el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 Unicode MS"/>
              </a:rPr>
              <a:t>concilio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, la prisión se encuentra segura pero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vac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í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a. Cuando se les dice que los apóstoles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est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á</a:t>
            </a:r>
            <a:r>
              <a:rPr lang="fr-FR" sz="3600" dirty="0">
                <a:effectLst/>
                <a:latin typeface="Times New Roman" panose="02020603050405020304" pitchFamily="18" charset="0"/>
                <a:ea typeface="Arial Unicode MS"/>
              </a:rPr>
              <a:t>n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Arial Unicode MS"/>
              </a:rPr>
              <a:t>ense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ñando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en el templo, se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env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í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an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oficiales para que traigan a los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apó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Arial Unicode MS"/>
              </a:rPr>
              <a:t>stoles</a:t>
            </a:r>
            <a:r>
              <a:rPr lang="fr-FR" sz="3600" dirty="0">
                <a:effectLst/>
                <a:latin typeface="Times New Roman" panose="02020603050405020304" pitchFamily="18" charset="0"/>
                <a:ea typeface="Arial Unicode MS"/>
              </a:rPr>
              <a:t> </a:t>
            </a:r>
            <a:r>
              <a:rPr lang="fr-FR" sz="3600" dirty="0" err="1">
                <a:effectLst/>
                <a:latin typeface="Times New Roman" panose="02020603050405020304" pitchFamily="18" charset="0"/>
                <a:ea typeface="Arial Unicode MS"/>
              </a:rPr>
              <a:t>pac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í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ficamente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al concilio. Cuando el sumo sacerdote los acusa de desobedecer, les ordenan que no enseñen en el nombre de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Jes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ú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s (cf. 4:18). Los apóstoles responden: "Debemos obedecer a Dios antes que a los hombres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”.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572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5FD5A5-EF0A-9384-2E19-7BBF058C5B32}"/>
              </a:ext>
            </a:extLst>
          </p:cNvPr>
          <p:cNvSpPr txBox="1"/>
          <p:nvPr/>
        </p:nvSpPr>
        <p:spPr>
          <a:xfrm>
            <a:off x="638175" y="1443841"/>
            <a:ext cx="109156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300"/>
              </a:spcAft>
            </a:pPr>
            <a:r>
              <a:rPr lang="es-ES_tradnl" sz="4000" b="1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3b</a:t>
            </a:r>
            <a:r>
              <a:rPr lang="es-ES_tradnl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. Proclaman </a:t>
            </a:r>
            <a:r>
              <a:rPr lang="es-ES_tradnl" sz="40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adem</a:t>
            </a:r>
            <a:r>
              <a:rPr lang="en-US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á</a:t>
            </a:r>
            <a:r>
              <a:rPr lang="es-ES_tradnl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s que Dios </a:t>
            </a:r>
            <a:r>
              <a:rPr lang="es-ES_tradnl" sz="40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resucit</a:t>
            </a:r>
            <a:r>
              <a:rPr lang="en-US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ó a </a:t>
            </a:r>
            <a:r>
              <a:rPr lang="en-US" sz="40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Jesú</a:t>
            </a:r>
            <a:r>
              <a:rPr lang="es-ES_tradnl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s (a quien el concilio </a:t>
            </a:r>
            <a:r>
              <a:rPr lang="es-ES_tradnl" sz="40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hab</a:t>
            </a:r>
            <a:r>
              <a:rPr lang="en-US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í</a:t>
            </a:r>
            <a:r>
              <a:rPr lang="es-ES_tradnl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a asesinado) y lo </a:t>
            </a:r>
            <a:r>
              <a:rPr lang="es-ES_tradnl" sz="40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exalt</a:t>
            </a:r>
            <a:r>
              <a:rPr lang="en-US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ó </a:t>
            </a:r>
            <a:r>
              <a:rPr lang="pt-PT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para ser Pr</a:t>
            </a:r>
            <a:r>
              <a:rPr lang="en-US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í</a:t>
            </a:r>
            <a:r>
              <a:rPr lang="es-ES_tradnl" sz="40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ncipe</a:t>
            </a:r>
            <a:r>
              <a:rPr lang="es-ES_tradnl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 y Salvador que ofrece a Israel el arrepentimiento y el perdón de los pecados. De esto pretenden ser testigos los apóstoles, junto con el </a:t>
            </a:r>
            <a:r>
              <a:rPr lang="es-ES_tradnl" sz="40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Esp</a:t>
            </a:r>
            <a:r>
              <a:rPr lang="en-US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í</a:t>
            </a:r>
            <a:r>
              <a:rPr lang="es-ES_tradnl" sz="40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ritu</a:t>
            </a:r>
            <a:r>
              <a:rPr lang="es-ES_tradnl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 Santo que Dios ha dado a los que le obedecen (</a:t>
            </a:r>
            <a:r>
              <a:rPr lang="en-US" sz="4000" u="sng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Bold" panose="00000800000000000000" pitchFamily="2" charset="0"/>
                <a:ea typeface="Arial Unicode MS"/>
                <a:cs typeface="Arial Unicode MS"/>
              </a:rPr>
              <a:t>17-32</a:t>
            </a:r>
            <a:r>
              <a:rPr lang="en-US" sz="40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8320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4D6FC6D-2156-CB34-3777-ADDE3BFF44EE}"/>
              </a:ext>
            </a:extLst>
          </p:cNvPr>
          <p:cNvSpPr txBox="1"/>
          <p:nvPr/>
        </p:nvSpPr>
        <p:spPr>
          <a:xfrm>
            <a:off x="754380" y="612844"/>
            <a:ext cx="1091564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4000" b="1" dirty="0">
                <a:effectLst/>
                <a:latin typeface="Times New Roman" panose="02020603050405020304" pitchFamily="18" charset="0"/>
                <a:ea typeface="Arial Unicode MS"/>
              </a:rPr>
              <a:t>4. 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Enfurecido, el concilio conspira para matar a los apóstoles. Sin embargo, uno en el concilio, un fariseo y maestro de la ley muy respetado llamado Gamaliel (cf. 22:3), aconseja al concilio que deje en paz a los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apó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stoles.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Arial Unicode MS"/>
              </a:rPr>
              <a:t>Basá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ndose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en la historia de otros "movimientos" que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hab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í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an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fracasado, Gamaliel razona que </a:t>
            </a:r>
            <a:r>
              <a:rPr lang="es-ES_tradnl" sz="4000" b="1" dirty="0">
                <a:effectLst/>
                <a:latin typeface="Times New Roman" panose="02020603050405020304" pitchFamily="18" charset="0"/>
                <a:ea typeface="Arial Unicode MS"/>
              </a:rPr>
              <a:t>si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 los apóstoles estuvieran haciendo la obra de los hombres, se desvanecer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í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a. Pero si fuera la obra de Dios, el concilio no </a:t>
            </a:r>
            <a:r>
              <a:rPr lang="es-ES_tradnl" sz="3600" dirty="0" err="1">
                <a:effectLst/>
                <a:latin typeface="Times New Roman" panose="02020603050405020304" pitchFamily="18" charset="0"/>
                <a:ea typeface="Arial Unicode MS"/>
              </a:rPr>
              <a:t>podr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í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a hacer nada para detenerlo y solo estar</a:t>
            </a:r>
            <a:r>
              <a:rPr lang="en-US" sz="3600" dirty="0">
                <a:effectLst/>
                <a:latin typeface="Times New Roman" panose="02020603050405020304" pitchFamily="18" charset="0"/>
                <a:ea typeface="Arial Unicode MS"/>
              </a:rPr>
              <a:t>í</a:t>
            </a:r>
            <a:r>
              <a:rPr lang="es-ES_tradnl" sz="3600" dirty="0">
                <a:effectLst/>
                <a:latin typeface="Times New Roman" panose="02020603050405020304" pitchFamily="18" charset="0"/>
                <a:ea typeface="Arial Unicode MS"/>
              </a:rPr>
              <a:t>a luchando contra Dios.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0342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B8B166-F394-CD99-D6B9-1E4A738186C0}"/>
              </a:ext>
            </a:extLst>
          </p:cNvPr>
          <p:cNvSpPr txBox="1"/>
          <p:nvPr/>
        </p:nvSpPr>
        <p:spPr>
          <a:xfrm>
            <a:off x="994410" y="1040131"/>
            <a:ext cx="10538460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spcBef>
                <a:spcPts val="0"/>
              </a:spcBef>
              <a:spcAft>
                <a:spcPts val="300"/>
              </a:spcAft>
            </a:pPr>
            <a:r>
              <a:rPr lang="es-ES_tradnl" sz="4000" b="1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4 b.</a:t>
            </a:r>
            <a:r>
              <a:rPr lang="en-US" sz="4000" b="1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  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El </a:t>
            </a:r>
            <a:r>
              <a:rPr lang="en-US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concilio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est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á 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dispuesto a seguir su consejo, aunque los apóstoles son golpeados y acusados de no hablar en el nombre de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Jes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ú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s antes de ser liberados. Los apóstoles salieron del concilio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regocij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á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ndose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 de haber sido tenidos por dignos de sufrir </a:t>
            </a:r>
            <a:r>
              <a:rPr lang="en-US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afrenta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 en el nombre de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Jes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ú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s y continuar enseñando y predicando a </a:t>
            </a:r>
            <a:r>
              <a:rPr lang="es-ES_tradnl" sz="3600" u="none" strike="noStrike" kern="0" spc="0" dirty="0" err="1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Jes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ú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s como el Cristo todos los d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í</a:t>
            </a:r>
            <a:r>
              <a:rPr lang="es-ES_tradnl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as en el templo y en cada casa (</a:t>
            </a:r>
            <a:r>
              <a:rPr lang="en-US" sz="3600" u="sng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Bold" panose="00000800000000000000" pitchFamily="2" charset="0"/>
                <a:ea typeface="Arial Unicode MS"/>
                <a:cs typeface="Arial Unicode MS"/>
              </a:rPr>
              <a:t>33-42</a:t>
            </a:r>
            <a:r>
              <a:rPr lang="en-US" sz="3600" u="none" strike="noStrike" kern="0" spc="0" dirty="0">
                <a:ln>
                  <a:noFill/>
                </a:ln>
                <a:solidFill>
                  <a:srgbClr val="000000"/>
                </a:solidFill>
                <a:effectLst/>
                <a:latin typeface="Barlow Regular" panose="00000500000000000000" pitchFamily="2" charset="0"/>
                <a:ea typeface="Arial Unicode MS"/>
                <a:cs typeface="Arial Unicode M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6807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6D340C1-292C-06FA-F3BD-0F8CCBC1ECBA}"/>
              </a:ext>
            </a:extLst>
          </p:cNvPr>
          <p:cNvSpPr txBox="1"/>
          <p:nvPr/>
        </p:nvSpPr>
        <p:spPr>
          <a:xfrm>
            <a:off x="300990" y="102870"/>
            <a:ext cx="11590020" cy="8956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Bosquejo:</a:t>
            </a:r>
          </a:p>
          <a:p>
            <a:pPr algn="l"/>
            <a:r>
              <a:rPr lang="es-ES" sz="3600" dirty="0">
                <a:solidFill>
                  <a:srgbClr val="000000"/>
                </a:solidFill>
                <a:latin typeface="pg-2ff14"/>
              </a:rPr>
              <a:t>5.</a:t>
            </a:r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. Ananías y Safira (1-11)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A. Su complot para engañar (1-2)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1. Vendieron una posesión pero se quedaron con parte de las ganancias 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2. Ananías trae una parte a los apóstoles, Safira consciente de su intención 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de engañar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B. La muerte de Ananías (3-6) 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1. Pedro desafía a Ananías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a. ¿Por qué ha permitido que Satanás entre en su corazón para mentirle al Espíritu Santo ? 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al Espíritu Santo?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1) La tierra era suya para usar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2) El dinero era suyo para controlar</a:t>
            </a:r>
          </a:p>
          <a:p>
            <a:pPr algn="l"/>
            <a:r>
              <a:rPr lang="es-ES" sz="3600" b="0" i="0" dirty="0">
                <a:solidFill>
                  <a:srgbClr val="000000"/>
                </a:solidFill>
                <a:effectLst/>
                <a:latin typeface="pg-2ff14"/>
              </a:rPr>
              <a:t>b. ¡Él no ha mentido a los hombres sino a Dios!</a:t>
            </a:r>
          </a:p>
        </p:txBody>
      </p:sp>
    </p:spTree>
    <p:extLst>
      <p:ext uri="{BB962C8B-B14F-4D97-AF65-F5344CB8AC3E}">
        <p14:creationId xmlns:p14="http://schemas.microsoft.com/office/powerpoint/2010/main" val="83668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1376</TotalTime>
  <Words>1537</Words>
  <Application>Microsoft Office PowerPoint</Application>
  <PresentationFormat>Widescreen</PresentationFormat>
  <Paragraphs>98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Barlow Bold</vt:lpstr>
      <vt:lpstr>Barlow Regular</vt:lpstr>
      <vt:lpstr>Calibri</vt:lpstr>
      <vt:lpstr>Garamond</vt:lpstr>
      <vt:lpstr>pg-2ff14</vt:lpstr>
      <vt:lpstr>pg-2fff</vt:lpstr>
      <vt:lpstr>pg-3ff14</vt:lpstr>
      <vt:lpstr>pg-3fff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Ismael Rangel</dc:creator>
  <cp:lastModifiedBy>Andres Pong</cp:lastModifiedBy>
  <cp:revision>2</cp:revision>
  <cp:lastPrinted>2023-04-16T23:15:14Z</cp:lastPrinted>
  <dcterms:created xsi:type="dcterms:W3CDTF">2023-04-13T23:36:31Z</dcterms:created>
  <dcterms:modified xsi:type="dcterms:W3CDTF">2023-05-04T17:11:43Z</dcterms:modified>
</cp:coreProperties>
</file>