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8" r:id="rId10"/>
    <p:sldId id="264" r:id="rId11"/>
    <p:sldId id="269" r:id="rId12"/>
    <p:sldId id="270" r:id="rId13"/>
    <p:sldId id="271" r:id="rId14"/>
    <p:sldId id="272" r:id="rId15"/>
    <p:sldId id="273" r:id="rId16"/>
    <p:sldId id="266" r:id="rId17"/>
    <p:sldId id="274" r:id="rId18"/>
    <p:sldId id="265" r:id="rId19"/>
    <p:sldId id="275" r:id="rId20"/>
    <p:sldId id="276" r:id="rId21"/>
    <p:sldId id="277" r:id="rId22"/>
    <p:sldId id="267" r:id="rId23"/>
  </p:sldIdLst>
  <p:sldSz cx="12192000" cy="6858000"/>
  <p:notesSz cx="6858000" cy="9144000"/>
  <p:defaultTextStyle>
    <a:defPPr>
      <a:defRPr lang="es-N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27265A-D6F3-BD9B-84A6-98CE565609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3490412-894D-F58D-117D-C8CCC1FDA7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NI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D40A37-3719-DD69-F382-9D9684D42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0FB5-CF5A-4AEB-AB9D-DB082470579F}" type="datetimeFigureOut">
              <a:rPr lang="es-NI" smtClean="0"/>
              <a:t>12/6/2023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96A9B9-B813-7F71-8684-C7A77AC7E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BB45FC-C60A-FE32-92A3-9B000B256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8A4A-0F48-4207-A5C5-7D5DEB3AE4BA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52806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45608F-41E7-060A-E567-FF9A25181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F8BE078-9893-A01C-B28C-B48C15BC0B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9CFEE2-BF32-27E4-4F78-473318D26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0FB5-CF5A-4AEB-AB9D-DB082470579F}" type="datetimeFigureOut">
              <a:rPr lang="es-NI" smtClean="0"/>
              <a:t>12/6/2023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C164E0-14B1-53C2-F6CF-440568783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B06026-812C-CA2C-DCF7-EDB12621C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8A4A-0F48-4207-A5C5-7D5DEB3AE4BA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592759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7AB6F28-84B6-6773-DE72-E0E655BCFB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C721CCE-9979-DC52-46C7-644BBBED17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58F2B4-6A04-1BE6-7719-C3E68A735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0FB5-CF5A-4AEB-AB9D-DB082470579F}" type="datetimeFigureOut">
              <a:rPr lang="es-NI" smtClean="0"/>
              <a:t>12/6/2023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54EF10-4FFD-0C7C-4F5A-1ABE08E8C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D51FE9-0AB6-5EAF-AE6B-6235E6923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8A4A-0F48-4207-A5C5-7D5DEB3AE4BA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493618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421165-7F0F-A58E-2C3B-9556D242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F3EF57-67DE-B5C5-6C0D-D7C98D7F7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B5B5AD-7A80-2D71-0A8D-6442E912E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0FB5-CF5A-4AEB-AB9D-DB082470579F}" type="datetimeFigureOut">
              <a:rPr lang="es-NI" smtClean="0"/>
              <a:t>12/6/2023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AB63B0-A603-4535-B710-FA5F72420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2985CA-AC0F-3C16-FA8A-23E2D8A40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8A4A-0F48-4207-A5C5-7D5DEB3AE4BA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26145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F50664-81D7-ECC6-C406-20DE57DDC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AD34FB1-6DEC-4D71-A318-D0659B5FA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13CEB6-26B1-0590-C122-083318C53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0FB5-CF5A-4AEB-AB9D-DB082470579F}" type="datetimeFigureOut">
              <a:rPr lang="es-NI" smtClean="0"/>
              <a:t>12/6/2023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CA46A4-17A6-20D1-0DFA-C8CF82010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735C22-AC82-617A-6466-6E5C66513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8A4A-0F48-4207-A5C5-7D5DEB3AE4BA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262231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7645BD-C2C2-EEF9-D4F2-05E1A31E3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16A6F3-B6E1-BF97-8949-21E33ABB7E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492F6B-0A6D-BE69-501A-D630846105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FF87D7-454A-0282-2FC6-60DC0D81D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0FB5-CF5A-4AEB-AB9D-DB082470579F}" type="datetimeFigureOut">
              <a:rPr lang="es-NI" smtClean="0"/>
              <a:t>12/6/2023</a:t>
            </a:fld>
            <a:endParaRPr lang="es-NI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B83417-D742-054E-5094-34CDC3679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C128EAF-212C-9965-863E-EA610F25F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8A4A-0F48-4207-A5C5-7D5DEB3AE4BA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822088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E7A5A1-09DE-5A75-D86C-18D0631F4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12AABC-D2A3-4477-25F0-5433768FB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D3A2E7-68D0-C65B-36F6-96A1A8A1EA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C55F063-4091-B7DD-0917-60B507C462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2F85FF7-60DF-6B1E-129A-1C065DB6D9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9207A73-4F81-2DEB-267E-AD805A2E9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0FB5-CF5A-4AEB-AB9D-DB082470579F}" type="datetimeFigureOut">
              <a:rPr lang="es-NI" smtClean="0"/>
              <a:t>12/6/2023</a:t>
            </a:fld>
            <a:endParaRPr lang="es-NI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8EE56F9-E03B-23BC-03EB-A64E85FF0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9C68472-1376-7210-9738-AAD6DBC63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8A4A-0F48-4207-A5C5-7D5DEB3AE4BA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58049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62A5CF-A6DD-1D9E-550D-E7BD81C29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3D9A470-6359-513E-F4D4-8038A7DE7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0FB5-CF5A-4AEB-AB9D-DB082470579F}" type="datetimeFigureOut">
              <a:rPr lang="es-NI" smtClean="0"/>
              <a:t>12/6/2023</a:t>
            </a:fld>
            <a:endParaRPr lang="es-NI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E266B14-99A0-F113-4509-9B2CA203B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18BE3F-6FDD-7E5E-7FD1-83304FEC2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8A4A-0F48-4207-A5C5-7D5DEB3AE4BA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919504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9153BA7-8277-BE32-9F8E-0877EAE01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0FB5-CF5A-4AEB-AB9D-DB082470579F}" type="datetimeFigureOut">
              <a:rPr lang="es-NI" smtClean="0"/>
              <a:t>12/6/2023</a:t>
            </a:fld>
            <a:endParaRPr lang="es-NI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ED4F43C-D3C2-52A8-3B98-3B04A5401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51D393B-9300-DCA3-20CB-23F58E1F6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8A4A-0F48-4207-A5C5-7D5DEB3AE4BA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79272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9A9CD-603C-B9CC-670D-B71845873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EC8324-5D9A-775B-41CF-2E66D7477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4D365D0-7AF5-1DDE-D7F8-411ECF341E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1AFD67-0570-EBDE-1C2E-06749E508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0FB5-CF5A-4AEB-AB9D-DB082470579F}" type="datetimeFigureOut">
              <a:rPr lang="es-NI" smtClean="0"/>
              <a:t>12/6/2023</a:t>
            </a:fld>
            <a:endParaRPr lang="es-NI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985D883-A0BA-FEB4-2227-30FD4E4CD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6F82BEB-80BD-4E43-00C0-D3AEA08B8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8A4A-0F48-4207-A5C5-7D5DEB3AE4BA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721961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A09D95-CDC0-59B7-FA2A-45E692083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A7C53B2-3002-CCDA-716A-8869A14E7B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NI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C936865-C1F9-D4DF-E96C-FF473E27CD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672B0BB-892C-A99E-4E1E-D8441B37C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0FB5-CF5A-4AEB-AB9D-DB082470579F}" type="datetimeFigureOut">
              <a:rPr lang="es-NI" smtClean="0"/>
              <a:t>12/6/2023</a:t>
            </a:fld>
            <a:endParaRPr lang="es-NI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1C237F-6F01-695C-06D7-2190DD8FC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3D261A-B784-9A14-FBB8-5D2E3028A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8A4A-0F48-4207-A5C5-7D5DEB3AE4BA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58351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D387B89-499C-5E0D-D2E3-BA7FC6421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5FBBDA-9B2E-A796-02CB-1D0CEEA43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7B362A-1A50-44F1-8901-513222E280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50FB5-CF5A-4AEB-AB9D-DB082470579F}" type="datetimeFigureOut">
              <a:rPr lang="es-NI" smtClean="0"/>
              <a:t>12/6/2023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410DA5-D550-4629-E903-4FD023C878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6E80F4-A151-33A6-4F69-CD1EDAAE1A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68A4A-0F48-4207-A5C5-7D5DEB3AE4BA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51897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N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0F1C8F-FEDF-0A8C-61AA-CA6686717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dirty="0"/>
              <a:t> </a:t>
            </a:r>
            <a:r>
              <a:rPr lang="es-NI" b="1" dirty="0"/>
              <a:t>Hechos  14  para predicar el 3 Julio 2023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A1718E-95ED-1970-D1BE-D803272CB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1172588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5CB8A7-1903-2CDD-265C-B529CC97C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65125"/>
            <a:ext cx="11372850" cy="1325563"/>
          </a:xfrm>
        </p:spPr>
        <p:txBody>
          <a:bodyPr>
            <a:normAutofit/>
          </a:bodyPr>
          <a:lstStyle/>
          <a:p>
            <a:r>
              <a:rPr lang="es-NI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II.¿TODO CRISTIANO DEBE SUFRIR TRIBULACIONES POR EL REINO? </a:t>
            </a:r>
            <a:br>
              <a:rPr lang="es-NI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es-NI" sz="2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35FEB4-5079-6F7E-DF6D-EF454B08B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" y="1825625"/>
            <a:ext cx="11887200" cy="4813300"/>
          </a:xfrm>
        </p:spPr>
        <p:txBody>
          <a:bodyPr>
            <a:normAutofit/>
          </a:bodyPr>
          <a:lstStyle/>
          <a:p>
            <a:pPr marL="342900" marR="2857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lphaLcParenR"/>
            </a:pPr>
            <a:r>
              <a:rPr lang="es-NI" sz="30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Pero no todos los cristianos sufrieron la persecuciones de otros. </a:t>
            </a:r>
          </a:p>
          <a:p>
            <a:pPr marL="178435" marR="28575" indent="-6350" algn="just">
              <a:lnSpc>
                <a:spcPct val="103000"/>
              </a:lnSpc>
              <a:spcAft>
                <a:spcPts val="25"/>
              </a:spcAft>
            </a:pPr>
            <a:r>
              <a:rPr lang="es-NI" sz="3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4. Pero no se les dijo a los cristiano que buscaran la persecución. </a:t>
            </a:r>
          </a:p>
          <a:p>
            <a:pPr marL="342900" marR="10731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lphaLcParenR"/>
            </a:pPr>
            <a:r>
              <a:rPr lang="es-NI" sz="30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 les permitió huir de la persecución </a:t>
            </a:r>
            <a:r>
              <a:rPr lang="es-NI" sz="30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(Mat.10: 23)</a:t>
            </a:r>
            <a:r>
              <a:rPr lang="es-NI" sz="30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10731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lphaLcParenR"/>
            </a:pPr>
            <a:r>
              <a:rPr lang="es-NI" sz="30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Como hizo Pablo en una ocasión </a:t>
            </a:r>
            <a:r>
              <a:rPr lang="es-NI" sz="30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(Hech.9: 23 – 25; 2Cor.11: 32, 33)</a:t>
            </a:r>
            <a:r>
              <a:rPr lang="es-NI" sz="30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5. Ellos fueron perseguidos por la causa de Cristo. </a:t>
            </a:r>
          </a:p>
          <a:p>
            <a:pPr marL="342900" marR="2857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lphaLcParenR"/>
            </a:pPr>
            <a:r>
              <a:rPr lang="es-NI" sz="30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 ellos se les dijo que glorificaran a Dios </a:t>
            </a:r>
            <a:r>
              <a:rPr lang="es-NI" sz="30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(1Ped.4: 16)</a:t>
            </a:r>
            <a:r>
              <a:rPr lang="es-NI" sz="30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2857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lphaLcParenR"/>
            </a:pPr>
            <a:r>
              <a:rPr lang="es-NI" sz="30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 les dijo que se regocijaran en la persecución </a:t>
            </a:r>
            <a:r>
              <a:rPr lang="es-NI" sz="30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(1Ped.4: 14; Mat.5: 10 – 12)</a:t>
            </a:r>
            <a:r>
              <a:rPr lang="es-NI" sz="30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893761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9B9ED9-E992-EAF8-6AFE-C0ADE0A32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5" y="123825"/>
            <a:ext cx="12049125" cy="885825"/>
          </a:xfrm>
        </p:spPr>
        <p:txBody>
          <a:bodyPr>
            <a:normAutofit/>
          </a:bodyPr>
          <a:lstStyle/>
          <a:p>
            <a:r>
              <a:rPr lang="es-NI" sz="27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II.¿TODO CRISTIANO DEBE SUFRIR TRIBULACIONES POR EL REINO? </a:t>
            </a:r>
            <a:br>
              <a:rPr lang="es-NI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es-NI" sz="2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A13C14-501C-3A69-DF76-525FF3DC0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5" y="1123950"/>
            <a:ext cx="12049125" cy="5524500"/>
          </a:xfrm>
        </p:spPr>
        <p:txBody>
          <a:bodyPr>
            <a:noAutofit/>
          </a:bodyPr>
          <a:lstStyle/>
          <a:p>
            <a:pPr marL="342900" marR="2857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lphaUcPeriod"/>
            </a:pPr>
            <a:r>
              <a:rPr lang="es-NI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Cuando Pablo y Bernabé sufrieron persecución por el reino de Dios… </a:t>
            </a:r>
          </a:p>
          <a:p>
            <a:pPr marL="742950" marR="28575" lvl="1" indent="-28575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es-NI" sz="2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Ellos no dejaron de predicar el evangelio. </a:t>
            </a:r>
          </a:p>
          <a:p>
            <a:pPr marL="742950" marR="28575" lvl="1" indent="-28575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es-NI" sz="2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No impidió el crecimiento y desarrollo de la iglesia. </a:t>
            </a:r>
          </a:p>
          <a:p>
            <a:pPr marL="342900" marR="2857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lphaUcPeriod"/>
            </a:pPr>
            <a:r>
              <a:rPr lang="es-NI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Nosotros hoy, no sufrimos la persecución que sufrieron ellos. </a:t>
            </a:r>
          </a:p>
          <a:p>
            <a:pPr marL="342900" marR="2857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es-NI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Nuestro sufrimiento es diferente al del cristianismo temprano. </a:t>
            </a:r>
          </a:p>
          <a:p>
            <a:pPr marL="342900" marR="2857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es-NI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Pero siempre debemos estar preparados ante la posibilidad del sufrimiento. </a:t>
            </a:r>
          </a:p>
          <a:p>
            <a:pPr marL="342900" marR="2857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es-NI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¿Estamos preparados, mentalmente, para cuando venga de cualquier modo el sufrimiento? ¿Para sufrir por la causa de Cristo? ¿Prontos para perdonar a aquellos que nos persiguen? ¿Firmes en la proclamación del evangelio de Cristo? </a:t>
            </a:r>
          </a:p>
          <a:p>
            <a:pPr marL="187960" marR="30480" indent="-6350" algn="just">
              <a:lnSpc>
                <a:spcPct val="103000"/>
              </a:lnSpc>
              <a:spcAft>
                <a:spcPts val="25"/>
              </a:spcAft>
            </a:pPr>
            <a:r>
              <a:rPr lang="es-NI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  <a:p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831318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2263EF-33AD-124D-63E6-CFE8618BA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NI" sz="3600" b="1" kern="0" dirty="0">
                <a:solidFill>
                  <a:srgbClr val="000000"/>
                </a:solidFill>
                <a:latin typeface="Copperplate Gothic"/>
                <a:ea typeface="Copperplate Gothic"/>
                <a:cs typeface="Copperplate Gothic"/>
              </a:rPr>
              <a:t>III </a:t>
            </a:r>
            <a:r>
              <a:rPr lang="es-NI" sz="2400" b="1" kern="0" dirty="0">
                <a:solidFill>
                  <a:srgbClr val="000000"/>
                </a:solidFill>
                <a:latin typeface="Copperplate Gothic"/>
                <a:ea typeface="Copperplate Gothic"/>
                <a:cs typeface="Copperplate Gothic"/>
              </a:rPr>
              <a:t> </a:t>
            </a:r>
            <a:r>
              <a:rPr lang="es-NI" sz="3600" b="1" kern="0" dirty="0">
                <a:solidFill>
                  <a:srgbClr val="000000"/>
                </a:solidFill>
                <a:effectLst/>
                <a:latin typeface="Copperplate Gothic"/>
                <a:ea typeface="Copperplate Gothic"/>
                <a:cs typeface="Copperplate Gothic"/>
              </a:rPr>
              <a:t>Las actividades de Pablo”</a:t>
            </a:r>
            <a:br>
              <a:rPr lang="es-NI" sz="3600" b="1" kern="0" dirty="0">
                <a:solidFill>
                  <a:srgbClr val="000000"/>
                </a:solidFill>
                <a:effectLst/>
                <a:latin typeface="Copperplate Gothic"/>
                <a:ea typeface="Copperplate Gothic"/>
                <a:cs typeface="Copperplate Gothic"/>
              </a:rPr>
            </a:br>
            <a:endParaRPr lang="es-NI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C30D03-856E-AD89-BB9B-A5EB7969B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NI" sz="44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buNone/>
            </a:pPr>
            <a:endParaRPr lang="es-NI" sz="4400" b="1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NI" sz="4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(Hechos.14: 21 – 28)</a:t>
            </a:r>
            <a:endParaRPr lang="es-NI" sz="44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25386740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C87191-7081-2D9B-4596-440978481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sz="4400" b="1" kern="0" dirty="0">
                <a:solidFill>
                  <a:srgbClr val="000000"/>
                </a:solidFill>
                <a:latin typeface="Copperplate Gothic"/>
                <a:ea typeface="Copperplate Gothic"/>
                <a:cs typeface="Copperplate Gothic"/>
              </a:rPr>
              <a:t>III </a:t>
            </a:r>
            <a:r>
              <a:rPr lang="es-NI" sz="3200" b="1" kern="0" dirty="0">
                <a:solidFill>
                  <a:srgbClr val="000000"/>
                </a:solidFill>
                <a:latin typeface="Copperplate Gothic"/>
                <a:ea typeface="Copperplate Gothic"/>
                <a:cs typeface="Copperplate Gothic"/>
              </a:rPr>
              <a:t> </a:t>
            </a:r>
            <a:r>
              <a:rPr lang="es-NI" sz="4400" b="1" kern="0" dirty="0">
                <a:solidFill>
                  <a:srgbClr val="000000"/>
                </a:solidFill>
                <a:effectLst/>
                <a:latin typeface="Copperplate Gothic"/>
                <a:ea typeface="Copperplate Gothic"/>
                <a:cs typeface="Copperplate Gothic"/>
              </a:rPr>
              <a:t>Las actividades de Pablo”</a:t>
            </a:r>
            <a:br>
              <a:rPr lang="es-NI" sz="4400" b="1" kern="0" dirty="0">
                <a:solidFill>
                  <a:srgbClr val="000000"/>
                </a:solidFill>
                <a:effectLst/>
                <a:latin typeface="Copperplate Gothic"/>
                <a:ea typeface="Copperplate Gothic"/>
                <a:cs typeface="Copperplate Gothic"/>
              </a:rPr>
            </a:br>
            <a:endParaRPr lang="es-NI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AB7539-B1D7-78EA-4C54-46988D01C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0" y="1825624"/>
            <a:ext cx="11830050" cy="4918075"/>
          </a:xfrm>
        </p:spPr>
        <p:txBody>
          <a:bodyPr/>
          <a:lstStyle/>
          <a:p>
            <a:pPr marL="342900" marR="28575" lvl="0" indent="-342900" algn="just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700"/>
              <a:buFont typeface="+mj-lt"/>
              <a:buAutoNum type="arabicPeriod"/>
            </a:pPr>
            <a:endParaRPr lang="es-NI" sz="1800" baseline="300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marR="28575" lvl="0" indent="0" algn="just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700"/>
              <a:buNone/>
            </a:pPr>
            <a:r>
              <a:rPr lang="es-NI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A. Siguiendo el esfuerzo en la vida de Pablo en la ciudad de </a:t>
            </a:r>
            <a:r>
              <a:rPr lang="es-NI" u="none" strike="noStrike" baseline="3000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Listra</a:t>
            </a:r>
            <a:r>
              <a:rPr lang="es-NI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Al día siguiente Pablo y Bernabé salieron a </a:t>
            </a:r>
            <a:r>
              <a:rPr lang="es-NI" u="none" strike="noStrike" baseline="3000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Derbe</a:t>
            </a:r>
            <a:r>
              <a:rPr lang="es-NI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NI" b="1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(Hech.14: 20)</a:t>
            </a:r>
            <a:r>
              <a:rPr lang="es-NI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28575" lvl="0" indent="-342900" algn="just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700"/>
              <a:buFont typeface="+mj-lt"/>
              <a:buAutoNum type="arabicPeriod"/>
            </a:pPr>
            <a:r>
              <a:rPr lang="es-NI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Donde predicaron el evangelio e hicieron muchos discípulos </a:t>
            </a:r>
            <a:r>
              <a:rPr lang="es-NI" b="1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(Hech.14: 21)</a:t>
            </a:r>
            <a:r>
              <a:rPr lang="es-NI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	B. A estas alturas, Pablo y Bernabé empiezan su viaje de regreso. </a:t>
            </a:r>
          </a:p>
          <a:p>
            <a:pPr marL="342900" marR="140335" lvl="0" indent="-342900" algn="just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700"/>
              <a:buFont typeface="+mj-lt"/>
              <a:buAutoNum type="arabicPeriod"/>
            </a:pPr>
            <a:r>
              <a:rPr lang="es-NI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Visitando muchos lugares donde habían establecido iglesias. </a:t>
            </a:r>
          </a:p>
          <a:p>
            <a:pPr marL="342900" marR="140335" lvl="0" indent="-342900" algn="just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700"/>
              <a:buFont typeface="+mj-lt"/>
              <a:buAutoNum type="arabicPeriod"/>
            </a:pPr>
            <a:r>
              <a:rPr lang="es-NI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Volviendo finalmente a Antioquía de Siria de donde ellos habían salido.  	 </a:t>
            </a:r>
          </a:p>
          <a:p>
            <a:pPr marL="6350" marR="28575" indent="-6350" algn="just">
              <a:lnSpc>
                <a:spcPct val="103000"/>
              </a:lnSpc>
              <a:spcAft>
                <a:spcPts val="155"/>
              </a:spcAft>
            </a:pPr>
            <a:r>
              <a:rPr lang="es-NI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 esta lección “Las actividades de Pablo” repasaremos y aprenderemos algunas cosas de este primer viaje. Pero primero, brevemente resumamos</a:t>
            </a:r>
          </a:p>
          <a:p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30654659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84397B-A14B-52FB-EAF2-3C635C1E3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975"/>
          </a:xfrm>
        </p:spPr>
        <p:txBody>
          <a:bodyPr>
            <a:normAutofit fontScale="90000"/>
          </a:bodyPr>
          <a:lstStyle/>
          <a:p>
            <a:r>
              <a:rPr lang="es-NI" sz="4400" b="1" kern="0" dirty="0">
                <a:solidFill>
                  <a:srgbClr val="000000"/>
                </a:solidFill>
                <a:latin typeface="Copperplate Gothic"/>
                <a:ea typeface="Copperplate Gothic"/>
                <a:cs typeface="Copperplate Gothic"/>
              </a:rPr>
              <a:t>III </a:t>
            </a:r>
            <a:r>
              <a:rPr lang="es-NI" sz="3200" b="1" kern="0" dirty="0">
                <a:solidFill>
                  <a:srgbClr val="000000"/>
                </a:solidFill>
                <a:latin typeface="Copperplate Gothic"/>
                <a:ea typeface="Copperplate Gothic"/>
                <a:cs typeface="Copperplate Gothic"/>
              </a:rPr>
              <a:t> </a:t>
            </a:r>
            <a:r>
              <a:rPr lang="es-NI" sz="4400" b="1" kern="0" dirty="0">
                <a:solidFill>
                  <a:srgbClr val="000000"/>
                </a:solidFill>
                <a:effectLst/>
                <a:latin typeface="Copperplate Gothic"/>
                <a:ea typeface="Copperplate Gothic"/>
                <a:cs typeface="Copperplate Gothic"/>
              </a:rPr>
              <a:t>Las actividades de Pablo”</a:t>
            </a:r>
            <a:br>
              <a:rPr lang="es-NI" sz="4400" b="1" kern="0" dirty="0">
                <a:solidFill>
                  <a:srgbClr val="000000"/>
                </a:solidFill>
                <a:effectLst/>
                <a:latin typeface="Copperplate Gothic"/>
                <a:ea typeface="Copperplate Gothic"/>
                <a:cs typeface="Copperplate Gothic"/>
              </a:rPr>
            </a:br>
            <a:endParaRPr lang="es-NI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F712A2-F416-F1CA-5BCA-1B2F4C523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25" y="1825625"/>
            <a:ext cx="11772900" cy="4832350"/>
          </a:xfrm>
        </p:spPr>
        <p:txBody>
          <a:bodyPr>
            <a:normAutofit fontScale="32500" lnSpcReduction="20000"/>
          </a:bodyPr>
          <a:lstStyle/>
          <a:p>
            <a:pPr marL="6350" marR="28575" indent="-6350" algn="just">
              <a:lnSpc>
                <a:spcPct val="103000"/>
              </a:lnSpc>
              <a:spcAft>
                <a:spcPts val="155"/>
              </a:spcAft>
            </a:pPr>
            <a:r>
              <a:rPr lang="es-NI" sz="7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 REGRESO A CASA</a:t>
            </a:r>
            <a:endParaRPr lang="es-NI" sz="74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87960" marR="30480" indent="-6350" algn="l">
              <a:lnSpc>
                <a:spcPct val="103000"/>
              </a:lnSpc>
              <a:spcAft>
                <a:spcPts val="25"/>
              </a:spcAft>
              <a:tabLst>
                <a:tab pos="5812155" algn="ctr"/>
              </a:tabLst>
            </a:pPr>
            <a:r>
              <a:rPr lang="es-NI" sz="7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A. VIA LISTRA, ICONIO, ANTIOQUÍA </a:t>
            </a:r>
            <a:r>
              <a:rPr lang="es-NI" sz="7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(Hech.14: 21)</a:t>
            </a:r>
            <a:r>
              <a:rPr lang="es-NI" sz="7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… </a:t>
            </a:r>
          </a:p>
          <a:p>
            <a:pPr marL="342900" marR="28575" lvl="0" indent="-342900" algn="just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700"/>
              <a:buFont typeface="+mj-lt"/>
              <a:buAutoNum type="arabicPeriod"/>
            </a:pPr>
            <a:r>
              <a:rPr lang="es-NI" sz="7400" u="none" strike="noStrike" baseline="3000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Listra</a:t>
            </a:r>
            <a:r>
              <a:rPr lang="es-NI" sz="7400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donde Pablo sano a un hombre cojo, y fue apedreado. </a:t>
            </a:r>
          </a:p>
          <a:p>
            <a:pPr marL="342900" marR="28575" lvl="0" indent="-342900" algn="just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700"/>
              <a:buFont typeface="+mj-lt"/>
              <a:buAutoNum type="arabicPeriod"/>
            </a:pPr>
            <a:r>
              <a:rPr lang="es-NI" sz="7400" u="none" strike="noStrike" baseline="3000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Iconio</a:t>
            </a:r>
            <a:r>
              <a:rPr lang="es-NI" sz="7400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donde Pablo estuvo un tiempo, y huyo de un esfuerzo por  	apedrearlo. </a:t>
            </a:r>
          </a:p>
          <a:p>
            <a:pPr marL="342900" marR="28575" lvl="0" indent="-342900" algn="just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700"/>
              <a:buFont typeface="+mj-lt"/>
              <a:buAutoNum type="arabicPeriod"/>
            </a:pPr>
            <a:r>
              <a:rPr lang="es-NI" sz="7400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Antioquía de </a:t>
            </a:r>
            <a:r>
              <a:rPr lang="es-NI" sz="7400" u="none" strike="noStrike" baseline="3000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Pisidia</a:t>
            </a:r>
            <a:r>
              <a:rPr lang="es-NI" sz="7400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donde Pablo predico el evangelio en la sinagoga hasta  	ser expulsado de la región. </a:t>
            </a:r>
          </a:p>
          <a:p>
            <a:pPr marL="187960" marR="30480" indent="-6350" algn="l">
              <a:lnSpc>
                <a:spcPct val="103000"/>
              </a:lnSpc>
              <a:spcAft>
                <a:spcPts val="25"/>
              </a:spcAft>
              <a:tabLst>
                <a:tab pos="5954395" algn="ctr"/>
              </a:tabLst>
            </a:pPr>
            <a:r>
              <a:rPr lang="es-NI" sz="7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FORTALECIENDO A LOS DISCÍPULOS </a:t>
            </a:r>
            <a:r>
              <a:rPr lang="es-NI" sz="7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(Hech.14: 22)</a:t>
            </a:r>
            <a:r>
              <a:rPr lang="es-NI" sz="7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… </a:t>
            </a:r>
          </a:p>
          <a:p>
            <a:pPr marL="342900" marR="28575" lvl="0" indent="-342900" algn="just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700"/>
              <a:buFont typeface="+mj-lt"/>
              <a:buAutoNum type="arabicPeriod"/>
            </a:pPr>
            <a:r>
              <a:rPr lang="es-NI" sz="7400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Exhortándoles a permanecer en la fe. </a:t>
            </a:r>
          </a:p>
          <a:p>
            <a:pPr marL="342900" marR="28575" lvl="0" indent="-342900" algn="just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700"/>
              <a:buFont typeface="+mj-lt"/>
              <a:buAutoNum type="arabicPeriod"/>
            </a:pPr>
            <a:r>
              <a:rPr lang="es-NI" sz="7400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Diciéndoles que esperaran las tribulaciones por el reino. </a:t>
            </a:r>
          </a:p>
          <a:p>
            <a:pPr marL="187960" marR="30480" indent="-6350" algn="l">
              <a:lnSpc>
                <a:spcPct val="103000"/>
              </a:lnSpc>
              <a:spcAft>
                <a:spcPts val="25"/>
              </a:spcAft>
              <a:tabLst>
                <a:tab pos="6224905" algn="ctr"/>
              </a:tabLst>
            </a:pPr>
            <a:r>
              <a:rPr lang="es-NI" sz="7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C. ESTABLECIENDO ANCIANOS EN CADA IGLESIA </a:t>
            </a:r>
            <a:r>
              <a:rPr lang="es-NI" sz="7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(Hech.14: 23)</a:t>
            </a:r>
            <a:r>
              <a:rPr lang="es-NI" sz="7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… </a:t>
            </a:r>
          </a:p>
          <a:p>
            <a:pPr marL="342900" marR="28575" lvl="0" indent="-342900" algn="just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700"/>
              <a:buFont typeface="+mj-lt"/>
              <a:buAutoNum type="arabicPeriod"/>
            </a:pPr>
            <a:r>
              <a:rPr lang="es-NI" sz="7400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Con oración y ayuno. </a:t>
            </a:r>
          </a:p>
          <a:p>
            <a:pPr marL="342900" marR="28575" lvl="0" indent="-342900" algn="just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700"/>
              <a:buFont typeface="+mj-lt"/>
              <a:buAutoNum type="arabicPeriod"/>
            </a:pPr>
            <a:r>
              <a:rPr lang="es-NI" sz="7400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Encomendándolos al Señor. </a:t>
            </a:r>
          </a:p>
          <a:p>
            <a:pPr marL="342900" marR="28575" lvl="0" indent="-342900" algn="just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700"/>
              <a:buFont typeface="+mj-lt"/>
              <a:buAutoNum type="arabicPeriod"/>
            </a:pPr>
            <a:endParaRPr lang="es-NI" sz="5100" u="none" strike="noStrike" baseline="300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28575" lvl="0" indent="-342900" algn="just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700"/>
              <a:buFont typeface="+mj-lt"/>
              <a:buAutoNum type="arabicPeriod"/>
            </a:pPr>
            <a:endParaRPr lang="es-NI" sz="4200" u="none" strike="noStrike" baseline="300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6350" marR="28575" indent="-6350" algn="just">
              <a:lnSpc>
                <a:spcPct val="103000"/>
              </a:lnSpc>
              <a:spcAft>
                <a:spcPts val="155"/>
              </a:spcAft>
            </a:pPr>
            <a:r>
              <a:rPr lang="es-NI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  <a:p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23016621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24F7E5-429F-486A-555A-833188D54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sz="4400" b="1" kern="0" dirty="0">
                <a:solidFill>
                  <a:srgbClr val="000000"/>
                </a:solidFill>
                <a:latin typeface="Copperplate Gothic"/>
                <a:ea typeface="Copperplate Gothic"/>
                <a:cs typeface="Copperplate Gothic"/>
              </a:rPr>
              <a:t>III </a:t>
            </a:r>
            <a:r>
              <a:rPr lang="es-NI" sz="3200" b="1" kern="0" dirty="0">
                <a:solidFill>
                  <a:srgbClr val="000000"/>
                </a:solidFill>
                <a:latin typeface="Copperplate Gothic"/>
                <a:ea typeface="Copperplate Gothic"/>
                <a:cs typeface="Copperplate Gothic"/>
              </a:rPr>
              <a:t> </a:t>
            </a:r>
            <a:r>
              <a:rPr lang="es-NI" sz="4400" b="1" kern="0" dirty="0">
                <a:solidFill>
                  <a:srgbClr val="000000"/>
                </a:solidFill>
                <a:effectLst/>
                <a:latin typeface="Copperplate Gothic"/>
                <a:ea typeface="Copperplate Gothic"/>
                <a:cs typeface="Copperplate Gothic"/>
              </a:rPr>
              <a:t>Las actividades de Pablo”</a:t>
            </a:r>
            <a:br>
              <a:rPr lang="es-NI" sz="4400" b="1" kern="0" dirty="0">
                <a:solidFill>
                  <a:srgbClr val="000000"/>
                </a:solidFill>
                <a:effectLst/>
                <a:latin typeface="Copperplate Gothic"/>
                <a:ea typeface="Copperplate Gothic"/>
                <a:cs typeface="Copperplate Gothic"/>
              </a:rPr>
            </a:br>
            <a:endParaRPr lang="es-NI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6E6429-DD88-6E99-4493-7AA623CC5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99" y="1825624"/>
            <a:ext cx="11972925" cy="4860925"/>
          </a:xfrm>
        </p:spPr>
        <p:txBody>
          <a:bodyPr/>
          <a:lstStyle/>
          <a:p>
            <a:pPr marL="187960" marR="30480" indent="-6350" algn="l">
              <a:lnSpc>
                <a:spcPct val="103000"/>
              </a:lnSpc>
              <a:spcAft>
                <a:spcPts val="25"/>
              </a:spcAft>
              <a:tabLst>
                <a:tab pos="6075045" algn="ctr"/>
              </a:tabLst>
            </a:pPr>
            <a:r>
              <a:rPr lang="es-NI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PREDICANDO EN PERGE DE PANFILIA </a:t>
            </a:r>
            <a:r>
              <a:rPr lang="es-NI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(Hech.14: 24, 25)</a:t>
            </a:r>
            <a:r>
              <a:rPr lang="es-NI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… </a:t>
            </a:r>
          </a:p>
          <a:p>
            <a:pPr marL="342900" marR="347345" lvl="0" indent="-342900" algn="l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700"/>
              <a:buFont typeface="+mj-lt"/>
              <a:buAutoNum type="arabicPeriod"/>
            </a:pPr>
            <a:r>
              <a:rPr lang="es-NI" sz="1800" u="none" strike="noStrike" baseline="3000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Perge</a:t>
            </a:r>
            <a:r>
              <a:rPr lang="es-NI" sz="1800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de donde Juan Marcos se les devolvió </a:t>
            </a:r>
            <a:r>
              <a:rPr lang="es-NI" sz="1800" b="1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(Hech.13: 13 , 14)</a:t>
            </a:r>
            <a:r>
              <a:rPr lang="es-NI" sz="1800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347345" lvl="0" indent="-342900" algn="l">
              <a:lnSpc>
                <a:spcPct val="95000"/>
              </a:lnSpc>
              <a:spcAft>
                <a:spcPts val="50"/>
              </a:spcAft>
              <a:buClr>
                <a:srgbClr val="000000"/>
              </a:buClr>
              <a:buSzPts val="1700"/>
              <a:buFont typeface="+mj-lt"/>
              <a:buAutoNum type="arabicPeriod"/>
            </a:pPr>
            <a:r>
              <a:rPr lang="es-NI" sz="1800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No hay mención de la predicación de ellos antes, pero ahora sí </a:t>
            </a:r>
          </a:p>
          <a:p>
            <a:pPr marL="187960" marR="347345" indent="-6350" algn="l">
              <a:lnSpc>
                <a:spcPct val="95000"/>
              </a:lnSpc>
              <a:spcAft>
                <a:spcPts val="50"/>
              </a:spcAft>
            </a:pPr>
            <a:r>
              <a:rPr lang="es-NI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E. VIA ITALIA, ANTIOQUÍA DE SIRIA </a:t>
            </a:r>
            <a:r>
              <a:rPr lang="es-NI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(Hech.14: 25, 26)</a:t>
            </a:r>
            <a:r>
              <a:rPr lang="es-NI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… </a:t>
            </a:r>
            <a:r>
              <a:rPr lang="es-NI" sz="18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	</a:t>
            </a:r>
            <a:endParaRPr lang="es-NI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87960" marR="347345" indent="-6350" algn="l">
              <a:lnSpc>
                <a:spcPct val="95000"/>
              </a:lnSpc>
              <a:spcAft>
                <a:spcPts val="50"/>
              </a:spcAft>
            </a:pPr>
            <a:r>
              <a:rPr lang="es-NI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1. Italia, una ciudad en las costas de Panfilia. </a:t>
            </a:r>
          </a:p>
          <a:p>
            <a:pPr marL="6350" marR="28575" indent="-6350" algn="just">
              <a:lnSpc>
                <a:spcPct val="103000"/>
              </a:lnSpc>
              <a:spcAft>
                <a:spcPts val="155"/>
              </a:spcAft>
            </a:pPr>
            <a:r>
              <a:rPr lang="es-NI" sz="18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NI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2. Antioquía de Siria, el lugar de donde salieron a su jornada.</a:t>
            </a:r>
          </a:p>
          <a:p>
            <a:pPr marL="6350" marR="514985" indent="-6350" algn="just">
              <a:lnSpc>
                <a:spcPct val="103000"/>
              </a:lnSpc>
              <a:spcAft>
                <a:spcPts val="25"/>
              </a:spcAft>
            </a:pPr>
            <a:r>
              <a:rPr lang="es-NI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F. EL INFORME DE LO QUE DIOS HABÍA HECHO </a:t>
            </a:r>
            <a:r>
              <a:rPr lang="es-NI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(Hech.14: 27)</a:t>
            </a:r>
            <a:r>
              <a:rPr lang="es-NI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… </a:t>
            </a:r>
            <a:r>
              <a:rPr lang="es-NI" sz="18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	</a:t>
            </a:r>
            <a:endParaRPr lang="es-NI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350" marR="514985" indent="-6350" algn="just">
              <a:lnSpc>
                <a:spcPct val="103000"/>
              </a:lnSpc>
              <a:spcAft>
                <a:spcPts val="25"/>
              </a:spcAft>
            </a:pPr>
            <a:r>
              <a:rPr lang="es-NI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1. A la iglesia que los había enviado </a:t>
            </a:r>
            <a:r>
              <a:rPr lang="es-NI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(Hech.13: 1 – 3)</a:t>
            </a:r>
            <a:r>
              <a:rPr lang="es-NI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L="6350" marR="28575" indent="-6350" algn="just">
              <a:lnSpc>
                <a:spcPct val="103000"/>
              </a:lnSpc>
              <a:spcAft>
                <a:spcPts val="155"/>
              </a:spcAft>
            </a:pPr>
            <a:r>
              <a:rPr lang="es-NI" sz="18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NI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2. Informando cómo Dios había abierto las puertas de la fe a los gentiles.  </a:t>
            </a:r>
          </a:p>
          <a:p>
            <a:pPr marL="6350" marR="28575" indent="-6350" algn="just">
              <a:lnSpc>
                <a:spcPct val="103000"/>
              </a:lnSpc>
              <a:spcAft>
                <a:spcPts val="155"/>
              </a:spcAft>
            </a:pPr>
            <a:r>
              <a:rPr lang="es-NI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  <a:p>
            <a:pPr marL="275590" marR="28575" indent="-103505" algn="just">
              <a:lnSpc>
                <a:spcPct val="103000"/>
              </a:lnSpc>
              <a:spcAft>
                <a:spcPts val="25"/>
              </a:spcAft>
            </a:pPr>
            <a:r>
              <a:rPr lang="es-NI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esta altura Lucas menciona que Pablo y Bernabé se quedaron un largo tiempo con los hermanos de Antioquía de Siria </a:t>
            </a:r>
            <a:r>
              <a:rPr lang="es-NI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(Hech.14: 28)</a:t>
            </a:r>
            <a:r>
              <a:rPr lang="es-NI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Examinando este primer viaje misionero de Pablo, observemos lo que fue… </a:t>
            </a:r>
          </a:p>
          <a:p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1705145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84F2A5-4B7B-06D8-5939-6A5EE887D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sz="4400" b="1" kern="0" dirty="0">
                <a:solidFill>
                  <a:srgbClr val="000000"/>
                </a:solidFill>
                <a:latin typeface="Copperplate Gothic"/>
                <a:ea typeface="Copperplate Gothic"/>
                <a:cs typeface="Copperplate Gothic"/>
              </a:rPr>
              <a:t>III </a:t>
            </a:r>
            <a:r>
              <a:rPr lang="es-NI" sz="3200" b="1" kern="0" dirty="0">
                <a:solidFill>
                  <a:srgbClr val="000000"/>
                </a:solidFill>
                <a:latin typeface="Copperplate Gothic"/>
                <a:ea typeface="Copperplate Gothic"/>
                <a:cs typeface="Copperplate Gothic"/>
              </a:rPr>
              <a:t> </a:t>
            </a:r>
            <a:r>
              <a:rPr lang="es-NI" sz="4400" b="1" kern="0" dirty="0">
                <a:solidFill>
                  <a:srgbClr val="000000"/>
                </a:solidFill>
                <a:effectLst/>
                <a:latin typeface="Copperplate Gothic"/>
                <a:ea typeface="Copperplate Gothic"/>
                <a:cs typeface="Copperplate Gothic"/>
              </a:rPr>
              <a:t>Las actividades de Pablo”</a:t>
            </a:r>
            <a:br>
              <a:rPr lang="es-NI" sz="4400" b="1" kern="0" dirty="0">
                <a:solidFill>
                  <a:srgbClr val="000000"/>
                </a:solidFill>
                <a:effectLst/>
                <a:latin typeface="Copperplate Gothic"/>
                <a:ea typeface="Copperplate Gothic"/>
                <a:cs typeface="Copperplate Gothic"/>
              </a:rPr>
            </a:br>
            <a:endParaRPr lang="es-NI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3944C8-22FE-CB82-7D85-0EEBE5521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" y="1825625"/>
            <a:ext cx="11925300" cy="4908550"/>
          </a:xfrm>
        </p:spPr>
        <p:txBody>
          <a:bodyPr/>
          <a:lstStyle/>
          <a:p>
            <a:pPr marL="187960" marR="30480" indent="-6350" algn="l">
              <a:lnSpc>
                <a:spcPct val="103000"/>
              </a:lnSpc>
              <a:spcAft>
                <a:spcPts val="25"/>
              </a:spcAft>
              <a:tabLst>
                <a:tab pos="894080" algn="ctr"/>
              </a:tabLst>
            </a:pPr>
            <a:r>
              <a:rPr lang="es-NI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	LA MISIÓN DE PABLO. </a:t>
            </a:r>
            <a:endParaRPr lang="es-NI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5885" marR="28575" indent="-6350" algn="just">
              <a:lnSpc>
                <a:spcPct val="103000"/>
              </a:lnSpc>
              <a:spcAft>
                <a:spcPts val="25"/>
              </a:spcAft>
            </a:pPr>
            <a:r>
              <a:rPr lang="es-NI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A. PREDICÓ EL EVANGELIO… </a:t>
            </a:r>
          </a:p>
          <a:p>
            <a:pPr marL="342900" marR="2857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es-NI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Predicó el evangelio de Jesucristo </a:t>
            </a:r>
            <a:r>
              <a:rPr lang="es-NI" sz="18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(Hech.14: 7, 21)</a:t>
            </a:r>
            <a:r>
              <a:rPr lang="es-NI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2857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es-NI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Tal como fue ordenado por el mismo Señor </a:t>
            </a:r>
            <a:r>
              <a:rPr lang="es-NI" sz="18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(Mar.16: 15, 16)</a:t>
            </a:r>
            <a:r>
              <a:rPr lang="es-NI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350" marR="28575" indent="-6350" algn="just">
              <a:lnSpc>
                <a:spcPct val="103000"/>
              </a:lnSpc>
              <a:spcAft>
                <a:spcPts val="155"/>
              </a:spcAft>
            </a:pPr>
            <a:r>
              <a:rPr lang="es-NI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  <a:p>
            <a:pPr marL="96520" marR="28575" indent="-6350" algn="just">
              <a:lnSpc>
                <a:spcPct val="103000"/>
              </a:lnSpc>
              <a:spcAft>
                <a:spcPts val="25"/>
              </a:spcAft>
            </a:pPr>
            <a:r>
              <a:rPr lang="es-NI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B. HIZO DISCÍPULOS… </a:t>
            </a:r>
          </a:p>
          <a:p>
            <a:pPr marL="342900" marR="2857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es-NI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Hizo discípulos por medio de la predicación del evangelio </a:t>
            </a:r>
            <a:r>
              <a:rPr lang="es-NI" sz="18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(Hech.14: 21)</a:t>
            </a:r>
            <a:r>
              <a:rPr lang="es-NI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2857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es-NI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No solamente por el bautismo, sino enseñándoles como a discípulos </a:t>
            </a:r>
            <a:r>
              <a:rPr lang="es-NI" sz="18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(Mat.28: 19, 20)</a:t>
            </a:r>
            <a:r>
              <a:rPr lang="es-NI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6520" marR="28575" indent="-6350" algn="just">
              <a:lnSpc>
                <a:spcPct val="103000"/>
              </a:lnSpc>
              <a:spcAft>
                <a:spcPts val="25"/>
              </a:spcAft>
            </a:pPr>
            <a:r>
              <a:rPr lang="es-NI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C. ESTABLECIO IGLESIAS LOCALES… </a:t>
            </a:r>
          </a:p>
          <a:p>
            <a:pPr marL="342900" marR="28575" indent="-342900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es-NI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Hoy, 	misioneros establecen a menudo misiones (organizaciones eclesiásticas) Pablo estableció iglesias locales </a:t>
            </a:r>
            <a:r>
              <a:rPr lang="es-NI" sz="18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(Hech.14: 23; </a:t>
            </a:r>
            <a:r>
              <a:rPr lang="es-NI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cf.</a:t>
            </a:r>
            <a:r>
              <a:rPr lang="es-NI" sz="18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Rom.16: 16)</a:t>
            </a:r>
            <a:r>
              <a:rPr lang="es-NI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28575" lvl="0" indent="-342900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endParaRPr lang="es-NI" sz="18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27553921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1DDD7E-D787-577D-3428-B028CAD66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sz="4400" b="1" kern="0" dirty="0">
                <a:solidFill>
                  <a:srgbClr val="000000"/>
                </a:solidFill>
                <a:latin typeface="Copperplate Gothic"/>
                <a:ea typeface="Copperplate Gothic"/>
                <a:cs typeface="Copperplate Gothic"/>
              </a:rPr>
              <a:t>III </a:t>
            </a:r>
            <a:r>
              <a:rPr lang="es-NI" sz="3200" b="1" kern="0" dirty="0">
                <a:solidFill>
                  <a:srgbClr val="000000"/>
                </a:solidFill>
                <a:latin typeface="Copperplate Gothic"/>
                <a:ea typeface="Copperplate Gothic"/>
                <a:cs typeface="Copperplate Gothic"/>
              </a:rPr>
              <a:t> </a:t>
            </a:r>
            <a:r>
              <a:rPr lang="es-NI" sz="4400" b="1" kern="0" dirty="0">
                <a:solidFill>
                  <a:srgbClr val="000000"/>
                </a:solidFill>
                <a:effectLst/>
                <a:latin typeface="Copperplate Gothic"/>
                <a:ea typeface="Copperplate Gothic"/>
                <a:cs typeface="Copperplate Gothic"/>
              </a:rPr>
              <a:t>Las actividades de Pablo”</a:t>
            </a:r>
            <a:br>
              <a:rPr lang="es-NI" sz="4400" b="1" kern="0" dirty="0">
                <a:solidFill>
                  <a:srgbClr val="000000"/>
                </a:solidFill>
                <a:effectLst/>
                <a:latin typeface="Copperplate Gothic"/>
                <a:ea typeface="Copperplate Gothic"/>
                <a:cs typeface="Copperplate Gothic"/>
              </a:rPr>
            </a:br>
            <a:endParaRPr lang="es-NI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E2D152-D119-9245-CE9E-7B41B61F9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825625"/>
            <a:ext cx="12020550" cy="4927600"/>
          </a:xfrm>
        </p:spPr>
        <p:txBody>
          <a:bodyPr/>
          <a:lstStyle/>
          <a:p>
            <a:pPr marL="96520" marR="28575" indent="-6350" algn="just">
              <a:lnSpc>
                <a:spcPct val="103000"/>
              </a:lnSpc>
              <a:spcAft>
                <a:spcPts val="25"/>
              </a:spcAft>
            </a:pPr>
            <a:r>
              <a:rPr lang="es-NI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FORTALECIO Y EXHORTÓ A LOS HERMANOS… </a:t>
            </a:r>
          </a:p>
          <a:p>
            <a:pPr marL="342900" marR="2857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es-NI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Esto explica por qué les visito en su regreso a casa </a:t>
            </a:r>
            <a:r>
              <a:rPr lang="es-NI" sz="18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(Hech.14: 21, 22)</a:t>
            </a:r>
            <a:r>
              <a:rPr lang="es-NI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2857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es-NI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Esto explica también por qué les visitó una y otra vez </a:t>
            </a:r>
            <a:r>
              <a:rPr lang="es-NI" sz="18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(Hech.15: 36, 41; 16: 1 – 5; 18: 23)</a:t>
            </a:r>
            <a:r>
              <a:rPr lang="es-NI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6520" marR="28575" indent="-6350" algn="just">
              <a:lnSpc>
                <a:spcPct val="103000"/>
              </a:lnSpc>
              <a:spcAft>
                <a:spcPts val="25"/>
              </a:spcAft>
            </a:pPr>
            <a:r>
              <a:rPr lang="es-NI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E. FUE DIRECTAMENTE A LOS ANCIANOS DE CADA IGLESIA… </a:t>
            </a:r>
          </a:p>
          <a:p>
            <a:pPr marL="342900" marR="2857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es-NI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Éstos eran obispos (supervisores), conocidos también como pastores (que apacientan) </a:t>
            </a:r>
            <a:r>
              <a:rPr lang="es-NI" sz="18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(Hech.14: 23; 20: 17, 28)</a:t>
            </a:r>
            <a:r>
              <a:rPr lang="es-NI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2857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es-NI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Hombres viejos que tenían experiencia y ciertas cualificaciones </a:t>
            </a:r>
            <a:r>
              <a:rPr lang="es-NI" sz="18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(1Tim.3: 1 – 7; Tito.1: 5 – 9)</a:t>
            </a:r>
            <a:r>
              <a:rPr lang="es-NI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2857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es-NI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 cita repetida parece dirigirse a judíos convertidos, y bien versados en la palabra, quienes pudieron servir antes como ancianos en las sinagogas. </a:t>
            </a:r>
          </a:p>
          <a:p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6346501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FB84BD-5D11-C129-2773-7E8392392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sz="4400" b="1" kern="0" dirty="0">
                <a:solidFill>
                  <a:srgbClr val="000000"/>
                </a:solidFill>
                <a:latin typeface="Copperplate Gothic"/>
                <a:ea typeface="Copperplate Gothic"/>
                <a:cs typeface="Copperplate Gothic"/>
              </a:rPr>
              <a:t>III </a:t>
            </a:r>
            <a:r>
              <a:rPr lang="es-NI" sz="3200" b="1" kern="0" dirty="0">
                <a:solidFill>
                  <a:srgbClr val="000000"/>
                </a:solidFill>
                <a:latin typeface="Copperplate Gothic"/>
                <a:ea typeface="Copperplate Gothic"/>
                <a:cs typeface="Copperplate Gothic"/>
              </a:rPr>
              <a:t> </a:t>
            </a:r>
            <a:r>
              <a:rPr lang="es-NI" sz="4400" b="1" kern="0" dirty="0">
                <a:solidFill>
                  <a:srgbClr val="000000"/>
                </a:solidFill>
                <a:effectLst/>
                <a:latin typeface="Copperplate Gothic"/>
                <a:ea typeface="Copperplate Gothic"/>
                <a:cs typeface="Copperplate Gothic"/>
              </a:rPr>
              <a:t>Las actividades de Pablo”</a:t>
            </a:r>
            <a:br>
              <a:rPr lang="es-NI" sz="4400" b="1" kern="0" dirty="0">
                <a:solidFill>
                  <a:srgbClr val="000000"/>
                </a:solidFill>
                <a:effectLst/>
                <a:latin typeface="Copperplate Gothic"/>
                <a:ea typeface="Copperplate Gothic"/>
                <a:cs typeface="Copperplate Gothic"/>
              </a:rPr>
            </a:br>
            <a:endParaRPr lang="es-NI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E6E121-F4B2-A590-BFB3-ABDC21152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6520" marR="28575" indent="-6350" algn="just">
              <a:lnSpc>
                <a:spcPct val="103000"/>
              </a:lnSpc>
              <a:spcAft>
                <a:spcPts val="25"/>
              </a:spcAft>
            </a:pPr>
            <a:r>
              <a:rPr lang="es-NI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ENCOMENDANDOLES AL CUIDADO DEL SEÑOR… </a:t>
            </a:r>
          </a:p>
          <a:p>
            <a:pPr marL="342900" marR="2857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es-NI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 iglesia temprana no práctico “la sucesión apostólica” </a:t>
            </a:r>
            <a:r>
              <a:rPr lang="es-NI" sz="18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(Hech.12: 2</a:t>
            </a:r>
            <a:r>
              <a:rPr lang="es-NI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Jacobo no fue reemplazado</a:t>
            </a:r>
            <a:r>
              <a:rPr lang="es-NI" sz="18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s-NI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2857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es-NI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En cambio, los apóstoles dejaron las iglesias a la gracia (la providencia) de Dios </a:t>
            </a:r>
            <a:r>
              <a:rPr lang="es-NI" sz="18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(Hech.14: 23; 20: 28 – 32)</a:t>
            </a:r>
            <a:r>
              <a:rPr lang="es-NI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6520" marR="28575" indent="-6350" algn="just">
              <a:lnSpc>
                <a:spcPct val="103000"/>
              </a:lnSpc>
              <a:spcAft>
                <a:spcPts val="25"/>
              </a:spcAft>
            </a:pPr>
            <a:r>
              <a:rPr lang="es-NI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G. INFORMÓ A LA IGLESIA QUE LES ENVÍO… </a:t>
            </a:r>
          </a:p>
          <a:p>
            <a:pPr marL="342900" marR="2857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es-NI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 iglesia de Antioquía de Siria había enviado a Pablo a esta jornada </a:t>
            </a:r>
            <a:r>
              <a:rPr lang="es-NI" sz="18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(Hech.13: 1 – 3)</a:t>
            </a:r>
            <a:r>
              <a:rPr lang="es-NI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2857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es-NI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Por tal razón era apropiado que Pablo les informara de la obra </a:t>
            </a:r>
            <a:r>
              <a:rPr lang="es-NI" sz="18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(Hech.14: 27)</a:t>
            </a:r>
            <a:r>
              <a:rPr lang="es-NI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2085" marR="28575" indent="-6350" algn="just">
              <a:lnSpc>
                <a:spcPct val="103000"/>
              </a:lnSpc>
              <a:spcAft>
                <a:spcPts val="25"/>
              </a:spcAft>
            </a:pPr>
            <a:r>
              <a:rPr lang="es-NI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  <a:p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30556231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CC941-243D-DE7F-412A-6F0D8B95F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8375"/>
          </a:xfrm>
        </p:spPr>
        <p:txBody>
          <a:bodyPr>
            <a:normAutofit fontScale="90000"/>
          </a:bodyPr>
          <a:lstStyle/>
          <a:p>
            <a:r>
              <a:rPr lang="es-NI" sz="4400" b="1" kern="0" dirty="0">
                <a:solidFill>
                  <a:srgbClr val="000000"/>
                </a:solidFill>
                <a:latin typeface="Copperplate Gothic"/>
                <a:ea typeface="Copperplate Gothic"/>
                <a:cs typeface="Copperplate Gothic"/>
              </a:rPr>
              <a:t>III </a:t>
            </a:r>
            <a:r>
              <a:rPr lang="es-NI" sz="3200" b="1" kern="0" dirty="0">
                <a:solidFill>
                  <a:srgbClr val="000000"/>
                </a:solidFill>
                <a:latin typeface="Copperplate Gothic"/>
                <a:ea typeface="Copperplate Gothic"/>
                <a:cs typeface="Copperplate Gothic"/>
              </a:rPr>
              <a:t> </a:t>
            </a:r>
            <a:r>
              <a:rPr lang="es-NI" sz="4400" b="1" kern="0" dirty="0">
                <a:solidFill>
                  <a:srgbClr val="000000"/>
                </a:solidFill>
                <a:effectLst/>
                <a:latin typeface="Copperplate Gothic"/>
                <a:ea typeface="Copperplate Gothic"/>
                <a:cs typeface="Copperplate Gothic"/>
              </a:rPr>
              <a:t>Las actividades de Pablo”</a:t>
            </a:r>
            <a:br>
              <a:rPr lang="es-NI" sz="4400" b="1" kern="0" dirty="0">
                <a:solidFill>
                  <a:srgbClr val="000000"/>
                </a:solidFill>
                <a:effectLst/>
                <a:latin typeface="Copperplate Gothic"/>
                <a:ea typeface="Copperplate Gothic"/>
                <a:cs typeface="Copperplate Gothic"/>
              </a:rPr>
            </a:br>
            <a:endParaRPr lang="es-NI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2E6771-4B73-52F9-5A49-E0E02686F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99" y="1524000"/>
            <a:ext cx="11896725" cy="5172075"/>
          </a:xfrm>
        </p:spPr>
        <p:txBody>
          <a:bodyPr>
            <a:normAutofit fontScale="77500" lnSpcReduction="20000"/>
          </a:bodyPr>
          <a:lstStyle/>
          <a:p>
            <a:pPr marL="269875" marR="28575" indent="-179705" algn="just">
              <a:lnSpc>
                <a:spcPct val="103000"/>
              </a:lnSpc>
              <a:spcAft>
                <a:spcPts val="25"/>
              </a:spcAft>
            </a:pPr>
            <a:r>
              <a:rPr lang="es-NI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es-NI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 actividad de Pablo, realmente fue conforme a la voluntad del Espíritu Santo. </a:t>
            </a:r>
          </a:p>
          <a:p>
            <a:pPr marL="342900" marR="2857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es-NI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Quién envío a Pablo y a Bernabé </a:t>
            </a:r>
            <a:r>
              <a:rPr lang="es-NI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(Hech.13: 1 – 4)</a:t>
            </a:r>
            <a:r>
              <a:rPr lang="es-NI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NI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2857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es-NI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Quién indudablemente les guio en la obra que ellos hicieron. </a:t>
            </a:r>
          </a:p>
          <a:p>
            <a:pPr marL="96520" marR="28575" indent="-6350" algn="just">
              <a:lnSpc>
                <a:spcPct val="103000"/>
              </a:lnSpc>
              <a:spcAft>
                <a:spcPts val="25"/>
              </a:spcAft>
            </a:pPr>
            <a:r>
              <a:rPr lang="es-NI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B. Hoy, muchas iglesias y misioneros involucrados en la obra extranjera. </a:t>
            </a:r>
          </a:p>
          <a:p>
            <a:pPr marL="342900" marR="69278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es-NI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Establecen “misiones” en lugar de iglesias locales autónomas. </a:t>
            </a:r>
          </a:p>
          <a:p>
            <a:pPr marL="342900" marR="69278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es-NI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Crean vigilancia paternalista en sus “misiones”. C. Tales prácticas están sin autoridad escritural. </a:t>
            </a:r>
          </a:p>
          <a:p>
            <a:pPr marL="342900" marR="2857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es-NI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Pablo y Bernabé establecieron congregaciones independientes, autónomas </a:t>
            </a:r>
            <a:r>
              <a:rPr lang="es-NI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(Hech.14: 23; 20: 28)</a:t>
            </a:r>
            <a:r>
              <a:rPr lang="es-NI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2857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es-NI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Ellos encomendaron tales congregaciones a la palabra de Dios, y al cuidado del Señor </a:t>
            </a:r>
            <a:r>
              <a:rPr lang="es-NI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(Hech.14: 23; 20: 32)</a:t>
            </a:r>
            <a:r>
              <a:rPr lang="es-NI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NI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75590" marR="28575" indent="-103505" algn="just">
              <a:lnSpc>
                <a:spcPct val="103000"/>
              </a:lnSpc>
              <a:spcAft>
                <a:spcPts val="25"/>
              </a:spcAft>
            </a:pPr>
            <a:r>
              <a:rPr lang="es-NI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¡Si deseamos extender el reino de Dios (no denominaciones de hombres), entonces haremos bien en estudiar cuidadosamente y finalmente aplicar las actividades misioneras de aquellos como Pablo y Bernabé! </a:t>
            </a:r>
          </a:p>
          <a:p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42241672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6B5E8B-404B-2E44-1DB5-358643DAE8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NI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1FE48DF-602D-7C69-5CE0-105E61ABDC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NI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835EF02-F5A1-12AE-FA87-6477CCBF98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-42862"/>
            <a:ext cx="12134849" cy="6943724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6C456E34-A32D-F213-E1B1-3F43CF9397B7}"/>
              </a:ext>
            </a:extLst>
          </p:cNvPr>
          <p:cNvSpPr/>
          <p:nvPr/>
        </p:nvSpPr>
        <p:spPr>
          <a:xfrm>
            <a:off x="123826" y="104775"/>
            <a:ext cx="7372349" cy="7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 EVANGELIO EN MARCHA 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4F2C641C-BDED-395D-4A87-9E287C7BF804}"/>
              </a:ext>
            </a:extLst>
          </p:cNvPr>
          <p:cNvSpPr/>
          <p:nvPr/>
        </p:nvSpPr>
        <p:spPr>
          <a:xfrm>
            <a:off x="7581900" y="0"/>
            <a:ext cx="4610100" cy="24733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sz="3600" b="1" dirty="0">
                <a:solidFill>
                  <a:schemeClr val="tx1"/>
                </a:solidFill>
              </a:rPr>
              <a:t>CAPITULO 14  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4DB3DE14-21E3-99D2-6840-361787FE5646}"/>
              </a:ext>
            </a:extLst>
          </p:cNvPr>
          <p:cNvSpPr/>
          <p:nvPr/>
        </p:nvSpPr>
        <p:spPr>
          <a:xfrm>
            <a:off x="7381875" y="4514850"/>
            <a:ext cx="4752974" cy="2473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NI" sz="2800" b="1" dirty="0"/>
              <a:t>www.creiporlocualhable.com</a:t>
            </a:r>
          </a:p>
        </p:txBody>
      </p:sp>
    </p:spTree>
    <p:extLst>
      <p:ext uri="{BB962C8B-B14F-4D97-AF65-F5344CB8AC3E}">
        <p14:creationId xmlns:p14="http://schemas.microsoft.com/office/powerpoint/2010/main" val="41006622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11698C-0236-867F-09C9-138123DDB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250"/>
            <a:ext cx="10515600" cy="828676"/>
          </a:xfrm>
        </p:spPr>
        <p:txBody>
          <a:bodyPr>
            <a:normAutofit fontScale="90000"/>
          </a:bodyPr>
          <a:lstStyle/>
          <a:p>
            <a:r>
              <a:rPr lang="es-NI" sz="2800" b="1" u="sng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CONCLUSIÓN</a:t>
            </a:r>
            <a:r>
              <a:rPr lang="es-NI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: </a:t>
            </a:r>
            <a:br>
              <a:rPr lang="es-NI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es-NI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4EC496-0344-E186-0CE2-A4E9F6727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1047750"/>
            <a:ext cx="11858625" cy="5610225"/>
          </a:xfrm>
        </p:spPr>
        <p:txBody>
          <a:bodyPr>
            <a:normAutofit fontScale="25000" lnSpcReduction="20000"/>
          </a:bodyPr>
          <a:lstStyle/>
          <a:p>
            <a:pPr marL="271145" marR="28575" indent="-179705" algn="just">
              <a:lnSpc>
                <a:spcPct val="103000"/>
              </a:lnSpc>
              <a:spcAft>
                <a:spcPts val="25"/>
              </a:spcAft>
            </a:pPr>
            <a:r>
              <a:rPr lang="es-NI" sz="9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A. El conflicto sobre la circuncisión y la ley ilustra los desafíos de la iglesia temprana. </a:t>
            </a:r>
          </a:p>
          <a:p>
            <a:pPr marL="342900" marR="2857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es-NI" sz="9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El desafío de la transición del Antiguo Testamento al Nuevo Testamento. </a:t>
            </a:r>
          </a:p>
          <a:p>
            <a:pPr marL="342900" marR="2857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es-NI" sz="9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El desafío de aceptar en la iglesia aquellos que fueron considerados “sucios”. B. Pero los desafíos fueron superados, principalmente por el apóstol Pablo. </a:t>
            </a:r>
          </a:p>
          <a:p>
            <a:pPr marL="342900" marR="2857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es-NI" sz="9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Un hebreo de hebreos, pero también un apóstol para los gentiles. </a:t>
            </a:r>
          </a:p>
          <a:p>
            <a:pPr marL="342900" marR="2857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es-NI" sz="9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 quién Dios uso para unir a judíos y a gentiles en un solo cuerpo. </a:t>
            </a:r>
            <a:endParaRPr lang="es-NI" sz="96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75590" marR="28575" indent="-103505" algn="just">
              <a:lnSpc>
                <a:spcPct val="103000"/>
              </a:lnSpc>
              <a:spcAft>
                <a:spcPts val="25"/>
              </a:spcAft>
            </a:pPr>
            <a:r>
              <a:rPr lang="es-NI" sz="9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Para cumplir lo que Jesús logro por su muerte en la cruz, paz entre judíos y gentiles, uniéndolos en un nuevo cuerpo </a:t>
            </a:r>
            <a:r>
              <a:rPr lang="es-NI" sz="9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(Efes.2: 11 – 16)</a:t>
            </a:r>
            <a:r>
              <a:rPr lang="es-NI" sz="9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Esto debe recordarnos cómo los gentiles somos bendecidos para entrar en la comunión con Dios y con su pueblo. </a:t>
            </a:r>
          </a:p>
          <a:p>
            <a:pPr marL="178435" marR="28575" indent="-6350" algn="just">
              <a:lnSpc>
                <a:spcPct val="103000"/>
              </a:lnSpc>
              <a:spcAft>
                <a:spcPts val="25"/>
              </a:spcAft>
            </a:pPr>
            <a:r>
              <a:rPr lang="es-NI" sz="9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¿Le hemos permitido a Jesús agregarnos a su nuevo cuerpo, la iglesia? </a:t>
            </a:r>
          </a:p>
          <a:p>
            <a:pPr marL="277495" marR="30480" indent="-6350" algn="l">
              <a:lnSpc>
                <a:spcPct val="103000"/>
              </a:lnSpc>
              <a:spcAft>
                <a:spcPts val="25"/>
              </a:spcAft>
            </a:pPr>
            <a:r>
              <a:rPr lang="es-NI" sz="9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(Hech.2: 41, 47)</a:t>
            </a:r>
            <a:r>
              <a:rPr lang="es-NI" sz="9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L="275590" marR="28575" indent="-103505" algn="just">
              <a:lnSpc>
                <a:spcPct val="103000"/>
              </a:lnSpc>
              <a:spcAft>
                <a:spcPts val="25"/>
              </a:spcAft>
            </a:pPr>
            <a:r>
              <a:rPr lang="es-NI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  <a:p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30104690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8935A5-D94B-260A-5A81-9C2D47A1D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0E9E4E-97EE-4191-3386-DADA491A0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8870855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814F5B-FD3B-4F0A-6A1D-1F2E261B2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3C2AF0-672F-C257-8FB9-D881915A6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243845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1A973C-DF95-E40D-1BBC-DF53DD86C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NI" sz="3200" b="1" dirty="0"/>
              <a:t>INTRODUCCION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171FF8-B764-17AC-0D61-F95D6D1E6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NI" sz="54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NI" sz="5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(Hechos.14: 1 – 28)</a:t>
            </a:r>
            <a:endParaRPr lang="es-NI" sz="54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3695826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C42FE0-9278-073D-F5CC-C01007AF7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sz="2800" b="1" u="sng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INTRODUCCIÓN</a:t>
            </a:r>
            <a:r>
              <a:rPr lang="es-NI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: </a:t>
            </a:r>
            <a:br>
              <a:rPr lang="es-NI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es-NI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C9572C-877C-B778-B220-5D31D9A7F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171576"/>
            <a:ext cx="11849100" cy="5419724"/>
          </a:xfrm>
        </p:spPr>
        <p:txBody>
          <a:bodyPr>
            <a:normAutofit lnSpcReduction="10000"/>
          </a:bodyPr>
          <a:lstStyle/>
          <a:p>
            <a:pPr marL="7620" marR="30480" indent="0" algn="just">
              <a:lnSpc>
                <a:spcPct val="103000"/>
              </a:lnSpc>
              <a:spcAft>
                <a:spcPts val="25"/>
              </a:spcAft>
              <a:buNone/>
              <a:tabLst>
                <a:tab pos="6787515" algn="ctr"/>
              </a:tabLst>
            </a:pPr>
            <a:r>
              <a:rPr lang="es-NI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A. Previamente, leímos acerca de Pablo y Bernabé en Antioquía de   </a:t>
            </a:r>
          </a:p>
          <a:p>
            <a:pPr marL="7620" marR="30480" indent="0" algn="just">
              <a:lnSpc>
                <a:spcPct val="103000"/>
              </a:lnSpc>
              <a:spcAft>
                <a:spcPts val="25"/>
              </a:spcAft>
              <a:buNone/>
              <a:tabLst>
                <a:tab pos="6787515" algn="ctr"/>
              </a:tabLst>
            </a:pPr>
            <a:r>
              <a:rPr lang="es-NI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     </a:t>
            </a:r>
            <a:r>
              <a:rPr lang="es-NI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Pisidia</a:t>
            </a:r>
            <a:r>
              <a:rPr lang="es-NI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</a:p>
          <a:p>
            <a:pPr marL="342900" marR="28575" lvl="0" indent="-342900" algn="just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700"/>
              <a:buFont typeface="+mj-lt"/>
              <a:buAutoNum type="arabicPeriod"/>
            </a:pPr>
            <a:r>
              <a:rPr lang="es-NI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Donde experimentaron éxito y conflicto </a:t>
            </a:r>
            <a:r>
              <a:rPr lang="es-NI" b="1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(Hech.13: 42 – 45)</a:t>
            </a:r>
            <a:endParaRPr lang="es-NI" u="none" strike="noStrike" baseline="300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30480" lvl="0" indent="-342900" algn="l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700"/>
              <a:buFont typeface="+mj-lt"/>
              <a:buAutoNum type="arabicPeriod"/>
            </a:pPr>
            <a:r>
              <a:rPr lang="es-NI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 donde fueron expulsados, dejando a los discípulos gozosos </a:t>
            </a:r>
            <a:r>
              <a:rPr lang="es-NI" b="1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(Hech.13: 49 – 52)</a:t>
            </a:r>
            <a:r>
              <a:rPr lang="es-NI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30480" indent="0" algn="l">
              <a:lnSpc>
                <a:spcPct val="103000"/>
              </a:lnSpc>
              <a:spcAft>
                <a:spcPts val="25"/>
              </a:spcAft>
              <a:buNone/>
            </a:pPr>
            <a:r>
              <a:rPr lang="es-NI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B. Pablo y Bernabé siguieron a </a:t>
            </a:r>
            <a:r>
              <a:rPr lang="es-NI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Iconio</a:t>
            </a:r>
            <a:r>
              <a:rPr lang="es-NI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s-NI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Listra</a:t>
            </a:r>
            <a:r>
              <a:rPr lang="es-NI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y a </a:t>
            </a:r>
            <a:r>
              <a:rPr lang="es-NI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Derbe</a:t>
            </a:r>
            <a:endParaRPr lang="es-NI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0170" marR="401320" indent="0" algn="just">
              <a:lnSpc>
                <a:spcPct val="103000"/>
              </a:lnSpc>
              <a:spcAft>
                <a:spcPts val="25"/>
              </a:spcAft>
              <a:buNone/>
            </a:pPr>
            <a:r>
              <a:rPr lang="es-NI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 Las ciudades de Frigia y </a:t>
            </a:r>
            <a:r>
              <a:rPr lang="es-NI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Licaonia</a:t>
            </a:r>
            <a:r>
              <a:rPr lang="es-NI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en Asia menor (</a:t>
            </a:r>
            <a:r>
              <a:rPr lang="es-NI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Turquia</a:t>
            </a:r>
            <a:r>
              <a:rPr lang="es-NI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) </a:t>
            </a:r>
          </a:p>
          <a:p>
            <a:pPr marL="181610" marR="28575" indent="0" algn="l">
              <a:lnSpc>
                <a:spcPct val="103000"/>
              </a:lnSpc>
              <a:spcAft>
                <a:spcPts val="895"/>
              </a:spcAft>
              <a:buNone/>
            </a:pPr>
            <a:r>
              <a:rPr lang="es-NI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Estableciendo iglesias, a quienes Pablo escribió </a:t>
            </a:r>
            <a:r>
              <a:rPr lang="es-NI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(Gál.1: 1, 2)</a:t>
            </a:r>
            <a:r>
              <a:rPr lang="es-NI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 Como en Antioquia,</a:t>
            </a:r>
          </a:p>
          <a:p>
            <a:pPr marL="181610" marR="28575" indent="0" algn="l">
              <a:lnSpc>
                <a:spcPct val="103000"/>
              </a:lnSpc>
              <a:spcAft>
                <a:spcPts val="895"/>
              </a:spcAft>
              <a:buNone/>
            </a:pPr>
            <a:r>
              <a:rPr lang="es-NI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Pablo y Bernabé encontraron éxito mezclado con  sufrimiento </a:t>
            </a:r>
            <a:r>
              <a:rPr lang="es-NI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(2Tim.3: 11)</a:t>
            </a:r>
            <a:r>
              <a:rPr lang="es-NI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animando a otros </a:t>
            </a:r>
            <a:r>
              <a:rPr lang="es-NI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(Hech.14: 22)</a:t>
            </a:r>
            <a:r>
              <a:rPr lang="es-NI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Hay algunas  preguntas que    podemos hacernos, pero primero resumamos… </a:t>
            </a:r>
          </a:p>
          <a:p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16707950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EA245F-5A9F-B682-0B7D-561141E41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I. EL MINISTERIO EN ICONIO, LISTRA, Y DERBE</a:t>
            </a:r>
            <a:r>
              <a:rPr lang="es-NI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es-NI" sz="18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br>
              <a:rPr lang="es-NI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es-NI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7EEECD-C109-5FA1-6D20-CA8015177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81100"/>
            <a:ext cx="11734800" cy="5591175"/>
          </a:xfrm>
        </p:spPr>
        <p:txBody>
          <a:bodyPr>
            <a:normAutofit/>
          </a:bodyPr>
          <a:lstStyle/>
          <a:p>
            <a:pPr marL="187960" marR="30480" indent="-6350" algn="just">
              <a:lnSpc>
                <a:spcPct val="103000"/>
              </a:lnSpc>
              <a:spcAft>
                <a:spcPts val="25"/>
              </a:spcAft>
              <a:tabLst>
                <a:tab pos="5200650" algn="ctr"/>
              </a:tabLst>
            </a:pPr>
            <a:r>
              <a:rPr lang="es-NI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A. ICONIO… </a:t>
            </a:r>
          </a:p>
          <a:p>
            <a:pPr marL="342900" marR="30480" lvl="0" indent="-342900" algn="l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700"/>
              <a:buFont typeface="+mj-lt"/>
              <a:buAutoNum type="arabicPeriod"/>
            </a:pPr>
            <a:r>
              <a:rPr lang="es-NI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El mismo procedimiento, empezar con las sinagogas locales </a:t>
            </a:r>
            <a:r>
              <a:rPr lang="es-NI" b="1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(Hech.14: 1; </a:t>
            </a:r>
            <a:r>
              <a:rPr lang="es-NI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NI" b="1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7: 1, 2)</a:t>
            </a:r>
            <a:r>
              <a:rPr lang="es-NI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30480" lvl="0" indent="-342900" algn="l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700"/>
              <a:buFont typeface="+mj-lt"/>
              <a:buAutoNum type="arabicPeriod"/>
            </a:pPr>
            <a:r>
              <a:rPr lang="es-NI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Los judíos que no creyeron indujeron a los gentiles contra los hermanos  	</a:t>
            </a:r>
            <a:r>
              <a:rPr lang="es-NI" b="1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(Hech.14: 2; 13: 45)</a:t>
            </a:r>
            <a:r>
              <a:rPr lang="es-NI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28575" lvl="0" indent="-342900" algn="just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700"/>
              <a:buFont typeface="+mj-lt"/>
              <a:buAutoNum type="arabicPeriod"/>
            </a:pPr>
            <a:r>
              <a:rPr lang="es-NI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Pablo y sus acompañantes se quedaron “mucho tiempo” hablando  valerosamente </a:t>
            </a:r>
            <a:r>
              <a:rPr lang="es-NI" b="1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(Hech.14: 3; </a:t>
            </a:r>
            <a:r>
              <a:rPr lang="es-NI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cf</a:t>
            </a:r>
            <a:r>
              <a:rPr lang="es-NI" b="1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., Mar.16: 19, 20; Heb.2: 4)</a:t>
            </a:r>
            <a:r>
              <a:rPr lang="es-NI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30480" lvl="0" indent="-342900" algn="l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700"/>
              <a:buFont typeface="+mj-lt"/>
              <a:buAutoNum type="arabicPeriod"/>
            </a:pPr>
            <a:r>
              <a:rPr lang="es-NI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Este puede ser el tiempo al que se refiere Pablo, cuando escribió a los  Gálatas, de la recepción de ellos </a:t>
            </a:r>
            <a:r>
              <a:rPr lang="es-NI" b="1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(Gál.4: 13 – 15)</a:t>
            </a:r>
            <a:r>
              <a:rPr lang="es-NI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28575" lvl="0" indent="-342900" algn="just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700"/>
              <a:buFont typeface="+mj-lt"/>
              <a:buAutoNum type="arabicPeriod"/>
            </a:pPr>
            <a:r>
              <a:rPr lang="es-NI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 ciudad se dividió entre los judíos y los apóstoles </a:t>
            </a:r>
            <a:r>
              <a:rPr lang="es-NI" b="1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(Hech.14: 4)</a:t>
            </a:r>
            <a:r>
              <a:rPr lang="es-NI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28575" lvl="0" indent="-342900" algn="just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700"/>
              <a:buFont typeface="+mj-lt"/>
              <a:buAutoNum type="alphaLcParenR"/>
            </a:pPr>
            <a:r>
              <a:rPr lang="es-NI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Nótese que a Pablo y a Bernabé se les llamo “apóstoles” </a:t>
            </a:r>
            <a:r>
              <a:rPr lang="es-NI" b="1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(Hech.14: 14)</a:t>
            </a:r>
            <a:r>
              <a:rPr lang="es-NI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28575" lvl="0" indent="-342900" algn="just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700"/>
              <a:buFont typeface="+mj-lt"/>
              <a:buAutoNum type="alphaLcParenR"/>
            </a:pPr>
            <a:r>
              <a:rPr lang="es-NI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Probablemente porque les había enviado el Espíritu Santo </a:t>
            </a:r>
            <a:r>
              <a:rPr lang="es-NI" b="1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(Hech.13: 2, 4)</a:t>
            </a:r>
            <a:r>
              <a:rPr lang="es-NI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30480" lvl="0" indent="-342900" algn="l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700"/>
              <a:buFont typeface="+mj-lt"/>
              <a:buAutoNum type="alphaLcParenR"/>
              <a:tabLst>
                <a:tab pos="228600" algn="l"/>
              </a:tabLst>
            </a:pPr>
            <a:r>
              <a:rPr lang="es-NI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“Apóstoles” no en el sentido que es usado para referirse a los doce  </a:t>
            </a:r>
            <a:r>
              <a:rPr lang="es-NI" b="1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(Hech.1: 15 – 26; Apoc.21: 14)</a:t>
            </a:r>
            <a:r>
              <a:rPr lang="es-NI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30480" lvl="0" indent="0" algn="l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700"/>
              <a:buNone/>
              <a:tabLst>
                <a:tab pos="228600" algn="l"/>
              </a:tabLst>
            </a:pPr>
            <a:r>
              <a:rPr lang="es-NI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NI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6. Un esfuerzo por apedrearlos forzó a Pablo y a Bernabé huir a </a:t>
            </a:r>
            <a:r>
              <a:rPr lang="es-NI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Listra</a:t>
            </a:r>
            <a:r>
              <a:rPr lang="es-NI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      </a:t>
            </a:r>
          </a:p>
          <a:p>
            <a:pPr marL="181610" marR="30480" indent="0" algn="l">
              <a:lnSpc>
                <a:spcPct val="103000"/>
              </a:lnSpc>
              <a:spcAft>
                <a:spcPts val="25"/>
              </a:spcAft>
              <a:buNone/>
              <a:tabLst>
                <a:tab pos="8991600" algn="r"/>
              </a:tabLst>
            </a:pPr>
            <a:r>
              <a:rPr lang="es-NI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     y a </a:t>
            </a:r>
            <a:r>
              <a:rPr lang="es-NI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Derbe</a:t>
            </a:r>
            <a:r>
              <a:rPr lang="es-NI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NI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(Hech.14: 4 – 6)</a:t>
            </a:r>
            <a:r>
              <a:rPr lang="es-NI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24752842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33E16C-6EF8-B180-7293-62B8A003D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NI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I. EL MINISTERIO EN ICONIO, LISTRA, Y DERBE</a:t>
            </a:r>
            <a:r>
              <a:rPr lang="es-NI" sz="27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es-NI" sz="27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br>
              <a:rPr lang="es-NI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es-NI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0FB566-5A06-8C59-2BA5-FA73E4B61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1610" marR="30480" indent="0" algn="l">
              <a:lnSpc>
                <a:spcPct val="103000"/>
              </a:lnSpc>
              <a:spcAft>
                <a:spcPts val="25"/>
              </a:spcAft>
              <a:buNone/>
              <a:tabLst>
                <a:tab pos="5197475" algn="ctr"/>
              </a:tabLst>
            </a:pPr>
            <a:r>
              <a:rPr lang="es-NI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B. LISTRA… </a:t>
            </a:r>
          </a:p>
          <a:p>
            <a:pPr marL="342900" marR="28575" lvl="0" indent="-342900" algn="just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700"/>
              <a:buFont typeface="+mj-lt"/>
              <a:buAutoNum type="arabicPeriod"/>
            </a:pPr>
            <a:r>
              <a:rPr lang="es-NI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Predicaron el evangelio a lo largo de la región </a:t>
            </a:r>
            <a:r>
              <a:rPr lang="es-NI" b="1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(Hech.14: 6, 7)</a:t>
            </a:r>
            <a:r>
              <a:rPr lang="es-NI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28575" lvl="0" indent="-342900" algn="just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700"/>
              <a:buFont typeface="+mj-lt"/>
              <a:buAutoNum type="arabicPeriod"/>
            </a:pPr>
            <a:r>
              <a:rPr lang="es-NI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Pablo sanó a un hombre cojo </a:t>
            </a:r>
            <a:r>
              <a:rPr lang="es-NI" b="1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(Hech.14: 8 – 10)</a:t>
            </a:r>
            <a:r>
              <a:rPr lang="es-NI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28575" lvl="0" indent="-342900" algn="just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700"/>
              <a:buFont typeface="+mj-lt"/>
              <a:buAutoNum type="arabicPeriod"/>
            </a:pPr>
            <a:r>
              <a:rPr lang="es-NI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Los gentiles asumieron que Pablo era Mercurio, y </a:t>
            </a:r>
            <a:r>
              <a:rPr lang="es-NI" u="none" strike="noStrike" baseline="3000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Barnabé</a:t>
            </a:r>
            <a:r>
              <a:rPr lang="es-NI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Júpiter a  quienes trataron de ofrecerles sacrificios </a:t>
            </a:r>
            <a:r>
              <a:rPr lang="es-NI" b="1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(Hech.14: 11 – 13)</a:t>
            </a:r>
            <a:r>
              <a:rPr lang="es-NI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	</a:t>
            </a:r>
          </a:p>
          <a:p>
            <a:pPr marL="342900" marR="28575" lvl="0" indent="-342900" algn="just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700"/>
              <a:buFont typeface="+mj-lt"/>
              <a:buAutoNum type="arabicPeriod"/>
            </a:pPr>
            <a:r>
              <a:rPr lang="es-NI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4. Pablo y </a:t>
            </a:r>
            <a:r>
              <a:rPr lang="es-NI" u="none" strike="noStrike" baseline="3000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Barnabé</a:t>
            </a:r>
            <a:r>
              <a:rPr lang="es-NI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reaccionaron fuertemente </a:t>
            </a:r>
            <a:r>
              <a:rPr lang="es-NI" b="1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(Hech.14: 14 – 18)</a:t>
            </a:r>
            <a:r>
              <a:rPr lang="es-NI" u="none" strike="noStrike" baseline="30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16931412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73B143-8A5C-08F0-4CB8-754DBECA7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II. 	¿TODO CRISTIANO DEBE SUFRIR TRIBULACIONES POR EL REINO? </a:t>
            </a:r>
            <a:br>
              <a:rPr lang="es-NI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es-NI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BD3468-751B-4602-AF9B-3E5342365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75" y="1238250"/>
            <a:ext cx="11972925" cy="5514975"/>
          </a:xfrm>
        </p:spPr>
        <p:txBody>
          <a:bodyPr>
            <a:normAutofit fontScale="92500"/>
          </a:bodyPr>
          <a:lstStyle/>
          <a:p>
            <a:pPr marL="90170" marR="28575" indent="0" algn="just">
              <a:lnSpc>
                <a:spcPct val="103000"/>
              </a:lnSpc>
              <a:spcAft>
                <a:spcPts val="25"/>
              </a:spcAft>
              <a:buNone/>
            </a:pPr>
            <a:r>
              <a:rPr lang="es-NI" sz="3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A. LOS APÓSTOLES, CIERTAMENTE SUFRIERON… </a:t>
            </a:r>
          </a:p>
          <a:p>
            <a:pPr marL="342900" marR="2857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es-NI" sz="30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Tal como Jesús les dijo </a:t>
            </a:r>
            <a:r>
              <a:rPr lang="es-NI" sz="30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(Mat.10: 22)</a:t>
            </a:r>
            <a:r>
              <a:rPr lang="es-NI" sz="30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NI" sz="30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2857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es-NI" sz="30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Como Pablo mencionó </a:t>
            </a:r>
            <a:r>
              <a:rPr lang="es-NI" sz="30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(1Cor.4: 9 – 12; 2Cor.4: 8 – 10; 11: 23 – 29)</a:t>
            </a:r>
            <a:r>
              <a:rPr lang="es-NI" sz="30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2857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es-NI" sz="30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 hecho, todos murieron como mártires, con excepción de Juan que sufrió destierro. </a:t>
            </a:r>
          </a:p>
          <a:p>
            <a:pPr marL="96520" marR="28575" indent="-6350" algn="just">
              <a:lnSpc>
                <a:spcPct val="103000"/>
              </a:lnSpc>
              <a:spcAft>
                <a:spcPts val="25"/>
              </a:spcAft>
            </a:pPr>
            <a:r>
              <a:rPr lang="es-NI" sz="3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B. MUCHOS CRISTIANO TEMPRANOS TAMBIÉN… </a:t>
            </a:r>
          </a:p>
          <a:p>
            <a:pPr marL="342900" marR="2857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es-NI" sz="30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 iglesia en Jerusalén </a:t>
            </a:r>
            <a:r>
              <a:rPr lang="es-NI" sz="30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(Hech.8: 1, 3)</a:t>
            </a:r>
            <a:r>
              <a:rPr lang="es-NI" sz="30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2857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es-NI" sz="30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Las iglesias de Tesalónica y Filipo </a:t>
            </a:r>
            <a:r>
              <a:rPr lang="es-NI" sz="30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(1Tes.1: 6; 2: 14; 3: 2 – 4; 2Tes.1: 4 – 6; Fil.1: 29, 30)</a:t>
            </a:r>
            <a:r>
              <a:rPr lang="es-NI" sz="30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2857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es-NI" sz="30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Como Jesús advirtió a los de Esmirna </a:t>
            </a:r>
            <a:r>
              <a:rPr lang="es-NI" sz="30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(Apoc.2: 10)</a:t>
            </a:r>
            <a:r>
              <a:rPr lang="es-NI" sz="30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13950995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2F1F62-B586-E48F-7BA1-4D86C7897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125" y="365125"/>
            <a:ext cx="11849100" cy="1325563"/>
          </a:xfrm>
        </p:spPr>
        <p:txBody>
          <a:bodyPr>
            <a:normAutofit/>
          </a:bodyPr>
          <a:lstStyle/>
          <a:p>
            <a:r>
              <a:rPr lang="es-NI" sz="27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II.¿TODO CRISTIANO DEBE SUFRIR TRIBULACIONES POR EL REINO? </a:t>
            </a:r>
            <a:br>
              <a:rPr lang="es-NI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es-NI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8A2D67-B0D0-D247-017B-BDA2FE00E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6520" marR="28575" indent="-6350" algn="just">
              <a:lnSpc>
                <a:spcPct val="103000"/>
              </a:lnSpc>
              <a:spcAft>
                <a:spcPts val="25"/>
              </a:spcAft>
            </a:pPr>
            <a:r>
              <a:rPr lang="es-NI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C. PERO NO TODOS LOS CRISTIANOS TEMPRANOS… </a:t>
            </a:r>
          </a:p>
          <a:p>
            <a:pPr marL="342900" marR="2857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es-NI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Habían periodos de paz en las iglesias </a:t>
            </a:r>
            <a:r>
              <a:rPr lang="es-NI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(Hech.9: 31)</a:t>
            </a:r>
            <a:r>
              <a:rPr lang="es-NI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2857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es-NI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Jesús le prometió a la iglesia de Filadelfia que les guardaría </a:t>
            </a:r>
            <a:r>
              <a:rPr lang="es-NI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(Apoc.3: 10)</a:t>
            </a:r>
            <a:r>
              <a:rPr lang="es-NI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2857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es-NI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¿Por qué orar por paz, aspirar una vida quieta si las tribulaciones son inevitables? </a:t>
            </a:r>
            <a:r>
              <a:rPr lang="es-NI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(1Tim.2: 3, 4; 1Tes.4: 11)</a:t>
            </a:r>
            <a:r>
              <a:rPr lang="es-NI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9356180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DC553A-1678-EB93-8676-12191A496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2650"/>
          </a:xfrm>
        </p:spPr>
        <p:txBody>
          <a:bodyPr>
            <a:normAutofit/>
          </a:bodyPr>
          <a:lstStyle/>
          <a:p>
            <a:r>
              <a:rPr lang="es-NI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II.¿TODO CRISTIANO DEBE SUFRIR TRIBULACIONES POR EL REINO? </a:t>
            </a:r>
            <a:br>
              <a:rPr lang="es-NI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es-NI" sz="2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C7FEB9-6F6E-A8C8-0D54-F65111453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419225"/>
            <a:ext cx="11772900" cy="5353050"/>
          </a:xfrm>
        </p:spPr>
        <p:txBody>
          <a:bodyPr>
            <a:normAutofit fontScale="92500" lnSpcReduction="10000"/>
          </a:bodyPr>
          <a:lstStyle/>
          <a:p>
            <a:pPr marL="96520" marR="28575" indent="-6350" algn="just">
              <a:lnSpc>
                <a:spcPct val="103000"/>
              </a:lnSpc>
              <a:spcAft>
                <a:spcPts val="25"/>
              </a:spcAft>
            </a:pPr>
            <a:r>
              <a:rPr lang="es-NI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D. ¿CÓMO RECONCILIAMOS LAS PALABRAS DE PABLO?.... </a:t>
            </a:r>
          </a:p>
          <a:p>
            <a:pPr marL="342900" marR="2857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es-NI" sz="30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Ciertamente, todo cristiano en algún momento deberá sufrir </a:t>
            </a:r>
            <a:r>
              <a:rPr lang="es-NI" sz="30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(Hech.14: 22; </a:t>
            </a:r>
            <a:endParaRPr lang="es-NI" sz="30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65760" marR="30480" indent="-6350" algn="l">
              <a:lnSpc>
                <a:spcPct val="103000"/>
              </a:lnSpc>
              <a:spcAft>
                <a:spcPts val="25"/>
              </a:spcAft>
            </a:pPr>
            <a:r>
              <a:rPr lang="es-NI" sz="3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2Tim.3: 12)</a:t>
            </a:r>
            <a:r>
              <a:rPr lang="es-NI" sz="3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L="342900" marR="2857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es-NI" sz="30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Consideré el contexto, ¿A quién y cuándo dijo tales cosas? </a:t>
            </a:r>
          </a:p>
          <a:p>
            <a:pPr marL="342900" marR="2857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lphaLcParenR"/>
            </a:pPr>
            <a:r>
              <a:rPr lang="es-NI" sz="30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¿Quiénes eran aquellos que se les dio el privilegio de sufrir? </a:t>
            </a:r>
            <a:r>
              <a:rPr lang="es-NI" sz="30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(Fil.1: 29, 30)</a:t>
            </a:r>
            <a:r>
              <a:rPr lang="es-NI" sz="30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NI" sz="30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2857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lphaLcParenR"/>
            </a:pPr>
            <a:r>
              <a:rPr lang="es-NI" sz="30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Los que vivieron en un momento y en un lugar donde la persecución se podía levantar. </a:t>
            </a:r>
          </a:p>
          <a:p>
            <a:pPr marL="178435" marR="28575" indent="-6350" algn="just">
              <a:lnSpc>
                <a:spcPct val="103000"/>
              </a:lnSpc>
              <a:spcAft>
                <a:spcPts val="25"/>
              </a:spcAft>
            </a:pPr>
            <a:r>
              <a:rPr lang="es-NI" sz="3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3. Parece que algunos cristianos tempranos les fue permitido sufrir. </a:t>
            </a:r>
          </a:p>
          <a:p>
            <a:pPr marL="342900" marR="2857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+mj-lt"/>
              <a:buAutoNum type="alphaLcParenR"/>
            </a:pPr>
            <a:r>
              <a:rPr lang="es-NI" sz="30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Para confirmar el testimonio de su fe. </a:t>
            </a:r>
          </a:p>
          <a:p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8052367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2287</Words>
  <Application>Microsoft Office PowerPoint</Application>
  <PresentationFormat>Panorámica</PresentationFormat>
  <Paragraphs>158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Copperplate Gothic</vt:lpstr>
      <vt:lpstr>Tema de Office</vt:lpstr>
      <vt:lpstr> Hechos  14  para predicar el 3 Julio 2023</vt:lpstr>
      <vt:lpstr>Presentación de PowerPoint</vt:lpstr>
      <vt:lpstr>INTRODUCCION </vt:lpstr>
      <vt:lpstr>INTRODUCCIÓN:  </vt:lpstr>
      <vt:lpstr>I. EL MINISTERIO EN ICONIO, LISTRA, Y DERBE.   </vt:lpstr>
      <vt:lpstr>I. EL MINISTERIO EN ICONIO, LISTRA, Y DERBE.   </vt:lpstr>
      <vt:lpstr>II.  ¿TODO CRISTIANO DEBE SUFRIR TRIBULACIONES POR EL REINO?  </vt:lpstr>
      <vt:lpstr>II.¿TODO CRISTIANO DEBE SUFRIR TRIBULACIONES POR EL REINO?  </vt:lpstr>
      <vt:lpstr>II.¿TODO CRISTIANO DEBE SUFRIR TRIBULACIONES POR EL REINO?  </vt:lpstr>
      <vt:lpstr>II.¿TODO CRISTIANO DEBE SUFRIR TRIBULACIONES POR EL REINO?  </vt:lpstr>
      <vt:lpstr>II.¿TODO CRISTIANO DEBE SUFRIR TRIBULACIONES POR EL REINO?  </vt:lpstr>
      <vt:lpstr>III  Las actividades de Pablo” </vt:lpstr>
      <vt:lpstr>III  Las actividades de Pablo” </vt:lpstr>
      <vt:lpstr>III  Las actividades de Pablo” </vt:lpstr>
      <vt:lpstr>III  Las actividades de Pablo” </vt:lpstr>
      <vt:lpstr>III  Las actividades de Pablo” </vt:lpstr>
      <vt:lpstr>III  Las actividades de Pablo” </vt:lpstr>
      <vt:lpstr>III  Las actividades de Pablo” </vt:lpstr>
      <vt:lpstr>III  Las actividades de Pablo” </vt:lpstr>
      <vt:lpstr>CONCLUSIÓN: 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Hechos  14  para predicar el 3 Julio 2023</dc:title>
  <dc:creator>Hoswaldo</dc:creator>
  <cp:lastModifiedBy>Hoswaldo</cp:lastModifiedBy>
  <cp:revision>1</cp:revision>
  <dcterms:created xsi:type="dcterms:W3CDTF">2023-06-13T04:12:49Z</dcterms:created>
  <dcterms:modified xsi:type="dcterms:W3CDTF">2023-06-13T04:13:09Z</dcterms:modified>
</cp:coreProperties>
</file>