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60" r:id="rId5"/>
    <p:sldId id="259" r:id="rId6"/>
    <p:sldId id="261" r:id="rId7"/>
    <p:sldId id="262" r:id="rId8"/>
    <p:sldId id="263" r:id="rId9"/>
    <p:sldId id="265" r:id="rId10"/>
    <p:sldId id="264" r:id="rId11"/>
    <p:sldId id="266" r:id="rId12"/>
    <p:sldId id="267" r:id="rId13"/>
    <p:sldId id="268" r:id="rId14"/>
    <p:sldId id="269" r:id="rId15"/>
    <p:sldId id="270" r:id="rId16"/>
    <p:sldId id="271"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4148A-1F1B-44C2-BFEC-AD59B35FF194}" v="608" dt="2023-06-19T20:45:20.601"/>
    <p1510:client id="{761D5075-0ED6-4C91-BBFA-A04F05F9AF08}" v="925" dt="2023-06-19T22:45:15.613"/>
    <p1510:client id="{B1F80204-FADD-426C-AA79-58EECECF835C}" v="1" dt="2023-06-19T19:45:13.280"/>
    <p1510:client id="{E3A70862-4F58-4DE8-A9D4-B906B550DB03}" v="1" dt="2023-06-19T19:46:02.893"/>
    <p1510:client id="{E4398AD6-5B9C-4DF2-AB55-001536138D84}" v="1162" dt="2023-06-19T22:34:02.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01210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26277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295293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244815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53667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93570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40780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136465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415518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129484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6/22/2023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‹Nº›</a:t>
            </a:fld>
            <a:endParaRPr lang="en-US"/>
          </a:p>
        </p:txBody>
      </p:sp>
    </p:spTree>
    <p:extLst>
      <p:ext uri="{BB962C8B-B14F-4D97-AF65-F5344CB8AC3E}">
        <p14:creationId xmlns:p14="http://schemas.microsoft.com/office/powerpoint/2010/main" val="311186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6/22/2023</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‹Nº›</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4109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946A38-B01E-82B1-10B3-1F307F812BE4}"/>
              </a:ext>
            </a:extLst>
          </p:cNvPr>
          <p:cNvSpPr>
            <a:spLocks noGrp="1"/>
          </p:cNvSpPr>
          <p:nvPr>
            <p:ph type="ctrTitle"/>
          </p:nvPr>
        </p:nvSpPr>
        <p:spPr>
          <a:xfrm>
            <a:off x="669852" y="870596"/>
            <a:ext cx="4887382" cy="3747820"/>
          </a:xfrm>
        </p:spPr>
        <p:txBody>
          <a:bodyPr>
            <a:normAutofit/>
          </a:bodyPr>
          <a:lstStyle/>
          <a:p>
            <a:pPr algn="ctr"/>
            <a:r>
              <a:rPr lang="es-MX"/>
              <a:t>BIENVENIDOS AL EVANGELIO DE CRISTO EN MARCHA</a:t>
            </a:r>
          </a:p>
        </p:txBody>
      </p:sp>
      <p:sp>
        <p:nvSpPr>
          <p:cNvPr id="3" name="Subtítulo 2">
            <a:extLst>
              <a:ext uri="{FF2B5EF4-FFF2-40B4-BE49-F238E27FC236}">
                <a16:creationId xmlns:a16="http://schemas.microsoft.com/office/drawing/2014/main" id="{E9149243-3071-3CE7-3D72-3B309E8758DE}"/>
              </a:ext>
            </a:extLst>
          </p:cNvPr>
          <p:cNvSpPr>
            <a:spLocks noGrp="1"/>
          </p:cNvSpPr>
          <p:nvPr>
            <p:ph type="subTitle" idx="1"/>
          </p:nvPr>
        </p:nvSpPr>
        <p:spPr>
          <a:xfrm>
            <a:off x="753415" y="4878166"/>
            <a:ext cx="4136526" cy="802486"/>
          </a:xfrm>
        </p:spPr>
        <p:txBody>
          <a:bodyPr>
            <a:normAutofit fontScale="92500"/>
          </a:bodyPr>
          <a:lstStyle/>
          <a:p>
            <a:pPr algn="ctr"/>
            <a:r>
              <a:rPr lang="es-MX" sz="4000" b="1">
                <a:solidFill>
                  <a:srgbClr val="C00000"/>
                </a:solidFill>
              </a:rPr>
              <a:t>HECHOS 12:1-25</a:t>
            </a:r>
          </a:p>
        </p:txBody>
      </p:sp>
      <p:cxnSp>
        <p:nvCxnSpPr>
          <p:cNvPr id="22" name="Straight Connector 2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Patrón de fondo&#10;&#10;Descripción generada automáticamente">
            <a:extLst>
              <a:ext uri="{FF2B5EF4-FFF2-40B4-BE49-F238E27FC236}">
                <a16:creationId xmlns:a16="http://schemas.microsoft.com/office/drawing/2014/main" id="{792B7CEA-C489-14F0-1488-56E61E9866C9}"/>
              </a:ext>
            </a:extLst>
          </p:cNvPr>
          <p:cNvPicPr>
            <a:picLocks noChangeAspect="1"/>
          </p:cNvPicPr>
          <p:nvPr/>
        </p:nvPicPr>
        <p:blipFill rotWithShape="1">
          <a:blip r:embed="rId2"/>
          <a:srcRect t="2256" r="1" b="1965"/>
          <a:stretch/>
        </p:blipFill>
        <p:spPr>
          <a:xfrm>
            <a:off x="6096000" y="1799487"/>
            <a:ext cx="5295900" cy="3259024"/>
          </a:xfrm>
          <a:prstGeom prst="rect">
            <a:avLst/>
          </a:prstGeom>
        </p:spPr>
      </p:pic>
      <p:cxnSp>
        <p:nvCxnSpPr>
          <p:cNvPr id="24" name="Straight Connector 2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33913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88A5E-4BB0-A926-B1EC-2574B952762E}"/>
              </a:ext>
            </a:extLst>
          </p:cNvPr>
          <p:cNvSpPr>
            <a:spLocks noGrp="1"/>
          </p:cNvSpPr>
          <p:nvPr>
            <p:ph type="title"/>
          </p:nvPr>
        </p:nvSpPr>
        <p:spPr/>
        <p:style>
          <a:lnRef idx="2">
            <a:schemeClr val="dk1">
              <a:shade val="15000"/>
            </a:schemeClr>
          </a:lnRef>
          <a:fillRef idx="1">
            <a:schemeClr val="dk1"/>
          </a:fillRef>
          <a:effectRef idx="0">
            <a:schemeClr val="dk1"/>
          </a:effectRef>
          <a:fontRef idx="minor">
            <a:schemeClr val="lt1"/>
          </a:fontRef>
        </p:style>
        <p:txBody>
          <a:bodyPr>
            <a:normAutofit fontScale="90000"/>
          </a:bodyPr>
          <a:lstStyle/>
          <a:p>
            <a:pPr algn="ctr"/>
            <a:r>
              <a:rPr lang="es-MX"/>
              <a:t>Oración contestada. hechos 12: 7-12</a:t>
            </a:r>
          </a:p>
        </p:txBody>
      </p:sp>
      <p:sp>
        <p:nvSpPr>
          <p:cNvPr id="3" name="Marcador de contenido 2">
            <a:extLst>
              <a:ext uri="{FF2B5EF4-FFF2-40B4-BE49-F238E27FC236}">
                <a16:creationId xmlns:a16="http://schemas.microsoft.com/office/drawing/2014/main" id="{B6F74E14-DD0C-4485-FAE2-20E3911E12E5}"/>
              </a:ext>
            </a:extLst>
          </p:cNvPr>
          <p:cNvSpPr>
            <a:spLocks noGrp="1"/>
          </p:cNvSpPr>
          <p:nvPr>
            <p:ph sz="half" idx="1"/>
          </p:nvPr>
        </p:nvSpPr>
        <p:spPr>
          <a:xfrm>
            <a:off x="715383" y="2128683"/>
            <a:ext cx="5304417" cy="4112459"/>
          </a:xfrm>
        </p:spPr>
        <p:txBody>
          <a:bodyPr>
            <a:normAutofit fontScale="55000" lnSpcReduction="20000"/>
          </a:bodyPr>
          <a:lstStyle/>
          <a:p>
            <a:pPr algn="just">
              <a:lnSpc>
                <a:spcPct val="107000"/>
              </a:lnSpc>
              <a:spcAft>
                <a:spcPts val="800"/>
              </a:spcAft>
            </a:pPr>
            <a:r>
              <a:rPr lang="es-MX" sz="2400">
                <a:effectLst/>
                <a:latin typeface="Amasis MT Pro Black" panose="02040A04050005020304" pitchFamily="18" charset="0"/>
                <a:ea typeface="Calibri" panose="020F0502020204030204" pitchFamily="34" charset="0"/>
                <a:cs typeface="Times New Roman" panose="02020603050405020304" pitchFamily="18" charset="0"/>
              </a:rPr>
              <a:t>Dios respondió la oración de sus hijos en el momento exacto </a:t>
            </a:r>
            <a:r>
              <a:rPr lang="es-MX" sz="2400" b="1">
                <a:effectLst/>
                <a:latin typeface="Amasis MT Pro Black" panose="02040A04050005020304" pitchFamily="18" charset="0"/>
                <a:ea typeface="Calibri" panose="020F0502020204030204" pitchFamily="34" charset="0"/>
                <a:cs typeface="Times New Roman" panose="02020603050405020304" pitchFamily="18" charset="0"/>
              </a:rPr>
              <a:t>12:6.</a:t>
            </a:r>
            <a:r>
              <a:rPr lang="es-MX" sz="2400">
                <a:effectLst/>
                <a:latin typeface="Amasis MT Pro Black" panose="02040A040500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s-MX" sz="2400" b="1">
                <a:effectLst/>
                <a:latin typeface="Amasis MT Pro Black" panose="02040A04050005020304" pitchFamily="18" charset="0"/>
                <a:ea typeface="Calibri" panose="020F0502020204030204" pitchFamily="34" charset="0"/>
                <a:cs typeface="Times New Roman" panose="02020603050405020304" pitchFamily="18" charset="0"/>
              </a:rPr>
              <a:t>1.</a:t>
            </a:r>
            <a:r>
              <a:rPr lang="es-MX" sz="2400">
                <a:effectLst/>
                <a:latin typeface="Amasis MT Pro Black" panose="02040A04050005020304" pitchFamily="18" charset="0"/>
                <a:ea typeface="Calibri" panose="020F0502020204030204" pitchFamily="34" charset="0"/>
                <a:cs typeface="Times New Roman" panose="02020603050405020304" pitchFamily="18" charset="0"/>
              </a:rPr>
              <a:t> Podemos determinar que hubo un tiempo considerable en que Pedro estuvo preso </a:t>
            </a:r>
            <a:r>
              <a:rPr lang="es-MX" sz="2400" b="1">
                <a:effectLst/>
                <a:latin typeface="Amasis MT Pro Black" panose="02040A04050005020304" pitchFamily="18" charset="0"/>
                <a:ea typeface="Calibri" panose="020F0502020204030204" pitchFamily="34" charset="0"/>
                <a:cs typeface="Times New Roman" panose="02020603050405020304" pitchFamily="18" charset="0"/>
              </a:rPr>
              <a:t>12:4.</a:t>
            </a:r>
            <a:endParaRPr lang="es-MX" sz="2400">
              <a:effectLst/>
              <a:latin typeface="Amasis MT Pro Black" panose="02040A040500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s-MX" sz="2400">
                <a:effectLst/>
                <a:latin typeface="Amasis MT Pro Black" panose="02040A04050005020304" pitchFamily="18" charset="0"/>
                <a:ea typeface="Calibri" panose="020F0502020204030204" pitchFamily="34" charset="0"/>
                <a:cs typeface="Times New Roman" panose="02020603050405020304" pitchFamily="18" charset="0"/>
              </a:rPr>
              <a:t>No sabemos con exactitud cuándo fue tomado preso, sin embargo, tenemos que argumentar que Pedro estuvo </a:t>
            </a:r>
            <a:r>
              <a:rPr lang="es-MX" sz="2400">
                <a:latin typeface="Amasis MT Pro Black" panose="02040A04050005020304" pitchFamily="18" charset="0"/>
                <a:ea typeface="Calibri" panose="020F0502020204030204" pitchFamily="34" charset="0"/>
                <a:cs typeface="Times New Roman" panose="02020603050405020304" pitchFamily="18" charset="0"/>
              </a:rPr>
              <a:t>varios </a:t>
            </a:r>
            <a:r>
              <a:rPr lang="es-MX" sz="2400">
                <a:effectLst/>
                <a:latin typeface="Amasis MT Pro Black" panose="02040A04050005020304" pitchFamily="18" charset="0"/>
                <a:ea typeface="Calibri" panose="020F0502020204030204" pitchFamily="34" charset="0"/>
                <a:cs typeface="Times New Roman" panose="02020603050405020304" pitchFamily="18" charset="0"/>
              </a:rPr>
              <a:t>días en la cárcel pues el propósito de Herodes era asesinarlo “después de la pascua”. Obviamente, Pedro fue encarcelado antes de la misma pascua.</a:t>
            </a:r>
          </a:p>
          <a:p>
            <a:pPr algn="just">
              <a:lnSpc>
                <a:spcPct val="107000"/>
              </a:lnSpc>
              <a:spcAft>
                <a:spcPts val="800"/>
              </a:spcAft>
            </a:pPr>
            <a:r>
              <a:rPr lang="es-MX" sz="2400" b="1">
                <a:effectLst/>
                <a:latin typeface="Amasis MT Pro Black" panose="02040A04050005020304" pitchFamily="18" charset="0"/>
                <a:ea typeface="Calibri" panose="020F0502020204030204" pitchFamily="34" charset="0"/>
                <a:cs typeface="Times New Roman" panose="02020603050405020304" pitchFamily="18" charset="0"/>
              </a:rPr>
              <a:t>2.</a:t>
            </a:r>
            <a:r>
              <a:rPr lang="es-MX" sz="2400">
                <a:effectLst/>
                <a:latin typeface="Amasis MT Pro Black" panose="02040A04050005020304" pitchFamily="18" charset="0"/>
                <a:ea typeface="Calibri" panose="020F0502020204030204" pitchFamily="34" charset="0"/>
                <a:cs typeface="Times New Roman" panose="02020603050405020304" pitchFamily="18" charset="0"/>
              </a:rPr>
              <a:t> Así que, durante todo ese tiempo, la iglesia mantuvo constante oración por él </a:t>
            </a:r>
            <a:r>
              <a:rPr lang="es-MX" sz="2400" b="1">
                <a:effectLst/>
                <a:latin typeface="Amasis MT Pro Black" panose="02040A04050005020304" pitchFamily="18" charset="0"/>
                <a:ea typeface="Calibri" panose="020F0502020204030204" pitchFamily="34" charset="0"/>
                <a:cs typeface="Times New Roman" panose="02020603050405020304" pitchFamily="18" charset="0"/>
              </a:rPr>
              <a:t>12:5.</a:t>
            </a:r>
            <a:r>
              <a:rPr lang="es-MX" sz="2400">
                <a:effectLst/>
                <a:latin typeface="Amasis MT Pro Black" panose="02040A04050005020304" pitchFamily="18" charset="0"/>
                <a:ea typeface="Calibri" panose="020F0502020204030204" pitchFamily="34" charset="0"/>
                <a:cs typeface="Times New Roman" panose="02020603050405020304" pitchFamily="18" charset="0"/>
              </a:rPr>
              <a:t> La iglesia no se cruzó de brazos. </a:t>
            </a:r>
          </a:p>
          <a:p>
            <a:pPr algn="just">
              <a:lnSpc>
                <a:spcPct val="107000"/>
              </a:lnSpc>
              <a:spcAft>
                <a:spcPts val="800"/>
              </a:spcAft>
            </a:pPr>
            <a:r>
              <a:rPr lang="es-MX" sz="2400" b="1">
                <a:effectLst/>
                <a:latin typeface="Amasis MT Pro Black" panose="02040A04050005020304" pitchFamily="18" charset="0"/>
                <a:ea typeface="Calibri" panose="020F0502020204030204" pitchFamily="34" charset="0"/>
                <a:cs typeface="Times New Roman" panose="02020603050405020304" pitchFamily="18" charset="0"/>
              </a:rPr>
              <a:t>3.</a:t>
            </a:r>
            <a:r>
              <a:rPr lang="es-MX" sz="2400">
                <a:effectLst/>
                <a:latin typeface="Amasis MT Pro Black" panose="02040A04050005020304" pitchFamily="18" charset="0"/>
                <a:ea typeface="Calibri" panose="020F0502020204030204" pitchFamily="34" charset="0"/>
                <a:cs typeface="Times New Roman" panose="02020603050405020304" pitchFamily="18" charset="0"/>
              </a:rPr>
              <a:t> Seguramente lo ideal para nosotros (los humanos) era que Pedro inmediatamente fuera liberado; sin embargo, el Señor respondió la oración de la iglesia “aquella misma noche”, antes de ser sacrificado. Es decir, en el momento justo, exacto.   </a:t>
            </a:r>
          </a:p>
          <a:p>
            <a:endParaRPr lang="es-MX"/>
          </a:p>
        </p:txBody>
      </p:sp>
      <p:pic>
        <p:nvPicPr>
          <p:cNvPr id="5" name="Marcador de contenido 4" descr="Imagen que contiene Diagrama&#10;&#10;Descripción generada automáticamente">
            <a:extLst>
              <a:ext uri="{FF2B5EF4-FFF2-40B4-BE49-F238E27FC236}">
                <a16:creationId xmlns:a16="http://schemas.microsoft.com/office/drawing/2014/main" id="{05C40849-97C5-A70D-5DA2-3660E6A007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2128838"/>
            <a:ext cx="5246657" cy="4112304"/>
          </a:xfrm>
          <a:prstGeom prst="rect">
            <a:avLst/>
          </a:prstGeom>
          <a:noFill/>
          <a:ln>
            <a:noFill/>
          </a:ln>
        </p:spPr>
      </p:pic>
    </p:spTree>
    <p:extLst>
      <p:ext uri="{BB962C8B-B14F-4D97-AF65-F5344CB8AC3E}">
        <p14:creationId xmlns:p14="http://schemas.microsoft.com/office/powerpoint/2010/main" val="14341601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C98E3E-0E3B-CD52-0E92-3F30A7411EB8}"/>
              </a:ext>
            </a:extLst>
          </p:cNvPr>
          <p:cNvSpPr>
            <a:spLocks noGrp="1"/>
          </p:cNvSpPr>
          <p:nvPr>
            <p:ph type="title"/>
          </p:nvPr>
        </p:nvSpPr>
        <p:spPr/>
        <p:style>
          <a:lnRef idx="2">
            <a:schemeClr val="accent5">
              <a:shade val="15000"/>
            </a:schemeClr>
          </a:lnRef>
          <a:fillRef idx="1">
            <a:schemeClr val="accent5"/>
          </a:fillRef>
          <a:effectRef idx="0">
            <a:schemeClr val="accent5"/>
          </a:effectRef>
          <a:fontRef idx="minor">
            <a:schemeClr val="lt1"/>
          </a:fontRef>
        </p:style>
        <p:txBody>
          <a:bodyPr>
            <a:normAutofit/>
          </a:bodyPr>
          <a:lstStyle/>
          <a:p>
            <a:pPr algn="ctr"/>
            <a:r>
              <a:rPr lang="es-MX" sz="3000" b="1">
                <a:solidFill>
                  <a:schemeClr val="tx1"/>
                </a:solidFill>
              </a:rPr>
              <a:t>LA ACTITUD DE LA IGLESIA VV:13-17</a:t>
            </a:r>
          </a:p>
        </p:txBody>
      </p:sp>
      <p:sp>
        <p:nvSpPr>
          <p:cNvPr id="4" name="Marcador de texto 3">
            <a:extLst>
              <a:ext uri="{FF2B5EF4-FFF2-40B4-BE49-F238E27FC236}">
                <a16:creationId xmlns:a16="http://schemas.microsoft.com/office/drawing/2014/main" id="{ADF43C56-D830-EEAB-AF6E-A164FAFCC4AA}"/>
              </a:ext>
            </a:extLst>
          </p:cNvPr>
          <p:cNvSpPr>
            <a:spLocks noGrp="1"/>
          </p:cNvSpPr>
          <p:nvPr>
            <p:ph type="body" sz="half" idx="2"/>
          </p:nvPr>
        </p:nvSpPr>
        <p:spPr/>
        <p:txBody>
          <a:bodyPr>
            <a:normAutofit fontScale="92500" lnSpcReduction="20000"/>
          </a:bodyPr>
          <a:lstStyle/>
          <a:p>
            <a:pPr algn="just"/>
            <a:r>
              <a:rPr lang="es-MX" sz="1800" b="1">
                <a:effectLst/>
                <a:latin typeface="Arial" panose="020B0604020202020204" pitchFamily="34" charset="0"/>
                <a:ea typeface="Calibri" panose="020F0502020204030204" pitchFamily="34" charset="0"/>
                <a:cs typeface="Times New Roman" panose="02020603050405020304" pitchFamily="18" charset="0"/>
              </a:rPr>
              <a:t>Recordemos que la iglesia hacía constante oración a favor de Pedro. Sin embargo, cuando la oración fue respondida y Pedro recibió liberación, la iglesia parecía </a:t>
            </a:r>
            <a:r>
              <a:rPr lang="es-MX" sz="1800" b="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CREERLO 12:14ss.</a:t>
            </a:r>
            <a:endParaRPr lang="es-MX" sz="1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1800" b="1" err="1">
                <a:effectLst/>
                <a:latin typeface="Arial" panose="020B0604020202020204" pitchFamily="34" charset="0"/>
                <a:ea typeface="Calibri" panose="020F0502020204030204" pitchFamily="34" charset="0"/>
              </a:rPr>
              <a:t>Rode</a:t>
            </a:r>
            <a:r>
              <a:rPr lang="es-MX" sz="1800" b="1">
                <a:effectLst/>
                <a:latin typeface="Arial" panose="020B0604020202020204" pitchFamily="34" charset="0"/>
                <a:ea typeface="Calibri" panose="020F0502020204030204" pitchFamily="34" charset="0"/>
              </a:rPr>
              <a:t> se dejó llevar por sus emociones 12:13ss. Había buenas razones para estar gozosos; pero el mismo gozo llevó a esta muchacha a olvidar la </a:t>
            </a:r>
            <a:r>
              <a:rPr lang="es-MX" sz="1800" b="1">
                <a:solidFill>
                  <a:srgbClr val="FF0000"/>
                </a:solidFill>
                <a:effectLst/>
                <a:latin typeface="Arial" panose="020B0604020202020204" pitchFamily="34" charset="0"/>
                <a:ea typeface="Calibri" panose="020F0502020204030204" pitchFamily="34" charset="0"/>
              </a:rPr>
              <a:t>IMPORTANCIA DE ABRIR LA PUERTA.</a:t>
            </a:r>
            <a:r>
              <a:rPr lang="es-MX" sz="1800" b="1">
                <a:effectLst/>
                <a:latin typeface="Arial" panose="020B0604020202020204" pitchFamily="34" charset="0"/>
                <a:ea typeface="Calibri" panose="020F0502020204030204" pitchFamily="34" charset="0"/>
              </a:rPr>
              <a:t> </a:t>
            </a:r>
            <a:endParaRPr lang="es-MX" b="1"/>
          </a:p>
        </p:txBody>
      </p:sp>
      <p:pic>
        <p:nvPicPr>
          <p:cNvPr id="2050" name="Picture 2" descr="Rode (Personas en la Biblia) - En la Biblia">
            <a:extLst>
              <a:ext uri="{FF2B5EF4-FFF2-40B4-BE49-F238E27FC236}">
                <a16:creationId xmlns:a16="http://schemas.microsoft.com/office/drawing/2014/main" id="{C2435FEC-2FA3-7E65-6FA8-33B709ACE8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5895" y="781665"/>
            <a:ext cx="6537847" cy="456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208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barn(inVertical)">
                                      <p:cBhvr>
                                        <p:cTn id="4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6BAF7-F2A4-F91C-03EA-08A4B2835880}"/>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s-MX" sz="2800" b="1">
                <a:solidFill>
                  <a:srgbClr val="002060"/>
                </a:solidFill>
              </a:rPr>
              <a:t>La iglesia no creyó a las palabras de </a:t>
            </a:r>
            <a:r>
              <a:rPr lang="es-MX" sz="2800" b="1" err="1">
                <a:solidFill>
                  <a:srgbClr val="002060"/>
                </a:solidFill>
              </a:rPr>
              <a:t>rode</a:t>
            </a:r>
            <a:r>
              <a:rPr lang="es-MX" sz="2800" b="1">
                <a:solidFill>
                  <a:srgbClr val="002060"/>
                </a:solidFill>
              </a:rPr>
              <a:t>. </a:t>
            </a:r>
            <a:br>
              <a:rPr lang="es-MX" sz="2800" b="1">
                <a:solidFill>
                  <a:srgbClr val="002060"/>
                </a:solidFill>
              </a:rPr>
            </a:br>
            <a:r>
              <a:rPr lang="es-MX" sz="2800" b="1">
                <a:solidFill>
                  <a:srgbClr val="002060"/>
                </a:solidFill>
              </a:rPr>
              <a:t>A. fue tratada de loca 12:15 </a:t>
            </a:r>
            <a:r>
              <a:rPr lang="es-MX" sz="2800" b="1">
                <a:solidFill>
                  <a:srgbClr val="002060"/>
                </a:solidFill>
                <a:latin typeface="+mn-lt"/>
              </a:rPr>
              <a:t>(a)</a:t>
            </a:r>
            <a:br>
              <a:rPr lang="es-MX" sz="2800" b="1">
                <a:solidFill>
                  <a:srgbClr val="002060"/>
                </a:solidFill>
                <a:latin typeface="+mn-lt"/>
              </a:rPr>
            </a:br>
            <a:r>
              <a:rPr lang="es-MX" sz="2800" b="1">
                <a:solidFill>
                  <a:srgbClr val="002060"/>
                </a:solidFill>
              </a:rPr>
              <a:t>B. pensaban que era el ángel de pedro 12:15 (b)</a:t>
            </a:r>
          </a:p>
        </p:txBody>
      </p:sp>
      <p:sp>
        <p:nvSpPr>
          <p:cNvPr id="3" name="Marcador de contenido 2">
            <a:extLst>
              <a:ext uri="{FF2B5EF4-FFF2-40B4-BE49-F238E27FC236}">
                <a16:creationId xmlns:a16="http://schemas.microsoft.com/office/drawing/2014/main" id="{859731CC-6504-F087-4271-F4BB7741A5F8}"/>
              </a:ext>
            </a:extLst>
          </p:cNvPr>
          <p:cNvSpPr>
            <a:spLocks noGrp="1"/>
          </p:cNvSpPr>
          <p:nvPr>
            <p:ph idx="1"/>
          </p:nvPr>
        </p:nvSpPr>
        <p:spPr/>
        <p:style>
          <a:lnRef idx="2">
            <a:schemeClr val="accent5">
              <a:shade val="15000"/>
            </a:schemeClr>
          </a:lnRef>
          <a:fillRef idx="1">
            <a:schemeClr val="accent5"/>
          </a:fillRef>
          <a:effectRef idx="0">
            <a:schemeClr val="accent5"/>
          </a:effectRef>
          <a:fontRef idx="minor">
            <a:schemeClr val="lt1"/>
          </a:fontRef>
        </p:style>
        <p:txBody>
          <a:bodyPr>
            <a:normAutofit lnSpcReduction="10000"/>
          </a:bodyPr>
          <a:lstStyle/>
          <a:p>
            <a:pPr algn="just"/>
            <a:r>
              <a:rPr lang="es-MX" sz="2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 suponía que la iglesia oraba por Pedro, pero cuando éste fue liberado, entonces surgieron los locos y los místicos. Mientras se discutía sobre la liberación de Pedro, él aún se hallaba afuera tocando la puerta. ¿Puede usted creerlo?</a:t>
            </a:r>
            <a:endParaRPr lang="es-MX"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sz="2400" b="1">
                <a:solidFill>
                  <a:schemeClr val="tx1"/>
                </a:solidFill>
                <a:effectLst/>
                <a:latin typeface="Arial" panose="020B0604020202020204" pitchFamily="34" charset="0"/>
                <a:ea typeface="Calibri" panose="020F0502020204030204" pitchFamily="34" charset="0"/>
              </a:rPr>
              <a:t>El mismo Dios que abrió las puertas de la cárcel, ¿acaso no podía abrir las puertas de la casa de María? ¡Por supuesto que sí! Sin embargo, la iglesia debía aprender </a:t>
            </a:r>
            <a:r>
              <a:rPr lang="es-MX" sz="2400" b="1">
                <a:solidFill>
                  <a:schemeClr val="tx1"/>
                </a:solidFill>
                <a:latin typeface="Arial" panose="020B0604020202020204" pitchFamily="34" charset="0"/>
                <a:ea typeface="Calibri" panose="020F0502020204030204" pitchFamily="34" charset="0"/>
              </a:rPr>
              <a:t>l</a:t>
            </a:r>
            <a:r>
              <a:rPr lang="es-MX" sz="2400" b="1">
                <a:solidFill>
                  <a:schemeClr val="tx1"/>
                </a:solidFill>
                <a:effectLst/>
                <a:latin typeface="Arial" panose="020B0604020202020204" pitchFamily="34" charset="0"/>
                <a:ea typeface="Calibri" panose="020F0502020204030204" pitchFamily="34" charset="0"/>
              </a:rPr>
              <a:t>a lección: ¡TENÍA QUE ABRIR LA PUERTA! </a:t>
            </a:r>
            <a:endParaRPr lang="es-MX" sz="2400" b="1">
              <a:solidFill>
                <a:schemeClr val="tx1"/>
              </a:solidFill>
            </a:endParaRPr>
          </a:p>
          <a:p>
            <a:endParaRPr lang="es-MX"/>
          </a:p>
        </p:txBody>
      </p:sp>
    </p:spTree>
    <p:extLst>
      <p:ext uri="{BB962C8B-B14F-4D97-AF65-F5344CB8AC3E}">
        <p14:creationId xmlns:p14="http://schemas.microsoft.com/office/powerpoint/2010/main" val="2172357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AF303-C77D-2371-7337-8843D3F7BA9A}"/>
              </a:ext>
            </a:extLst>
          </p:cNvPr>
          <p:cNvSpPr>
            <a:spLocks noGrp="1"/>
          </p:cNvSpPr>
          <p:nvPr>
            <p:ph type="title"/>
          </p:nvPr>
        </p:nvSpPr>
        <p:spPr>
          <a:xfrm>
            <a:off x="683342" y="1066800"/>
            <a:ext cx="4103431" cy="68011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s-MX" sz="3400" b="1">
                <a:highlight>
                  <a:srgbClr val="FFFF00"/>
                </a:highlight>
              </a:rPr>
              <a:t>Hechos 12: 18-19</a:t>
            </a:r>
          </a:p>
        </p:txBody>
      </p:sp>
      <p:sp>
        <p:nvSpPr>
          <p:cNvPr id="3" name="Marcador de posición de imagen 2">
            <a:extLst>
              <a:ext uri="{FF2B5EF4-FFF2-40B4-BE49-F238E27FC236}">
                <a16:creationId xmlns:a16="http://schemas.microsoft.com/office/drawing/2014/main" id="{C2C8BDE6-2001-7BAC-9F7F-9AAA836DE7C1}"/>
              </a:ext>
            </a:extLst>
          </p:cNvPr>
          <p:cNvSpPr>
            <a:spLocks noGrp="1"/>
          </p:cNvSpPr>
          <p:nvPr>
            <p:ph type="pic" idx="1"/>
          </p:nvPr>
        </p:nvSpPr>
        <p:spPr>
          <a:xfrm>
            <a:off x="5183188" y="798831"/>
            <a:ext cx="6172200" cy="45719"/>
          </a:xfrm>
        </p:spPr>
      </p:sp>
      <p:sp>
        <p:nvSpPr>
          <p:cNvPr id="5" name="Marcador de posición de imagen 2">
            <a:extLst>
              <a:ext uri="{FF2B5EF4-FFF2-40B4-BE49-F238E27FC236}">
                <a16:creationId xmlns:a16="http://schemas.microsoft.com/office/drawing/2014/main" id="{E1506348-EBE5-A35A-FFE9-8C0F75FB9C76}"/>
              </a:ext>
            </a:extLst>
          </p:cNvPr>
          <p:cNvSpPr txBox="1">
            <a:spLocks/>
          </p:cNvSpPr>
          <p:nvPr/>
        </p:nvSpPr>
        <p:spPr>
          <a:xfrm>
            <a:off x="5335588" y="1219200"/>
            <a:ext cx="6172200" cy="4794250"/>
          </a:xfrm>
          <a:prstGeom prst="rect">
            <a:avLst/>
          </a:prstGeom>
        </p:spPr>
      </p:sp>
      <p:sp>
        <p:nvSpPr>
          <p:cNvPr id="6" name="Marcador de posición de imagen 2">
            <a:extLst>
              <a:ext uri="{FF2B5EF4-FFF2-40B4-BE49-F238E27FC236}">
                <a16:creationId xmlns:a16="http://schemas.microsoft.com/office/drawing/2014/main" id="{B9408795-5731-90F7-64BA-1AB8441F124B}"/>
              </a:ext>
            </a:extLst>
          </p:cNvPr>
          <p:cNvSpPr txBox="1">
            <a:spLocks/>
          </p:cNvSpPr>
          <p:nvPr/>
        </p:nvSpPr>
        <p:spPr>
          <a:xfrm>
            <a:off x="5335588" y="1219200"/>
            <a:ext cx="6172200" cy="4794250"/>
          </a:xfrm>
          <a:prstGeom prst="rect">
            <a:avLst/>
          </a:prstGeom>
        </p:spPr>
      </p:sp>
      <p:pic>
        <p:nvPicPr>
          <p:cNvPr id="1026" name="Picture 2" descr="Da'wah Nabi Yahya a.s Kepada Penguasa - Islam Paripurna">
            <a:extLst>
              <a:ext uri="{FF2B5EF4-FFF2-40B4-BE49-F238E27FC236}">
                <a16:creationId xmlns:a16="http://schemas.microsoft.com/office/drawing/2014/main" id="{0184D392-2B98-8256-8DA1-05CC105BC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895" y="798831"/>
            <a:ext cx="6541893" cy="5214619"/>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8">
            <a:extLst>
              <a:ext uri="{FF2B5EF4-FFF2-40B4-BE49-F238E27FC236}">
                <a16:creationId xmlns:a16="http://schemas.microsoft.com/office/drawing/2014/main" id="{817A655B-960F-1EF6-A17C-4280A3719D5B}"/>
              </a:ext>
            </a:extLst>
          </p:cNvPr>
          <p:cNvSpPr>
            <a:spLocks noGrp="1"/>
          </p:cNvSpPr>
          <p:nvPr>
            <p:ph type="body" sz="half" idx="2"/>
          </p:nvPr>
        </p:nvSpPr>
        <p:spPr/>
        <p:txBody>
          <a:bodyPr vert="horz" lIns="91440" tIns="45720" rIns="91440" bIns="45720" rtlCol="0" anchor="t">
            <a:normAutofit fontScale="92500" lnSpcReduction="20000"/>
          </a:bodyPr>
          <a:lstStyle/>
          <a:p>
            <a:pPr algn="just"/>
            <a:r>
              <a:rPr lang="es-ES">
                <a:latin typeface="Amasis MT Pro Black"/>
              </a:rPr>
              <a:t>Todos los soldados naturalmente estaban confundidos. Herodes también estaba sorprendido y molesto. De acuerdo a la ley militar estricta Romana, la ejecución de los soldados era una necesidad. Sin embargo, todos los guardias estaban seguros de que nadie pasó junto a ellos durante la noche. Es imposible creer que Herodes dudara de la veracidad del dicho de los soldados pero estaba decidido a no admitir el milagro; y prefirió asesinar a 16 hombres inocentes.</a:t>
            </a:r>
          </a:p>
        </p:txBody>
      </p:sp>
    </p:spTree>
    <p:extLst>
      <p:ext uri="{BB962C8B-B14F-4D97-AF65-F5344CB8AC3E}">
        <p14:creationId xmlns:p14="http://schemas.microsoft.com/office/powerpoint/2010/main" val="220497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barn(inVertical)">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BCE-DB1C-B554-6EC9-0A685BBF35F3}"/>
              </a:ext>
            </a:extLst>
          </p:cNvPr>
          <p:cNvSpPr>
            <a:spLocks noGrp="1"/>
          </p:cNvSpPr>
          <p:nvPr>
            <p:ph type="title"/>
          </p:nvPr>
        </p:nvSpPr>
        <p:spPr>
          <a:xfrm>
            <a:off x="689009" y="559415"/>
            <a:ext cx="4104182" cy="1445702"/>
          </a:xfrm>
        </p:spPr>
        <p:txBody>
          <a:bodyPr>
            <a:normAutofit/>
          </a:bodyPr>
          <a:lstStyle/>
          <a:p>
            <a:pPr algn="just"/>
            <a:r>
              <a:rPr lang="es-ES">
                <a:latin typeface="Amasis MT Pro Black"/>
              </a:rPr>
              <a:t>Hechos 12:20-23</a:t>
            </a:r>
            <a:br>
              <a:rPr lang="es-ES">
                <a:latin typeface="Amasis MT Pro Black"/>
              </a:rPr>
            </a:br>
            <a:endParaRPr lang="es-ES"/>
          </a:p>
        </p:txBody>
      </p:sp>
      <p:sp>
        <p:nvSpPr>
          <p:cNvPr id="3" name="Marcador de contenido 2">
            <a:extLst>
              <a:ext uri="{FF2B5EF4-FFF2-40B4-BE49-F238E27FC236}">
                <a16:creationId xmlns:a16="http://schemas.microsoft.com/office/drawing/2014/main" id="{3E566875-4707-EC74-6368-79725BC8EB46}"/>
              </a:ext>
            </a:extLst>
          </p:cNvPr>
          <p:cNvSpPr>
            <a:spLocks noGrp="1"/>
          </p:cNvSpPr>
          <p:nvPr>
            <p:ph idx="1"/>
          </p:nvPr>
        </p:nvSpPr>
        <p:spPr/>
        <p:txBody>
          <a:bodyPr vert="horz" lIns="91440" tIns="45720" rIns="91440" bIns="45720" rtlCol="0" anchor="t">
            <a:normAutofit/>
          </a:bodyPr>
          <a:lstStyle/>
          <a:p>
            <a:pPr algn="ctr"/>
            <a:r>
              <a:rPr lang="es-ES" b="1"/>
              <a:t>HECHOS 12:24</a:t>
            </a:r>
          </a:p>
          <a:p>
            <a:pPr algn="ctr"/>
            <a:r>
              <a:rPr lang="es-ES" sz="2400" b="1">
                <a:solidFill>
                  <a:srgbClr val="FF0000"/>
                </a:solidFill>
              </a:rPr>
              <a:t>EL CRECIENTE ÉXITO DEL EVANGELIO</a:t>
            </a:r>
          </a:p>
          <a:p>
            <a:pPr marL="0" indent="0" algn="ctr">
              <a:buNone/>
            </a:pPr>
            <a:r>
              <a:rPr lang="es-ES" sz="2200" b="1">
                <a:solidFill>
                  <a:srgbClr val="000000"/>
                </a:solidFill>
              </a:rPr>
              <a:t>Quitado este obstáculo (Herodes) se sentó un precedente positivo para la iglesia de Jerusalén pues éste hombre era el representante de la oposición del evangelio; muerto éste, el evangelio pudo ser predicado y con ello de paso, su gran éxito por el gran impacto anímico sobre ella.</a:t>
            </a:r>
            <a:endParaRPr lang="es-ES" sz="2200"/>
          </a:p>
        </p:txBody>
      </p:sp>
      <p:sp>
        <p:nvSpPr>
          <p:cNvPr id="4" name="Marcador de texto 3">
            <a:extLst>
              <a:ext uri="{FF2B5EF4-FFF2-40B4-BE49-F238E27FC236}">
                <a16:creationId xmlns:a16="http://schemas.microsoft.com/office/drawing/2014/main" id="{72B09C82-1D00-63E2-A77A-9FA3BB75A941}"/>
              </a:ext>
            </a:extLst>
          </p:cNvPr>
          <p:cNvSpPr>
            <a:spLocks noGrp="1"/>
          </p:cNvSpPr>
          <p:nvPr>
            <p:ph type="body" sz="half" idx="2"/>
          </p:nvPr>
        </p:nvSpPr>
        <p:spPr>
          <a:xfrm>
            <a:off x="688258" y="2304913"/>
            <a:ext cx="4104972" cy="3689179"/>
          </a:xfrm>
        </p:spPr>
        <p:txBody>
          <a:bodyPr vert="horz" lIns="91440" tIns="45720" rIns="91440" bIns="45720" rtlCol="0" anchor="t">
            <a:normAutofit/>
          </a:bodyPr>
          <a:lstStyle/>
          <a:p>
            <a:pPr algn="ctr"/>
            <a:r>
              <a:rPr lang="es-ES" sz="2400" b="1">
                <a:solidFill>
                  <a:srgbClr val="FF0000"/>
                </a:solidFill>
                <a:latin typeface="Calisto MT"/>
              </a:rPr>
              <a:t>EL MISERABLE FIN DE HERODES</a:t>
            </a:r>
          </a:p>
          <a:p>
            <a:pPr algn="ctr"/>
            <a:r>
              <a:rPr lang="es-ES" sz="2200" b="1"/>
              <a:t>La muerte de este personaje fue un castigo divino debido a su soberbia y su impiedad. Murió comido de gusanos después que un ángel lo hirió por no darle la gloria a Dios. </a:t>
            </a:r>
            <a:endParaRPr lang="es-ES" sz="2200"/>
          </a:p>
          <a:p>
            <a:pPr algn="ctr"/>
            <a:endParaRPr lang="es-ES">
              <a:latin typeface="Calisto MT"/>
            </a:endParaRPr>
          </a:p>
          <a:p>
            <a:pPr algn="ctr"/>
            <a:endParaRPr lang="es-ES" sz="2400" b="1">
              <a:latin typeface="Calisto MT"/>
            </a:endParaRPr>
          </a:p>
          <a:p>
            <a:endParaRPr lang="es-ES" sz="2000">
              <a:latin typeface="Calisto MT"/>
            </a:endParaRPr>
          </a:p>
        </p:txBody>
      </p:sp>
    </p:spTree>
    <p:extLst>
      <p:ext uri="{BB962C8B-B14F-4D97-AF65-F5344CB8AC3E}">
        <p14:creationId xmlns:p14="http://schemas.microsoft.com/office/powerpoint/2010/main" val="47813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D927A3-36E0-5B8B-BA41-108CA2ECC9B2}"/>
              </a:ext>
            </a:extLst>
          </p:cNvPr>
          <p:cNvSpPr>
            <a:spLocks noGrp="1"/>
          </p:cNvSpPr>
          <p:nvPr>
            <p:ph type="title"/>
          </p:nvPr>
        </p:nvSpPr>
        <p:spPr>
          <a:xfrm>
            <a:off x="683342" y="1066800"/>
            <a:ext cx="4103431" cy="830239"/>
          </a:xfrm>
        </p:spPr>
        <p:style>
          <a:lnRef idx="2">
            <a:schemeClr val="accent2">
              <a:shade val="15000"/>
            </a:schemeClr>
          </a:lnRef>
          <a:fillRef idx="1">
            <a:schemeClr val="accent2"/>
          </a:fillRef>
          <a:effectRef idx="0">
            <a:schemeClr val="accent2"/>
          </a:effectRef>
          <a:fontRef idx="minor">
            <a:schemeClr val="lt1"/>
          </a:fontRef>
        </p:style>
        <p:txBody>
          <a:bodyPr>
            <a:normAutofit/>
          </a:bodyPr>
          <a:lstStyle/>
          <a:p>
            <a:r>
              <a:rPr lang="es-ES" sz="4000" b="1">
                <a:solidFill>
                  <a:schemeClr val="tx1"/>
                </a:solidFill>
                <a:ea typeface="+mj-lt"/>
                <a:cs typeface="+mj-lt"/>
              </a:rPr>
              <a:t>HECHOS 12:25</a:t>
            </a:r>
            <a:endParaRPr lang="es-ES" sz="4000" b="1">
              <a:solidFill>
                <a:schemeClr val="tx1"/>
              </a:solidFill>
            </a:endParaRPr>
          </a:p>
        </p:txBody>
      </p:sp>
      <p:sp>
        <p:nvSpPr>
          <p:cNvPr id="3" name="Marcador de posición de imagen 2">
            <a:extLst>
              <a:ext uri="{FF2B5EF4-FFF2-40B4-BE49-F238E27FC236}">
                <a16:creationId xmlns:a16="http://schemas.microsoft.com/office/drawing/2014/main" id="{2F21EE72-31D5-A62A-6309-218527BB18DA}"/>
              </a:ext>
            </a:extLst>
          </p:cNvPr>
          <p:cNvSpPr>
            <a:spLocks noGrp="1"/>
          </p:cNvSpPr>
          <p:nvPr>
            <p:ph type="pic" idx="1"/>
          </p:nvPr>
        </p:nvSpPr>
        <p:spPr>
          <a:xfrm flipV="1">
            <a:off x="5162021" y="5712883"/>
            <a:ext cx="6172200" cy="63500"/>
          </a:xfrm>
        </p:spPr>
      </p:sp>
      <p:sp>
        <p:nvSpPr>
          <p:cNvPr id="4" name="Marcador de texto 3">
            <a:extLst>
              <a:ext uri="{FF2B5EF4-FFF2-40B4-BE49-F238E27FC236}">
                <a16:creationId xmlns:a16="http://schemas.microsoft.com/office/drawing/2014/main" id="{089BD124-6C8B-8233-5D57-B99BF9CE4E46}"/>
              </a:ext>
            </a:extLst>
          </p:cNvPr>
          <p:cNvSpPr>
            <a:spLocks noGrp="1"/>
          </p:cNvSpPr>
          <p:nvPr>
            <p:ph type="body" sz="half" idx="2"/>
          </p:nvPr>
        </p:nvSpPr>
        <p:spPr/>
        <p:txBody>
          <a:bodyPr vert="horz" lIns="91440" tIns="45720" rIns="91440" bIns="45720" rtlCol="0" anchor="t">
            <a:normAutofit/>
          </a:bodyPr>
          <a:lstStyle/>
          <a:p>
            <a:pPr algn="just"/>
            <a:r>
              <a:rPr lang="es-ES" sz="2000" b="1"/>
              <a:t>Un dato interesante que nos da Lucas es la misión dada a Bernabé y Saulo de llevar la ayuda a la iglesia de Jerusalén </a:t>
            </a:r>
            <a:r>
              <a:rPr lang="es-ES" sz="2000" b="1">
                <a:solidFill>
                  <a:srgbClr val="FF0000"/>
                </a:solidFill>
              </a:rPr>
              <a:t>Hechos 11:29-30.</a:t>
            </a:r>
            <a:r>
              <a:rPr lang="es-ES" sz="2000" b="1"/>
              <a:t>  y aquí lo vemos regresando a Antioquía de dicha misión. Aún Pablo no iniciaba su apostolado, pero ya colaboraba en la obra.</a:t>
            </a:r>
          </a:p>
        </p:txBody>
      </p:sp>
      <p:pic>
        <p:nvPicPr>
          <p:cNvPr id="2050" name="Picture 2">
            <a:extLst>
              <a:ext uri="{FF2B5EF4-FFF2-40B4-BE49-F238E27FC236}">
                <a16:creationId xmlns:a16="http://schemas.microsoft.com/office/drawing/2014/main" id="{068EC479-182E-8102-72F6-79B33C970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842" y="868718"/>
            <a:ext cx="6407379" cy="500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7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2B334E-240B-0923-844D-D0A10EC9AD58}"/>
              </a:ext>
            </a:extLst>
          </p:cNvPr>
          <p:cNvSpPr>
            <a:spLocks noGrp="1"/>
          </p:cNvSpPr>
          <p:nvPr>
            <p:ph type="title"/>
          </p:nvPr>
        </p:nvSpPr>
        <p:spPr>
          <a:xfrm>
            <a:off x="715383" y="768351"/>
            <a:ext cx="10632067" cy="787494"/>
          </a:xfrm>
        </p:spPr>
        <p:style>
          <a:lnRef idx="2">
            <a:schemeClr val="dk1">
              <a:shade val="15000"/>
            </a:schemeClr>
          </a:lnRef>
          <a:fillRef idx="1">
            <a:schemeClr val="dk1"/>
          </a:fillRef>
          <a:effectRef idx="0">
            <a:schemeClr val="dk1"/>
          </a:effectRef>
          <a:fontRef idx="minor">
            <a:schemeClr val="lt1"/>
          </a:fontRef>
        </p:style>
        <p:txBody>
          <a:bodyPr>
            <a:normAutofit/>
          </a:bodyPr>
          <a:lstStyle/>
          <a:p>
            <a:pPr algn="ctr"/>
            <a:r>
              <a:rPr lang="es-MX" sz="4400" b="1">
                <a:latin typeface="+mn-lt"/>
              </a:rPr>
              <a:t>CONCLUSIÓN</a:t>
            </a:r>
          </a:p>
        </p:txBody>
      </p:sp>
      <p:sp>
        <p:nvSpPr>
          <p:cNvPr id="3" name="Marcador de texto 2">
            <a:extLst>
              <a:ext uri="{FF2B5EF4-FFF2-40B4-BE49-F238E27FC236}">
                <a16:creationId xmlns:a16="http://schemas.microsoft.com/office/drawing/2014/main" id="{8A9116C2-0F7E-7D7E-4215-71E101DE94BE}"/>
              </a:ext>
            </a:extLst>
          </p:cNvPr>
          <p:cNvSpPr>
            <a:spLocks noGrp="1"/>
          </p:cNvSpPr>
          <p:nvPr>
            <p:ph type="body" idx="1"/>
          </p:nvPr>
        </p:nvSpPr>
        <p:spPr>
          <a:xfrm>
            <a:off x="715383" y="1815153"/>
            <a:ext cx="10632067" cy="4274498"/>
          </a:xfr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rmAutofit/>
          </a:bodyPr>
          <a:lstStyle/>
          <a:p>
            <a:r>
              <a:rPr lang="es-MX" b="1">
                <a:solidFill>
                  <a:schemeClr val="tx1"/>
                </a:solidFill>
              </a:rPr>
              <a:t>*CUIDEMOS NUESTRAS AMBICIONES: CASO JACOBO VV:1-2</a:t>
            </a:r>
          </a:p>
          <a:p>
            <a:pPr algn="ctr"/>
            <a:r>
              <a:rPr lang="es-MX" b="1">
                <a:solidFill>
                  <a:schemeClr val="tx1"/>
                </a:solidFill>
              </a:rPr>
              <a:t>*TENGAMOS CUIDADO DE NO SER COHERENTES ENTRE NUESTRO DICHO, Y NUESTRAS ACCIONES: </a:t>
            </a:r>
          </a:p>
          <a:p>
            <a:r>
              <a:rPr lang="es-MX" b="1">
                <a:solidFill>
                  <a:schemeClr val="tx1"/>
                </a:solidFill>
              </a:rPr>
              <a:t>LA IGLESIA ORÓ POR PEDRO V:5 </a:t>
            </a:r>
          </a:p>
          <a:p>
            <a:r>
              <a:rPr lang="es-MX" b="1">
                <a:solidFill>
                  <a:schemeClr val="tx1"/>
                </a:solidFill>
              </a:rPr>
              <a:t>PERO: LA IGLESIA NO CREYÓ VV:14-15</a:t>
            </a:r>
          </a:p>
          <a:p>
            <a:r>
              <a:rPr lang="es-MX" b="1">
                <a:solidFill>
                  <a:schemeClr val="tx1"/>
                </a:solidFill>
              </a:rPr>
              <a:t> *DIOS CASTIGA TODA SOBERBIA: V:23</a:t>
            </a:r>
          </a:p>
          <a:p>
            <a:pPr algn="ctr"/>
            <a:r>
              <a:rPr lang="es-MX" b="1">
                <a:solidFill>
                  <a:schemeClr val="tx1"/>
                </a:solidFill>
              </a:rPr>
              <a:t>¡ADELANTE HERMANOS! </a:t>
            </a:r>
          </a:p>
          <a:p>
            <a:endParaRPr lang="es-MX" b="1">
              <a:solidFill>
                <a:schemeClr val="tx1"/>
              </a:solidFill>
            </a:endParaRPr>
          </a:p>
        </p:txBody>
      </p:sp>
    </p:spTree>
    <p:extLst>
      <p:ext uri="{BB962C8B-B14F-4D97-AF65-F5344CB8AC3E}">
        <p14:creationId xmlns:p14="http://schemas.microsoft.com/office/powerpoint/2010/main" val="339089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92ED35-C945-0B7E-1E7C-57694E573F86}"/>
              </a:ext>
            </a:extLst>
          </p:cNvPr>
          <p:cNvSpPr>
            <a:spLocks noGrp="1"/>
          </p:cNvSpPr>
          <p:nvPr>
            <p:ph type="title"/>
          </p:nvPr>
        </p:nvSpPr>
        <p:spPr>
          <a:xfrm>
            <a:off x="7992709" y="895449"/>
            <a:ext cx="3619697" cy="723900"/>
          </a:xfrm>
        </p:spPr>
        <p:txBody>
          <a:bodyPr>
            <a:normAutofit/>
          </a:bodyPr>
          <a:lstStyle/>
          <a:p>
            <a:r>
              <a:rPr lang="es-MX" sz="3700" b="1">
                <a:solidFill>
                  <a:srgbClr val="FF0000"/>
                </a:solidFill>
                <a:latin typeface="Bierstadt Display" panose="020F0502020204030204" pitchFamily="34" charset="0"/>
              </a:rPr>
              <a:t>INTRODUCCIÓN</a:t>
            </a:r>
          </a:p>
        </p:txBody>
      </p:sp>
      <p:pic>
        <p:nvPicPr>
          <p:cNvPr id="5" name="Picture 4" descr="Libro abierto">
            <a:extLst>
              <a:ext uri="{FF2B5EF4-FFF2-40B4-BE49-F238E27FC236}">
                <a16:creationId xmlns:a16="http://schemas.microsoft.com/office/drawing/2014/main" id="{6CE19B76-458D-E343-7C06-96CE1ADA3470}"/>
              </a:ext>
            </a:extLst>
          </p:cNvPr>
          <p:cNvPicPr>
            <a:picLocks noChangeAspect="1"/>
          </p:cNvPicPr>
          <p:nvPr/>
        </p:nvPicPr>
        <p:blipFill rotWithShape="1">
          <a:blip r:embed="rId2"/>
          <a:srcRect l="13747" r="15052" b="-1"/>
          <a:stretch/>
        </p:blipFill>
        <p:spPr>
          <a:xfrm>
            <a:off x="20" y="10"/>
            <a:ext cx="7315180" cy="6857984"/>
          </a:xfrm>
          <a:prstGeom prst="rect">
            <a:avLst/>
          </a:prstGeom>
        </p:spPr>
      </p:pic>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53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9E11F61F-E7E6-BBD6-5D58-433316317AAB}"/>
              </a:ext>
            </a:extLst>
          </p:cNvPr>
          <p:cNvSpPr>
            <a:spLocks noGrp="1"/>
          </p:cNvSpPr>
          <p:nvPr>
            <p:ph idx="1"/>
          </p:nvPr>
        </p:nvSpPr>
        <p:spPr>
          <a:xfrm>
            <a:off x="7991572" y="1619349"/>
            <a:ext cx="3581303" cy="4758557"/>
          </a:xfrm>
        </p:spPr>
        <p:txBody>
          <a:bodyPr>
            <a:normAutofit lnSpcReduction="10000"/>
          </a:bodyPr>
          <a:lstStyle/>
          <a:p>
            <a:pPr algn="just">
              <a:lnSpc>
                <a:spcPct val="110000"/>
              </a:lnSpc>
            </a:pPr>
            <a:r>
              <a:rPr lang="es-ES" sz="1500" b="0" i="0" u="none" strike="noStrike">
                <a:effectLst/>
                <a:latin typeface="Aharoni" panose="02010803020104030203" pitchFamily="2" charset="-79"/>
                <a:cs typeface="Aharoni" panose="02010803020104030203" pitchFamily="2" charset="-79"/>
              </a:rPr>
              <a:t>El autor del libro de Hechos (LUCAS) da "fin" a las actividades del apóstol Pedro con este capítulo. Para este entonces, Jerusalén había sido amplia y poderosamente evangelizada, allí se había establecido una gran iglesia que llegó a ser la base</a:t>
            </a:r>
            <a:r>
              <a:rPr lang="es-ES" sz="1500" b="0" i="0">
                <a:effectLst/>
                <a:latin typeface="Aharoni" panose="02010803020104030203" pitchFamily="2" charset="-79"/>
                <a:cs typeface="Aharoni" panose="02010803020104030203" pitchFamily="2" charset="-79"/>
              </a:rPr>
              <a:t>​ para la evangelización de toda Palestina, gracias a la predicación de los dispersos a causa de la persecución. Adem</a:t>
            </a:r>
            <a:r>
              <a:rPr lang="es-ES" sz="1500">
                <a:latin typeface="Aharoni" panose="02010803020104030203" pitchFamily="2" charset="-79"/>
                <a:cs typeface="Aharoni" panose="02010803020104030203" pitchFamily="2" charset="-79"/>
              </a:rPr>
              <a:t>ás, a través de Pedro se abrió la puerta de salvación a los gentiles (cap.10). También, la extendida predicación de los dispersos dio lugar a la evangelización “en masa” (cap.11:20-21) de gentiles en la ciudad de Antioquía de Siria. </a:t>
            </a:r>
            <a:endParaRPr lang="es-ES" sz="1500" b="0" i="0">
              <a:effectLst/>
              <a:latin typeface="Aharoni" panose="02010803020104030203" pitchFamily="2" charset="-79"/>
              <a:cs typeface="Aharoni" panose="02010803020104030203" pitchFamily="2" charset="-79"/>
            </a:endParaRPr>
          </a:p>
          <a:p>
            <a:pPr>
              <a:lnSpc>
                <a:spcPct val="110000"/>
              </a:lnSpc>
            </a:pPr>
            <a:endParaRPr lang="es-MX" sz="1100"/>
          </a:p>
        </p:txBody>
      </p:sp>
    </p:spTree>
    <p:extLst>
      <p:ext uri="{BB962C8B-B14F-4D97-AF65-F5344CB8AC3E}">
        <p14:creationId xmlns:p14="http://schemas.microsoft.com/office/powerpoint/2010/main" val="186401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4FDF247-466C-28CB-1979-B73EA08C6977}"/>
              </a:ext>
            </a:extLst>
          </p:cNvPr>
          <p:cNvSpPr>
            <a:spLocks noGrp="1"/>
          </p:cNvSpPr>
          <p:nvPr>
            <p:ph type="title"/>
          </p:nvPr>
        </p:nvSpPr>
        <p:spPr>
          <a:xfrm>
            <a:off x="6377111" y="909638"/>
            <a:ext cx="5014789" cy="1318062"/>
          </a:xfrm>
        </p:spPr>
        <p:txBody>
          <a:bodyPr vert="horz" lIns="91440" tIns="45720" rIns="91440" bIns="45720" rtlCol="0" anchor="t">
            <a:normAutofit/>
          </a:bodyPr>
          <a:lstStyle/>
          <a:p>
            <a:pPr algn="ctr"/>
            <a:r>
              <a:rPr lang="en-US" sz="4000" b="1" kern="1200" cap="all" spc="30" baseline="0">
                <a:solidFill>
                  <a:srgbClr val="FF0000"/>
                </a:solidFill>
                <a:latin typeface="+mj-lt"/>
                <a:ea typeface="+mj-ea"/>
                <a:cs typeface="+mj-cs"/>
              </a:rPr>
              <a:t>¿</a:t>
            </a:r>
            <a:r>
              <a:rPr lang="en-US" sz="4000" b="1" kern="1200" cap="all" spc="30" baseline="0" err="1">
                <a:solidFill>
                  <a:srgbClr val="FF0000"/>
                </a:solidFill>
                <a:latin typeface="+mj-lt"/>
                <a:ea typeface="+mj-ea"/>
                <a:cs typeface="+mj-cs"/>
              </a:rPr>
              <a:t>Quién</a:t>
            </a:r>
            <a:r>
              <a:rPr lang="en-US" sz="4000" b="1" kern="1200" cap="all" spc="30" baseline="0">
                <a:solidFill>
                  <a:srgbClr val="FF0000"/>
                </a:solidFill>
                <a:latin typeface="+mj-lt"/>
                <a:ea typeface="+mj-ea"/>
                <a:cs typeface="+mj-cs"/>
              </a:rPr>
              <a:t> era </a:t>
            </a:r>
            <a:r>
              <a:rPr lang="en-US" sz="4000" b="1" kern="1200" cap="all" spc="30" baseline="0" err="1">
                <a:solidFill>
                  <a:srgbClr val="FF0000"/>
                </a:solidFill>
                <a:latin typeface="+mj-lt"/>
                <a:ea typeface="+mj-ea"/>
                <a:cs typeface="+mj-cs"/>
              </a:rPr>
              <a:t>este</a:t>
            </a:r>
            <a:r>
              <a:rPr lang="en-US" sz="4000" b="1" kern="1200" cap="all" spc="30" baseline="0">
                <a:solidFill>
                  <a:srgbClr val="FF0000"/>
                </a:solidFill>
                <a:latin typeface="+mj-lt"/>
                <a:ea typeface="+mj-ea"/>
                <a:cs typeface="+mj-cs"/>
              </a:rPr>
              <a:t> </a:t>
            </a:r>
            <a:r>
              <a:rPr lang="en-US" sz="4000" b="1" kern="1200" cap="all" spc="30" baseline="0" err="1">
                <a:solidFill>
                  <a:srgbClr val="FF0000"/>
                </a:solidFill>
                <a:latin typeface="+mj-lt"/>
                <a:ea typeface="+mj-ea"/>
                <a:cs typeface="+mj-cs"/>
              </a:rPr>
              <a:t>herodes</a:t>
            </a:r>
            <a:r>
              <a:rPr lang="en-US" sz="4000" b="1" kern="1200" cap="all" spc="30" baseline="0">
                <a:solidFill>
                  <a:srgbClr val="FF0000"/>
                </a:solidFill>
                <a:latin typeface="+mj-lt"/>
                <a:ea typeface="+mj-ea"/>
                <a:cs typeface="+mj-cs"/>
              </a:rPr>
              <a:t>?</a:t>
            </a:r>
          </a:p>
        </p:txBody>
      </p:sp>
      <p:pic>
        <p:nvPicPr>
          <p:cNvPr id="9" name="Imagen 8" descr="Imagen que contiene persona, interior, hombre, gato&#10;&#10;Descripción generada automáticamente">
            <a:extLst>
              <a:ext uri="{FF2B5EF4-FFF2-40B4-BE49-F238E27FC236}">
                <a16:creationId xmlns:a16="http://schemas.microsoft.com/office/drawing/2014/main" id="{9F802B7B-AC42-05D5-90C6-77DD9C79E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72055" y="723900"/>
            <a:ext cx="3432978" cy="5410200"/>
          </a:xfrm>
          <a:prstGeom prst="rect">
            <a:avLst/>
          </a:prstGeom>
          <a:noFill/>
        </p:spPr>
      </p:pic>
      <p:cxnSp>
        <p:nvCxnSpPr>
          <p:cNvPr id="20" name="Straight Connector 19">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texto 3">
            <a:extLst>
              <a:ext uri="{FF2B5EF4-FFF2-40B4-BE49-F238E27FC236}">
                <a16:creationId xmlns:a16="http://schemas.microsoft.com/office/drawing/2014/main" id="{687710AC-BFF9-0340-5B0B-C06F1ECAFA52}"/>
              </a:ext>
            </a:extLst>
          </p:cNvPr>
          <p:cNvSpPr>
            <a:spLocks noGrp="1"/>
          </p:cNvSpPr>
          <p:nvPr>
            <p:ph type="body" sz="half" idx="2"/>
          </p:nvPr>
        </p:nvSpPr>
        <p:spPr>
          <a:xfrm>
            <a:off x="6415014" y="2276474"/>
            <a:ext cx="5014790" cy="3885027"/>
          </a:xfrm>
        </p:spPr>
        <p:txBody>
          <a:bodyPr vert="horz" lIns="91440" tIns="45720" rIns="91440" bIns="45720" rtlCol="0">
            <a:normAutofit/>
          </a:bodyPr>
          <a:lstStyle/>
          <a:p>
            <a:pPr indent="-228600" algn="just">
              <a:buFont typeface="Arial" panose="020B0604020202020204" pitchFamily="34" charset="0"/>
              <a:buChar char="•"/>
            </a:pPr>
            <a:r>
              <a:rPr lang="en-US" err="1">
                <a:latin typeface="Amasis MT Pro" panose="02040504050005020304" pitchFamily="18" charset="0"/>
              </a:rPr>
              <a:t>Herodes</a:t>
            </a:r>
            <a:r>
              <a:rPr lang="en-US">
                <a:latin typeface="Amasis MT Pro" panose="02040504050005020304" pitchFamily="18" charset="0"/>
              </a:rPr>
              <a:t> </a:t>
            </a:r>
            <a:r>
              <a:rPr lang="en-US" err="1">
                <a:latin typeface="Amasis MT Pro" panose="02040504050005020304" pitchFamily="18" charset="0"/>
              </a:rPr>
              <a:t>Agripa</a:t>
            </a:r>
            <a:r>
              <a:rPr lang="en-US">
                <a:latin typeface="Amasis MT Pro" panose="02040504050005020304" pitchFamily="18" charset="0"/>
              </a:rPr>
              <a:t> I era </a:t>
            </a:r>
            <a:r>
              <a:rPr lang="en-US" err="1">
                <a:latin typeface="Amasis MT Pro" panose="02040504050005020304" pitchFamily="18" charset="0"/>
              </a:rPr>
              <a:t>nieto</a:t>
            </a:r>
            <a:r>
              <a:rPr lang="en-US">
                <a:latin typeface="Amasis MT Pro" panose="02040504050005020304" pitchFamily="18" charset="0"/>
              </a:rPr>
              <a:t> de </a:t>
            </a:r>
            <a:r>
              <a:rPr lang="en-US" err="1">
                <a:latin typeface="Amasis MT Pro" panose="02040504050005020304" pitchFamily="18" charset="0"/>
              </a:rPr>
              <a:t>Herodes</a:t>
            </a:r>
            <a:r>
              <a:rPr lang="en-US">
                <a:latin typeface="Amasis MT Pro" panose="02040504050005020304" pitchFamily="18" charset="0"/>
              </a:rPr>
              <a:t> </a:t>
            </a:r>
            <a:r>
              <a:rPr lang="en-US" err="1">
                <a:latin typeface="Amasis MT Pro" panose="02040504050005020304" pitchFamily="18" charset="0"/>
              </a:rPr>
              <a:t>el</a:t>
            </a:r>
            <a:r>
              <a:rPr lang="en-US">
                <a:latin typeface="Amasis MT Pro" panose="02040504050005020304" pitchFamily="18" charset="0"/>
              </a:rPr>
              <a:t> Grande y la </a:t>
            </a:r>
            <a:r>
              <a:rPr lang="en-US" err="1">
                <a:latin typeface="Amasis MT Pro" panose="02040504050005020304" pitchFamily="18" charset="0"/>
              </a:rPr>
              <a:t>princesa</a:t>
            </a:r>
            <a:r>
              <a:rPr lang="en-US">
                <a:latin typeface="Amasis MT Pro" panose="02040504050005020304" pitchFamily="18" charset="0"/>
              </a:rPr>
              <a:t> </a:t>
            </a:r>
            <a:r>
              <a:rPr lang="en-US" err="1">
                <a:latin typeface="Amasis MT Pro" panose="02040504050005020304" pitchFamily="18" charset="0"/>
              </a:rPr>
              <a:t>asmonea</a:t>
            </a:r>
            <a:r>
              <a:rPr lang="en-US">
                <a:latin typeface="Amasis MT Pro" panose="02040504050005020304" pitchFamily="18" charset="0"/>
              </a:rPr>
              <a:t> </a:t>
            </a:r>
            <a:r>
              <a:rPr lang="en-US" err="1">
                <a:latin typeface="Amasis MT Pro" panose="02040504050005020304" pitchFamily="18" charset="0"/>
              </a:rPr>
              <a:t>Mariamne</a:t>
            </a:r>
            <a:r>
              <a:rPr lang="en-US">
                <a:latin typeface="Amasis MT Pro" panose="02040504050005020304" pitchFamily="18" charset="0"/>
              </a:rPr>
              <a:t>, </a:t>
            </a:r>
            <a:r>
              <a:rPr lang="en-US" err="1">
                <a:latin typeface="Amasis MT Pro" panose="02040504050005020304" pitchFamily="18" charset="0"/>
              </a:rPr>
              <a:t>descendiente</a:t>
            </a:r>
            <a:r>
              <a:rPr lang="en-US">
                <a:latin typeface="Amasis MT Pro" panose="02040504050005020304" pitchFamily="18" charset="0"/>
              </a:rPr>
              <a:t> de </a:t>
            </a:r>
            <a:r>
              <a:rPr lang="en-US" err="1">
                <a:latin typeface="Amasis MT Pro" panose="02040504050005020304" pitchFamily="18" charset="0"/>
              </a:rPr>
              <a:t>los</a:t>
            </a:r>
            <a:r>
              <a:rPr lang="en-US">
                <a:latin typeface="Amasis MT Pro" panose="02040504050005020304" pitchFamily="18" charset="0"/>
              </a:rPr>
              <a:t> </a:t>
            </a:r>
            <a:r>
              <a:rPr lang="en-US" err="1">
                <a:latin typeface="Amasis MT Pro" panose="02040504050005020304" pitchFamily="18" charset="0"/>
              </a:rPr>
              <a:t>Macabeos</a:t>
            </a:r>
            <a:r>
              <a:rPr lang="en-US">
                <a:latin typeface="Amasis MT Pro" panose="02040504050005020304" pitchFamily="18" charset="0"/>
              </a:rPr>
              <a:t>. </a:t>
            </a:r>
            <a:r>
              <a:rPr lang="en-US" err="1">
                <a:latin typeface="Amasis MT Pro" panose="02040504050005020304" pitchFamily="18" charset="0"/>
              </a:rPr>
              <a:t>Herodes</a:t>
            </a:r>
            <a:r>
              <a:rPr lang="en-US">
                <a:latin typeface="Amasis MT Pro" panose="02040504050005020304" pitchFamily="18" charset="0"/>
              </a:rPr>
              <a:t> </a:t>
            </a:r>
            <a:r>
              <a:rPr lang="en-US" err="1">
                <a:latin typeface="Amasis MT Pro" panose="02040504050005020304" pitchFamily="18" charset="0"/>
              </a:rPr>
              <a:t>el</a:t>
            </a:r>
            <a:r>
              <a:rPr lang="en-US">
                <a:latin typeface="Amasis MT Pro" panose="02040504050005020304" pitchFamily="18" charset="0"/>
              </a:rPr>
              <a:t> Grande  </a:t>
            </a:r>
            <a:r>
              <a:rPr lang="en-US" err="1">
                <a:latin typeface="Amasis MT Pro" panose="02040504050005020304" pitchFamily="18" charset="0"/>
              </a:rPr>
              <a:t>fue</a:t>
            </a:r>
            <a:r>
              <a:rPr lang="en-US">
                <a:latin typeface="Amasis MT Pro" panose="02040504050005020304" pitchFamily="18" charset="0"/>
              </a:rPr>
              <a:t> </a:t>
            </a:r>
            <a:r>
              <a:rPr lang="en-US" err="1">
                <a:latin typeface="Amasis MT Pro" panose="02040504050005020304" pitchFamily="18" charset="0"/>
              </a:rPr>
              <a:t>el</a:t>
            </a:r>
            <a:r>
              <a:rPr lang="en-US">
                <a:latin typeface="Amasis MT Pro" panose="02040504050005020304" pitchFamily="18" charset="0"/>
              </a:rPr>
              <a:t> </a:t>
            </a:r>
            <a:r>
              <a:rPr lang="en-US" err="1">
                <a:latin typeface="Amasis MT Pro" panose="02040504050005020304" pitchFamily="18" charset="0"/>
              </a:rPr>
              <a:t>fundador</a:t>
            </a:r>
            <a:r>
              <a:rPr lang="en-US">
                <a:latin typeface="Amasis MT Pro" panose="02040504050005020304" pitchFamily="18" charset="0"/>
              </a:rPr>
              <a:t> de la </a:t>
            </a:r>
            <a:r>
              <a:rPr lang="en-US" err="1">
                <a:latin typeface="Amasis MT Pro" panose="02040504050005020304" pitchFamily="18" charset="0"/>
              </a:rPr>
              <a:t>dinastía</a:t>
            </a:r>
            <a:r>
              <a:rPr lang="en-US">
                <a:latin typeface="Amasis MT Pro" panose="02040504050005020304" pitchFamily="18" charset="0"/>
              </a:rPr>
              <a:t> </a:t>
            </a:r>
            <a:r>
              <a:rPr lang="en-US" err="1">
                <a:latin typeface="Amasis MT Pro" panose="02040504050005020304" pitchFamily="18" charset="0"/>
              </a:rPr>
              <a:t>herodiana</a:t>
            </a:r>
            <a:r>
              <a:rPr lang="en-US">
                <a:latin typeface="Amasis MT Pro" panose="02040504050005020304" pitchFamily="18" charset="0"/>
              </a:rPr>
              <a:t>. </a:t>
            </a:r>
            <a:r>
              <a:rPr lang="en-US" err="1">
                <a:latin typeface="Amasis MT Pro" panose="02040504050005020304" pitchFamily="18" charset="0"/>
              </a:rPr>
              <a:t>Herodes</a:t>
            </a:r>
            <a:r>
              <a:rPr lang="en-US">
                <a:latin typeface="Amasis MT Pro" panose="02040504050005020304" pitchFamily="18" charset="0"/>
              </a:rPr>
              <a:t> </a:t>
            </a:r>
            <a:r>
              <a:rPr lang="en-US" err="1">
                <a:latin typeface="Amasis MT Pro" panose="02040504050005020304" pitchFamily="18" charset="0"/>
              </a:rPr>
              <a:t>Agripa</a:t>
            </a:r>
            <a:r>
              <a:rPr lang="en-US">
                <a:latin typeface="Amasis MT Pro" panose="02040504050005020304" pitchFamily="18" charset="0"/>
              </a:rPr>
              <a:t> I </a:t>
            </a:r>
            <a:r>
              <a:rPr lang="en-US" err="1">
                <a:latin typeface="Amasis MT Pro" panose="02040504050005020304" pitchFamily="18" charset="0"/>
              </a:rPr>
              <a:t>asumió</a:t>
            </a:r>
            <a:r>
              <a:rPr lang="en-US">
                <a:latin typeface="Amasis MT Pro" panose="02040504050005020304" pitchFamily="18" charset="0"/>
              </a:rPr>
              <a:t> </a:t>
            </a:r>
            <a:r>
              <a:rPr lang="en-US" err="1">
                <a:latin typeface="Amasis MT Pro" panose="02040504050005020304" pitchFamily="18" charset="0"/>
              </a:rPr>
              <a:t>el</a:t>
            </a:r>
            <a:r>
              <a:rPr lang="en-US">
                <a:latin typeface="Amasis MT Pro" panose="02040504050005020304" pitchFamily="18" charset="0"/>
              </a:rPr>
              <a:t> </a:t>
            </a:r>
            <a:r>
              <a:rPr lang="en-US" err="1">
                <a:latin typeface="Amasis MT Pro" panose="02040504050005020304" pitchFamily="18" charset="0"/>
              </a:rPr>
              <a:t>poder</a:t>
            </a:r>
            <a:r>
              <a:rPr lang="en-US">
                <a:latin typeface="Amasis MT Pro" panose="02040504050005020304" pitchFamily="18" charset="0"/>
              </a:rPr>
              <a:t> </a:t>
            </a:r>
            <a:r>
              <a:rPr lang="en-US" err="1">
                <a:latin typeface="Amasis MT Pro" panose="02040504050005020304" pitchFamily="18" charset="0"/>
              </a:rPr>
              <a:t>por</a:t>
            </a:r>
            <a:r>
              <a:rPr lang="en-US">
                <a:latin typeface="Amasis MT Pro" panose="02040504050005020304" pitchFamily="18" charset="0"/>
              </a:rPr>
              <a:t> la </a:t>
            </a:r>
            <a:r>
              <a:rPr lang="en-US" err="1">
                <a:latin typeface="Amasis MT Pro" panose="02040504050005020304" pitchFamily="18" charset="0"/>
              </a:rPr>
              <a:t>amistad</a:t>
            </a:r>
            <a:r>
              <a:rPr lang="en-US">
                <a:latin typeface="Amasis MT Pro" panose="02040504050005020304" pitchFamily="18" charset="0"/>
              </a:rPr>
              <a:t> que </a:t>
            </a:r>
            <a:r>
              <a:rPr lang="en-US" err="1">
                <a:latin typeface="Amasis MT Pro" panose="02040504050005020304" pitchFamily="18" charset="0"/>
              </a:rPr>
              <a:t>tuvo</a:t>
            </a:r>
            <a:r>
              <a:rPr lang="en-US">
                <a:latin typeface="Amasis MT Pro" panose="02040504050005020304" pitchFamily="18" charset="0"/>
              </a:rPr>
              <a:t> con </a:t>
            </a:r>
            <a:r>
              <a:rPr lang="en-US" err="1">
                <a:latin typeface="Amasis MT Pro" panose="02040504050005020304" pitchFamily="18" charset="0"/>
              </a:rPr>
              <a:t>Calígula</a:t>
            </a:r>
            <a:r>
              <a:rPr lang="en-US">
                <a:latin typeface="Amasis MT Pro" panose="02040504050005020304" pitchFamily="18" charset="0"/>
              </a:rPr>
              <a:t> </a:t>
            </a:r>
            <a:r>
              <a:rPr lang="en-US" err="1">
                <a:latin typeface="Amasis MT Pro" panose="02040504050005020304" pitchFamily="18" charset="0"/>
              </a:rPr>
              <a:t>en</a:t>
            </a:r>
            <a:r>
              <a:rPr lang="en-US">
                <a:latin typeface="Amasis MT Pro" panose="02040504050005020304" pitchFamily="18" charset="0"/>
              </a:rPr>
              <a:t> </a:t>
            </a:r>
            <a:r>
              <a:rPr lang="en-US" err="1">
                <a:latin typeface="Amasis MT Pro" panose="02040504050005020304" pitchFamily="18" charset="0"/>
              </a:rPr>
              <a:t>el</a:t>
            </a:r>
            <a:r>
              <a:rPr lang="en-US">
                <a:latin typeface="Amasis MT Pro" panose="02040504050005020304" pitchFamily="18" charset="0"/>
              </a:rPr>
              <a:t> </a:t>
            </a:r>
            <a:r>
              <a:rPr lang="en-US" err="1">
                <a:latin typeface="Amasis MT Pro" panose="02040504050005020304" pitchFamily="18" charset="0"/>
              </a:rPr>
              <a:t>año</a:t>
            </a:r>
            <a:r>
              <a:rPr lang="en-US">
                <a:latin typeface="Amasis MT Pro" panose="02040504050005020304" pitchFamily="18" charset="0"/>
              </a:rPr>
              <a:t> 41 </a:t>
            </a:r>
            <a:r>
              <a:rPr lang="en-US" err="1">
                <a:latin typeface="Amasis MT Pro" panose="02040504050005020304" pitchFamily="18" charset="0"/>
              </a:rPr>
              <a:t>d.C</a:t>
            </a:r>
            <a:r>
              <a:rPr lang="en-US">
                <a:latin typeface="Amasis MT Pro" panose="02040504050005020304" pitchFamily="18" charset="0"/>
              </a:rPr>
              <a:t> y </a:t>
            </a:r>
            <a:r>
              <a:rPr lang="en-US" err="1">
                <a:latin typeface="Amasis MT Pro" panose="02040504050005020304" pitchFamily="18" charset="0"/>
              </a:rPr>
              <a:t>muere</a:t>
            </a:r>
            <a:r>
              <a:rPr lang="en-US">
                <a:latin typeface="Amasis MT Pro" panose="02040504050005020304" pitchFamily="18" charset="0"/>
              </a:rPr>
              <a:t> </a:t>
            </a:r>
            <a:r>
              <a:rPr lang="en-US" err="1">
                <a:latin typeface="Amasis MT Pro" panose="02040504050005020304" pitchFamily="18" charset="0"/>
              </a:rPr>
              <a:t>en</a:t>
            </a:r>
            <a:r>
              <a:rPr lang="en-US">
                <a:latin typeface="Amasis MT Pro" panose="02040504050005020304" pitchFamily="18" charset="0"/>
              </a:rPr>
              <a:t> </a:t>
            </a:r>
            <a:r>
              <a:rPr lang="en-US" err="1">
                <a:latin typeface="Amasis MT Pro" panose="02040504050005020304" pitchFamily="18" charset="0"/>
              </a:rPr>
              <a:t>el</a:t>
            </a:r>
            <a:r>
              <a:rPr lang="en-US">
                <a:latin typeface="Amasis MT Pro" panose="02040504050005020304" pitchFamily="18" charset="0"/>
              </a:rPr>
              <a:t> </a:t>
            </a:r>
            <a:r>
              <a:rPr lang="en-US" err="1">
                <a:latin typeface="Amasis MT Pro" panose="02040504050005020304" pitchFamily="18" charset="0"/>
              </a:rPr>
              <a:t>año</a:t>
            </a:r>
            <a:r>
              <a:rPr lang="en-US">
                <a:latin typeface="Amasis MT Pro" panose="02040504050005020304" pitchFamily="18" charset="0"/>
              </a:rPr>
              <a:t> 44 </a:t>
            </a:r>
            <a:r>
              <a:rPr lang="en-US" err="1">
                <a:latin typeface="Amasis MT Pro" panose="02040504050005020304" pitchFamily="18" charset="0"/>
              </a:rPr>
              <a:t>d.C.</a:t>
            </a:r>
            <a:r>
              <a:rPr lang="en-US">
                <a:latin typeface="Amasis MT Pro" panose="02040504050005020304" pitchFamily="18" charset="0"/>
              </a:rPr>
              <a:t> </a:t>
            </a:r>
            <a:r>
              <a:rPr lang="en-US" err="1">
                <a:latin typeface="Amasis MT Pro" panose="02040504050005020304" pitchFamily="18" charset="0"/>
              </a:rPr>
              <a:t>Fue</a:t>
            </a:r>
            <a:r>
              <a:rPr lang="en-US">
                <a:latin typeface="Amasis MT Pro" panose="02040504050005020304" pitchFamily="18" charset="0"/>
              </a:rPr>
              <a:t> </a:t>
            </a:r>
            <a:r>
              <a:rPr lang="en-US" err="1">
                <a:latin typeface="Amasis MT Pro" panose="02040504050005020304" pitchFamily="18" charset="0"/>
              </a:rPr>
              <a:t>muy</a:t>
            </a:r>
            <a:r>
              <a:rPr lang="en-US">
                <a:latin typeface="Amasis MT Pro" panose="02040504050005020304" pitchFamily="18" charset="0"/>
              </a:rPr>
              <a:t> </a:t>
            </a:r>
            <a:r>
              <a:rPr lang="en-US" err="1">
                <a:latin typeface="Amasis MT Pro" panose="02040504050005020304" pitchFamily="18" charset="0"/>
              </a:rPr>
              <a:t>astuto</a:t>
            </a:r>
            <a:r>
              <a:rPr lang="en-US">
                <a:latin typeface="Amasis MT Pro" panose="02040504050005020304" pitchFamily="18" charset="0"/>
              </a:rPr>
              <a:t> al </a:t>
            </a:r>
            <a:r>
              <a:rPr lang="en-US" err="1">
                <a:latin typeface="Amasis MT Pro" panose="02040504050005020304" pitchFamily="18" charset="0"/>
              </a:rPr>
              <a:t>saberse</a:t>
            </a:r>
            <a:r>
              <a:rPr lang="en-US">
                <a:latin typeface="Amasis MT Pro" panose="02040504050005020304" pitchFamily="18" charset="0"/>
              </a:rPr>
              <a:t> mover entre dos </a:t>
            </a:r>
            <a:r>
              <a:rPr lang="en-US" err="1">
                <a:latin typeface="Amasis MT Pro" panose="02040504050005020304" pitchFamily="18" charset="0"/>
              </a:rPr>
              <a:t>corrientes</a:t>
            </a:r>
            <a:r>
              <a:rPr lang="en-US">
                <a:latin typeface="Amasis MT Pro" panose="02040504050005020304" pitchFamily="18" charset="0"/>
              </a:rPr>
              <a:t>. </a:t>
            </a:r>
            <a:r>
              <a:rPr lang="en-US" err="1">
                <a:latin typeface="Amasis MT Pro" panose="02040504050005020304" pitchFamily="18" charset="0"/>
              </a:rPr>
              <a:t>Supo</a:t>
            </a:r>
            <a:r>
              <a:rPr lang="en-US">
                <a:latin typeface="Amasis MT Pro" panose="02040504050005020304" pitchFamily="18" charset="0"/>
              </a:rPr>
              <a:t> </a:t>
            </a:r>
            <a:r>
              <a:rPr lang="en-US" err="1">
                <a:latin typeface="Amasis MT Pro" panose="02040504050005020304" pitchFamily="18" charset="0"/>
              </a:rPr>
              <a:t>cómo</a:t>
            </a:r>
            <a:r>
              <a:rPr lang="en-US">
                <a:latin typeface="Amasis MT Pro" panose="02040504050005020304" pitchFamily="18" charset="0"/>
              </a:rPr>
              <a:t> </a:t>
            </a:r>
            <a:r>
              <a:rPr lang="en-US" err="1">
                <a:latin typeface="Amasis MT Pro" panose="02040504050005020304" pitchFamily="18" charset="0"/>
              </a:rPr>
              <a:t>ganarse</a:t>
            </a:r>
            <a:r>
              <a:rPr lang="en-US">
                <a:latin typeface="Amasis MT Pro" panose="02040504050005020304" pitchFamily="18" charset="0"/>
              </a:rPr>
              <a:t> al pueblo </a:t>
            </a:r>
            <a:r>
              <a:rPr lang="en-US" err="1">
                <a:latin typeface="Amasis MT Pro" panose="02040504050005020304" pitchFamily="18" charset="0"/>
              </a:rPr>
              <a:t>judío</a:t>
            </a:r>
            <a:r>
              <a:rPr lang="en-US">
                <a:latin typeface="Amasis MT Pro" panose="02040504050005020304" pitchFamily="18" charset="0"/>
              </a:rPr>
              <a:t> y </a:t>
            </a:r>
            <a:r>
              <a:rPr lang="en-US" err="1">
                <a:latin typeface="Amasis MT Pro" panose="02040504050005020304" pitchFamily="18" charset="0"/>
              </a:rPr>
              <a:t>cumplir</a:t>
            </a:r>
            <a:r>
              <a:rPr lang="en-US">
                <a:latin typeface="Amasis MT Pro" panose="02040504050005020304" pitchFamily="18" charset="0"/>
              </a:rPr>
              <a:t> a </a:t>
            </a:r>
            <a:r>
              <a:rPr lang="en-US" err="1">
                <a:latin typeface="Amasis MT Pro" panose="02040504050005020304" pitchFamily="18" charset="0"/>
              </a:rPr>
              <a:t>cabalidad</a:t>
            </a:r>
            <a:r>
              <a:rPr lang="en-US">
                <a:latin typeface="Amasis MT Pro" panose="02040504050005020304" pitchFamily="18" charset="0"/>
              </a:rPr>
              <a:t> con </a:t>
            </a:r>
            <a:r>
              <a:rPr lang="en-US" err="1">
                <a:latin typeface="Amasis MT Pro" panose="02040504050005020304" pitchFamily="18" charset="0"/>
              </a:rPr>
              <a:t>el</a:t>
            </a:r>
            <a:r>
              <a:rPr lang="en-US">
                <a:latin typeface="Amasis MT Pro" panose="02040504050005020304" pitchFamily="18" charset="0"/>
              </a:rPr>
              <a:t> </a:t>
            </a:r>
            <a:r>
              <a:rPr lang="en-US" err="1">
                <a:latin typeface="Amasis MT Pro" panose="02040504050005020304" pitchFamily="18" charset="0"/>
              </a:rPr>
              <a:t>imperio</a:t>
            </a:r>
            <a:r>
              <a:rPr lang="en-US">
                <a:latin typeface="Amasis MT Pro" panose="02040504050005020304" pitchFamily="18" charset="0"/>
              </a:rPr>
              <a:t> </a:t>
            </a:r>
            <a:r>
              <a:rPr lang="en-US" err="1">
                <a:latin typeface="Amasis MT Pro" panose="02040504050005020304" pitchFamily="18" charset="0"/>
              </a:rPr>
              <a:t>romano</a:t>
            </a:r>
            <a:r>
              <a:rPr lang="en-US">
                <a:latin typeface="Amasis MT Pro" panose="02040504050005020304" pitchFamily="18" charset="0"/>
              </a:rPr>
              <a:t>. Sin embargo, con </a:t>
            </a:r>
            <a:r>
              <a:rPr lang="en-US" err="1">
                <a:latin typeface="Amasis MT Pro" panose="02040504050005020304" pitchFamily="18" charset="0"/>
              </a:rPr>
              <a:t>su</a:t>
            </a:r>
            <a:r>
              <a:rPr lang="en-US">
                <a:latin typeface="Amasis MT Pro" panose="02040504050005020304" pitchFamily="18" charset="0"/>
              </a:rPr>
              <a:t> </a:t>
            </a:r>
            <a:r>
              <a:rPr lang="en-US" err="1">
                <a:latin typeface="Amasis MT Pro" panose="02040504050005020304" pitchFamily="18" charset="0"/>
              </a:rPr>
              <a:t>orgullo</a:t>
            </a:r>
            <a:r>
              <a:rPr lang="en-US">
                <a:latin typeface="Amasis MT Pro" panose="02040504050005020304" pitchFamily="18" charset="0"/>
              </a:rPr>
              <a:t> y </a:t>
            </a:r>
            <a:r>
              <a:rPr lang="en-US" err="1">
                <a:latin typeface="Amasis MT Pro" panose="02040504050005020304" pitchFamily="18" charset="0"/>
              </a:rPr>
              <a:t>ambición</a:t>
            </a:r>
            <a:r>
              <a:rPr lang="en-US">
                <a:latin typeface="Amasis MT Pro" panose="02040504050005020304" pitchFamily="18" charset="0"/>
              </a:rPr>
              <a:t> no </a:t>
            </a:r>
            <a:r>
              <a:rPr lang="en-US" err="1">
                <a:latin typeface="Amasis MT Pro" panose="02040504050005020304" pitchFamily="18" charset="0"/>
              </a:rPr>
              <a:t>dejaba</a:t>
            </a:r>
            <a:r>
              <a:rPr lang="en-US">
                <a:latin typeface="Amasis MT Pro" panose="02040504050005020304" pitchFamily="18" charset="0"/>
              </a:rPr>
              <a:t> de </a:t>
            </a:r>
            <a:r>
              <a:rPr lang="en-US" err="1">
                <a:latin typeface="Amasis MT Pro" panose="02040504050005020304" pitchFamily="18" charset="0"/>
              </a:rPr>
              <a:t>emplear</a:t>
            </a:r>
            <a:r>
              <a:rPr lang="en-US">
                <a:latin typeface="Amasis MT Pro" panose="02040504050005020304" pitchFamily="18" charset="0"/>
              </a:rPr>
              <a:t> </a:t>
            </a:r>
            <a:r>
              <a:rPr lang="en-US" err="1">
                <a:latin typeface="Amasis MT Pro" panose="02040504050005020304" pitchFamily="18" charset="0"/>
              </a:rPr>
              <a:t>los</a:t>
            </a:r>
            <a:r>
              <a:rPr lang="en-US">
                <a:latin typeface="Amasis MT Pro" panose="02040504050005020304" pitchFamily="18" charset="0"/>
              </a:rPr>
              <a:t> </a:t>
            </a:r>
            <a:r>
              <a:rPr lang="en-US" err="1">
                <a:latin typeface="Amasis MT Pro" panose="02040504050005020304" pitchFamily="18" charset="0"/>
              </a:rPr>
              <a:t>medios</a:t>
            </a:r>
            <a:r>
              <a:rPr lang="en-US">
                <a:latin typeface="Amasis MT Pro" panose="02040504050005020304" pitchFamily="18" charset="0"/>
              </a:rPr>
              <a:t> </a:t>
            </a:r>
            <a:r>
              <a:rPr lang="en-US" err="1">
                <a:latin typeface="Amasis MT Pro" panose="02040504050005020304" pitchFamily="18" charset="0"/>
              </a:rPr>
              <a:t>violentos</a:t>
            </a:r>
            <a:r>
              <a:rPr lang="en-US">
                <a:latin typeface="Amasis MT Pro" panose="02040504050005020304" pitchFamily="18" charset="0"/>
              </a:rPr>
              <a:t> </a:t>
            </a:r>
            <a:r>
              <a:rPr lang="en-US" err="1">
                <a:latin typeface="Amasis MT Pro" panose="02040504050005020304" pitchFamily="18" charset="0"/>
              </a:rPr>
              <a:t>normales</a:t>
            </a:r>
            <a:r>
              <a:rPr lang="es-MX">
                <a:latin typeface="Amasis MT Pro" panose="02040504050005020304" pitchFamily="18" charset="0"/>
              </a:rPr>
              <a:t> para cumplir sus planes. Empezó “</a:t>
            </a:r>
            <a:r>
              <a:rPr lang="es-MX" err="1">
                <a:latin typeface="Amasis MT Pro" panose="02040504050005020304" pitchFamily="18" charset="0"/>
              </a:rPr>
              <a:t>hechando</a:t>
            </a:r>
            <a:r>
              <a:rPr lang="es-MX">
                <a:latin typeface="Amasis MT Pro" panose="02040504050005020304" pitchFamily="18" charset="0"/>
              </a:rPr>
              <a:t> mano” para afligir “algunos de la iglesia” que, en apariencia, equivalen a los líderes de la misma.</a:t>
            </a:r>
            <a:endParaRPr lang="en-US">
              <a:latin typeface="Amasis MT Pro" panose="02040504050005020304" pitchFamily="18" charset="0"/>
            </a:endParaRPr>
          </a:p>
        </p:txBody>
      </p:sp>
    </p:spTree>
    <p:extLst>
      <p:ext uri="{BB962C8B-B14F-4D97-AF65-F5344CB8AC3E}">
        <p14:creationId xmlns:p14="http://schemas.microsoft.com/office/powerpoint/2010/main" val="1226685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52D3FC1-CB08-1509-744B-6AE8E168CB33}"/>
              </a:ext>
            </a:extLst>
          </p:cNvPr>
          <p:cNvSpPr>
            <a:spLocks noGrp="1"/>
          </p:cNvSpPr>
          <p:nvPr>
            <p:ph type="title"/>
          </p:nvPr>
        </p:nvSpPr>
        <p:spPr>
          <a:xfrm>
            <a:off x="5715000" y="860615"/>
            <a:ext cx="5812125" cy="1272986"/>
          </a:xfrm>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algn="ctr">
              <a:lnSpc>
                <a:spcPct val="90000"/>
              </a:lnSpc>
            </a:pPr>
            <a:r>
              <a:rPr lang="es-MX" sz="2800" b="1"/>
              <a:t>El plan astuto de herodes</a:t>
            </a:r>
            <a:br>
              <a:rPr lang="es-MX" sz="2800" b="1"/>
            </a:br>
            <a:r>
              <a:rPr lang="es-MX" sz="2800" b="1"/>
              <a:t>hechos 12: 1-2</a:t>
            </a:r>
          </a:p>
        </p:txBody>
      </p:sp>
      <p:pic>
        <p:nvPicPr>
          <p:cNvPr id="5" name="Picture 4" descr="Escalones de entrada y columnas de un edificio majestuoso en la ciudad">
            <a:extLst>
              <a:ext uri="{FF2B5EF4-FFF2-40B4-BE49-F238E27FC236}">
                <a16:creationId xmlns:a16="http://schemas.microsoft.com/office/drawing/2014/main" id="{51E80360-A41C-E94A-58B8-D782E716216B}"/>
              </a:ext>
            </a:extLst>
          </p:cNvPr>
          <p:cNvPicPr>
            <a:picLocks noChangeAspect="1"/>
          </p:cNvPicPr>
          <p:nvPr/>
        </p:nvPicPr>
        <p:blipFill rotWithShape="1">
          <a:blip r:embed="rId2"/>
          <a:srcRect l="25153" r="27505" b="2"/>
          <a:stretch/>
        </p:blipFill>
        <p:spPr>
          <a:xfrm flipH="1">
            <a:off x="-45700" y="-17929"/>
            <a:ext cx="45719"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B5F3E67-253B-730D-8310-C9480D5ED01C}"/>
              </a:ext>
            </a:extLst>
          </p:cNvPr>
          <p:cNvSpPr>
            <a:spLocks noGrp="1"/>
          </p:cNvSpPr>
          <p:nvPr>
            <p:ph idx="1"/>
          </p:nvPr>
        </p:nvSpPr>
        <p:spPr>
          <a:xfrm>
            <a:off x="5715000" y="2674960"/>
            <a:ext cx="5857876" cy="2852383"/>
          </a:xfrm>
        </p:spPr>
        <p:style>
          <a:lnRef idx="2">
            <a:schemeClr val="dk1">
              <a:shade val="15000"/>
            </a:schemeClr>
          </a:lnRef>
          <a:fillRef idx="1">
            <a:schemeClr val="dk1"/>
          </a:fillRef>
          <a:effectRef idx="0">
            <a:schemeClr val="dk1"/>
          </a:effectRef>
          <a:fontRef idx="minor">
            <a:schemeClr val="lt1"/>
          </a:fontRef>
        </p:style>
        <p:txBody>
          <a:bodyPr>
            <a:normAutofit/>
          </a:bodyPr>
          <a:lstStyle/>
          <a:p>
            <a:r>
              <a:rPr lang="es-MX"/>
              <a:t>No sabemos mucho de la obra de Jacobo, pero el apóstol Pablo nos aporta algo de su trabajo; En </a:t>
            </a:r>
            <a:r>
              <a:rPr lang="es-MX" b="1"/>
              <a:t>Gálatas 1:19 y 2:9</a:t>
            </a:r>
            <a:r>
              <a:rPr lang="es-MX"/>
              <a:t>. Nos dice que era uno de los hermanos columna es decir de los hermanos líderes de la iglesia. Así pues, no es difícil concluir que él era parte de esos “algunos” que Lucas dice Herodes echó a la cárcel para maltratarlos.</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descr="Un dibujo de una persona&#10;&#10;Descripción generada automáticamente con confianza media">
            <a:extLst>
              <a:ext uri="{FF2B5EF4-FFF2-40B4-BE49-F238E27FC236}">
                <a16:creationId xmlns:a16="http://schemas.microsoft.com/office/drawing/2014/main" id="{AA19F028-D98F-059F-F9C6-07B39EA6D1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49" y="595085"/>
            <a:ext cx="5187394" cy="5509979"/>
          </a:xfrm>
          <a:prstGeom prst="rect">
            <a:avLst/>
          </a:prstGeom>
          <a:noFill/>
          <a:ln>
            <a:noFill/>
          </a:ln>
        </p:spPr>
      </p:pic>
    </p:spTree>
    <p:extLst>
      <p:ext uri="{BB962C8B-B14F-4D97-AF65-F5344CB8AC3E}">
        <p14:creationId xmlns:p14="http://schemas.microsoft.com/office/powerpoint/2010/main" val="40202684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405370-852B-42C0-CDF2-2B893CDA9AB2}"/>
              </a:ext>
            </a:extLst>
          </p:cNvPr>
          <p:cNvSpPr>
            <a:spLocks noGrp="1"/>
          </p:cNvSpPr>
          <p:nvPr>
            <p:ph type="title"/>
          </p:nvPr>
        </p:nvSpPr>
        <p:spPr>
          <a:xfrm>
            <a:off x="695325" y="907037"/>
            <a:ext cx="3819821" cy="1955690"/>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a:bodyPr>
          <a:lstStyle/>
          <a:p>
            <a:pPr algn="ctr">
              <a:lnSpc>
                <a:spcPct val="90000"/>
              </a:lnSpc>
            </a:pPr>
            <a:r>
              <a:rPr lang="en-US" sz="3400" b="1" kern="1200" cap="all" spc="30" baseline="0">
                <a:solidFill>
                  <a:schemeClr val="tx1"/>
                </a:solidFill>
                <a:latin typeface="+mj-lt"/>
                <a:ea typeface="+mj-ea"/>
                <a:cs typeface="+mj-cs"/>
              </a:rPr>
              <a:t>EL CUMPLIMIENTO DE UNA PETICIÓN EQUIVOCADA</a:t>
            </a:r>
          </a:p>
        </p:txBody>
      </p:sp>
      <p:cxnSp>
        <p:nvCxnSpPr>
          <p:cNvPr id="1037" name="Straight Connector 103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arcador de texto 3">
            <a:extLst>
              <a:ext uri="{FF2B5EF4-FFF2-40B4-BE49-F238E27FC236}">
                <a16:creationId xmlns:a16="http://schemas.microsoft.com/office/drawing/2014/main" id="{01BCA941-B9C4-F585-7517-45D32BB189B1}"/>
              </a:ext>
            </a:extLst>
          </p:cNvPr>
          <p:cNvSpPr>
            <a:spLocks noGrp="1"/>
          </p:cNvSpPr>
          <p:nvPr>
            <p:ph type="body" sz="half" idx="2"/>
          </p:nvPr>
        </p:nvSpPr>
        <p:spPr>
          <a:xfrm>
            <a:off x="695325" y="3513221"/>
            <a:ext cx="3706113" cy="2721755"/>
          </a:xfrm>
        </p:spPr>
        <p:txBody>
          <a:bodyPr vert="horz" lIns="91440" tIns="45720" rIns="91440" bIns="45720" rtlCol="0">
            <a:normAutofit/>
          </a:bodyPr>
          <a:lstStyle/>
          <a:p>
            <a:pPr algn="ctr"/>
            <a:r>
              <a:rPr lang="en-US" sz="2000" b="1">
                <a:solidFill>
                  <a:srgbClr val="FF0000"/>
                </a:solidFill>
                <a:latin typeface="Amasis MT Pro Black" panose="02040A04050005020304" pitchFamily="18" charset="0"/>
              </a:rPr>
              <a:t>HECHOS 12: 1-2</a:t>
            </a:r>
          </a:p>
          <a:p>
            <a:r>
              <a:rPr lang="en-US"/>
              <a:t>* En Marcos 10:35-45 se </a:t>
            </a:r>
            <a:r>
              <a:rPr lang="en-US" err="1"/>
              <a:t>registra</a:t>
            </a:r>
            <a:r>
              <a:rPr lang="en-US"/>
              <a:t> la </a:t>
            </a:r>
            <a:r>
              <a:rPr lang="en-US" err="1"/>
              <a:t>ocasión</a:t>
            </a:r>
            <a:r>
              <a:rPr lang="en-US"/>
              <a:t> </a:t>
            </a:r>
            <a:r>
              <a:rPr lang="en-US" err="1"/>
              <a:t>en</a:t>
            </a:r>
            <a:r>
              <a:rPr lang="en-US"/>
              <a:t> la que </a:t>
            </a:r>
            <a:r>
              <a:rPr lang="en-US" err="1"/>
              <a:t>Jacobo</a:t>
            </a:r>
            <a:r>
              <a:rPr lang="en-US"/>
              <a:t> y </a:t>
            </a:r>
            <a:r>
              <a:rPr lang="en-US" err="1"/>
              <a:t>su</a:t>
            </a:r>
            <a:r>
              <a:rPr lang="en-US"/>
              <a:t> </a:t>
            </a:r>
            <a:r>
              <a:rPr lang="en-US" err="1"/>
              <a:t>hno</a:t>
            </a:r>
            <a:r>
              <a:rPr lang="en-US"/>
              <a:t>. Juan le </a:t>
            </a:r>
            <a:r>
              <a:rPr lang="en-US" err="1"/>
              <a:t>hicieron</a:t>
            </a:r>
            <a:r>
              <a:rPr lang="en-US"/>
              <a:t> a Jesús </a:t>
            </a:r>
            <a:r>
              <a:rPr lang="en-US" err="1"/>
              <a:t>una</a:t>
            </a:r>
            <a:r>
              <a:rPr lang="en-US"/>
              <a:t> singular </a:t>
            </a:r>
            <a:r>
              <a:rPr lang="en-US" err="1"/>
              <a:t>petición</a:t>
            </a:r>
            <a:r>
              <a:rPr lang="en-US"/>
              <a:t>: </a:t>
            </a:r>
            <a:r>
              <a:rPr lang="en-US" b="1"/>
              <a:t>“</a:t>
            </a:r>
            <a:r>
              <a:rPr lang="en-US" b="1" err="1"/>
              <a:t>Concédenos</a:t>
            </a:r>
            <a:r>
              <a:rPr lang="en-US" b="1"/>
              <a:t> que </a:t>
            </a:r>
            <a:r>
              <a:rPr lang="en-US" b="1" err="1"/>
              <a:t>en</a:t>
            </a:r>
            <a:r>
              <a:rPr lang="en-US" b="1"/>
              <a:t> </a:t>
            </a:r>
            <a:r>
              <a:rPr lang="en-US" b="1" err="1"/>
              <a:t>tu</a:t>
            </a:r>
            <a:r>
              <a:rPr lang="en-US" b="1"/>
              <a:t> gloria </a:t>
            </a:r>
            <a:r>
              <a:rPr lang="en-US" b="1" err="1"/>
              <a:t>nos</a:t>
            </a:r>
            <a:r>
              <a:rPr lang="en-US" b="1"/>
              <a:t> </a:t>
            </a:r>
            <a:r>
              <a:rPr lang="en-US" b="1" err="1"/>
              <a:t>sentemos</a:t>
            </a:r>
            <a:r>
              <a:rPr lang="en-US" b="1"/>
              <a:t> </a:t>
            </a:r>
            <a:r>
              <a:rPr lang="en-US" b="1" err="1"/>
              <a:t>el</a:t>
            </a:r>
            <a:r>
              <a:rPr lang="en-US" b="1"/>
              <a:t> uno a </a:t>
            </a:r>
            <a:r>
              <a:rPr lang="en-US" b="1" err="1"/>
              <a:t>tu</a:t>
            </a:r>
            <a:r>
              <a:rPr lang="en-US" b="1"/>
              <a:t> </a:t>
            </a:r>
            <a:r>
              <a:rPr lang="en-US" b="1" err="1"/>
              <a:t>derecha</a:t>
            </a:r>
            <a:r>
              <a:rPr lang="en-US" b="1"/>
              <a:t>, y </a:t>
            </a:r>
            <a:r>
              <a:rPr lang="en-US" b="1" err="1"/>
              <a:t>el</a:t>
            </a:r>
            <a:r>
              <a:rPr lang="en-US" b="1"/>
              <a:t> </a:t>
            </a:r>
            <a:r>
              <a:rPr lang="en-US" b="1" err="1"/>
              <a:t>otro</a:t>
            </a:r>
            <a:r>
              <a:rPr lang="en-US" b="1"/>
              <a:t> a </a:t>
            </a:r>
            <a:r>
              <a:rPr lang="en-US" b="1" err="1"/>
              <a:t>tu</a:t>
            </a:r>
            <a:r>
              <a:rPr lang="en-US" b="1"/>
              <a:t> </a:t>
            </a:r>
            <a:r>
              <a:rPr lang="en-US" b="1" err="1"/>
              <a:t>izquierda</a:t>
            </a:r>
            <a:r>
              <a:rPr lang="en-US" b="1"/>
              <a:t>”. </a:t>
            </a:r>
          </a:p>
        </p:txBody>
      </p:sp>
      <p:pic>
        <p:nvPicPr>
          <p:cNvPr id="1026" name="Picture 2">
            <a:extLst>
              <a:ext uri="{FF2B5EF4-FFF2-40B4-BE49-F238E27FC236}">
                <a16:creationId xmlns:a16="http://schemas.microsoft.com/office/drawing/2014/main" id="{972B50FA-2E32-B026-90A3-B831A5EB01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1" r="7531"/>
          <a:stretch/>
        </p:blipFill>
        <p:spPr bwMode="auto">
          <a:xfrm>
            <a:off x="4876800" y="735286"/>
            <a:ext cx="6515100" cy="5398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24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6D75B-2898-7192-8F5D-8740B4AE4C71}"/>
              </a:ext>
            </a:extLst>
          </p:cNvPr>
          <p:cNvSpPr>
            <a:spLocks noGrp="1"/>
          </p:cNvSpPr>
          <p:nvPr>
            <p:ph type="title"/>
          </p:nvPr>
        </p:nvSpPr>
        <p:spPr>
          <a:xfrm>
            <a:off x="2191656" y="922096"/>
            <a:ext cx="6691087" cy="1719504"/>
          </a:xfrm>
        </p:spPr>
        <p:style>
          <a:lnRef idx="2">
            <a:schemeClr val="accent5">
              <a:shade val="15000"/>
            </a:schemeClr>
          </a:lnRef>
          <a:fillRef idx="1">
            <a:schemeClr val="accent5"/>
          </a:fillRef>
          <a:effectRef idx="0">
            <a:schemeClr val="accent5"/>
          </a:effectRef>
          <a:fontRef idx="minor">
            <a:schemeClr val="lt1"/>
          </a:fontRef>
        </p:style>
        <p:txBody>
          <a:bodyPr>
            <a:normAutofit fontScale="90000"/>
          </a:bodyPr>
          <a:lstStyle/>
          <a:p>
            <a:pPr algn="ctr"/>
            <a:r>
              <a:rPr lang="es-MX" b="1">
                <a:solidFill>
                  <a:schemeClr val="tx1"/>
                </a:solidFill>
              </a:rPr>
              <a:t>Jacobo el primer apóstol que sufrió el martirio</a:t>
            </a:r>
          </a:p>
        </p:txBody>
      </p:sp>
      <p:sp>
        <p:nvSpPr>
          <p:cNvPr id="3" name="Marcador de contenido 2">
            <a:extLst>
              <a:ext uri="{FF2B5EF4-FFF2-40B4-BE49-F238E27FC236}">
                <a16:creationId xmlns:a16="http://schemas.microsoft.com/office/drawing/2014/main" id="{C9C664DC-BE06-5EE6-7218-ADCE1C1AEF7A}"/>
              </a:ext>
            </a:extLst>
          </p:cNvPr>
          <p:cNvSpPr>
            <a:spLocks noGrp="1"/>
          </p:cNvSpPr>
          <p:nvPr>
            <p:ph idx="1"/>
          </p:nvPr>
        </p:nvSpPr>
        <p:spPr>
          <a:xfrm>
            <a:off x="700636" y="2844800"/>
            <a:ext cx="10678564" cy="3084414"/>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es-MX" sz="2400">
                <a:latin typeface="Amasis MT Pro Black" panose="02040A04050005020304" pitchFamily="18" charset="0"/>
              </a:rPr>
              <a:t>De cualquier modo, la muerte del apóstol Jacobo fue una fuente de dolor indescriptible, y al mismo tiempo, una gran pérdida para la iglesia en Jerusalén sin duda alguna. Pues el puesto que ocupaba como uno de los tres apóstoles de mayor cercanía con el Señor, además del liderazgo espiritual, en la iglesia de Jerusalén se ganó el afecto entrañable de la misma. </a:t>
            </a:r>
          </a:p>
        </p:txBody>
      </p:sp>
    </p:spTree>
    <p:extLst>
      <p:ext uri="{BB962C8B-B14F-4D97-AF65-F5344CB8AC3E}">
        <p14:creationId xmlns:p14="http://schemas.microsoft.com/office/powerpoint/2010/main" val="32138492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40BF6-3617-20EF-D1C4-9C926F50FAC4}"/>
              </a:ext>
            </a:extLst>
          </p:cNvPr>
          <p:cNvSpPr>
            <a:spLocks noGrp="1"/>
          </p:cNvSpPr>
          <p:nvPr>
            <p:ph type="title"/>
          </p:nvPr>
        </p:nvSpPr>
        <p:spPr>
          <a:xfrm>
            <a:off x="678426" y="781665"/>
            <a:ext cx="4093599" cy="843935"/>
          </a:xfrm>
        </p:spPr>
        <p:style>
          <a:lnRef idx="2">
            <a:schemeClr val="accent5">
              <a:shade val="15000"/>
            </a:schemeClr>
          </a:lnRef>
          <a:fillRef idx="1">
            <a:schemeClr val="accent5"/>
          </a:fillRef>
          <a:effectRef idx="0">
            <a:schemeClr val="accent5"/>
          </a:effectRef>
          <a:fontRef idx="minor">
            <a:schemeClr val="lt1"/>
          </a:fontRef>
        </p:style>
        <p:txBody>
          <a:bodyPr>
            <a:normAutofit/>
          </a:bodyPr>
          <a:lstStyle/>
          <a:p>
            <a:r>
              <a:rPr lang="es-MX" sz="3800" b="1">
                <a:solidFill>
                  <a:schemeClr val="tx1"/>
                </a:solidFill>
              </a:rPr>
              <a:t>Hechos 12: 3-5</a:t>
            </a:r>
          </a:p>
        </p:txBody>
      </p:sp>
      <p:sp>
        <p:nvSpPr>
          <p:cNvPr id="3" name="Marcador de contenido 2">
            <a:extLst>
              <a:ext uri="{FF2B5EF4-FFF2-40B4-BE49-F238E27FC236}">
                <a16:creationId xmlns:a16="http://schemas.microsoft.com/office/drawing/2014/main" id="{90B62F10-C95C-2726-BC35-FB372A331D78}"/>
              </a:ext>
            </a:extLst>
          </p:cNvPr>
          <p:cNvSpPr>
            <a:spLocks noGrp="1"/>
          </p:cNvSpPr>
          <p:nvPr>
            <p:ph idx="1"/>
          </p:nvPr>
        </p:nvSpPr>
        <p:spPr/>
        <p:txBody>
          <a:bodyPr/>
          <a:lstStyle/>
          <a:p>
            <a:r>
              <a:rPr lang="es-MX" b="1">
                <a:solidFill>
                  <a:srgbClr val="002060"/>
                </a:solidFill>
              </a:rPr>
              <a:t>PEDRO ES ENCARCELADO</a:t>
            </a:r>
          </a:p>
          <a:p>
            <a:r>
              <a:rPr lang="es-MX" sz="1800" b="1">
                <a:solidFill>
                  <a:srgbClr val="002060"/>
                </a:solidFill>
              </a:rPr>
              <a:t>No contento con asesinar a Jacobo, extasiado Herodes por “su éxito”, apresó a otro apóstol columna, Pedro. También con la finalidad de matarlo. ¡Qué crueldad de este personaje! </a:t>
            </a:r>
          </a:p>
          <a:p>
            <a:endParaRPr lang="es-MX" sz="1800" b="1">
              <a:solidFill>
                <a:srgbClr val="002060"/>
              </a:solidFill>
            </a:endParaRPr>
          </a:p>
        </p:txBody>
      </p:sp>
      <p:sp>
        <p:nvSpPr>
          <p:cNvPr id="4" name="Marcador de texto 3">
            <a:extLst>
              <a:ext uri="{FF2B5EF4-FFF2-40B4-BE49-F238E27FC236}">
                <a16:creationId xmlns:a16="http://schemas.microsoft.com/office/drawing/2014/main" id="{87ADD7E3-2ED3-1163-32B6-5FCA9537580E}"/>
              </a:ext>
            </a:extLst>
          </p:cNvPr>
          <p:cNvSpPr>
            <a:spLocks noGrp="1"/>
          </p:cNvSpPr>
          <p:nvPr>
            <p:ph type="body" sz="half" idx="2"/>
          </p:nvPr>
        </p:nvSpPr>
        <p:spPr>
          <a:xfrm>
            <a:off x="688258" y="1988457"/>
            <a:ext cx="4093599" cy="4087878"/>
          </a:xfrm>
        </p:spPr>
        <p:txBody>
          <a:bodyPr>
            <a:noAutofit/>
          </a:bodyPr>
          <a:lstStyle/>
          <a:p>
            <a:pPr algn="just"/>
            <a:r>
              <a:rPr lang="es-MX" sz="1800" b="1">
                <a:solidFill>
                  <a:srgbClr val="C00000"/>
                </a:solidFill>
              </a:rPr>
              <a:t>Jamás rey, gobernador e incluso emperador alguno se atrevió realizar una abominable acción como Herodes Agripa I. Pero cuando éste es aplaudido por la multitud, se anima a seguir adelante en su loca carrera. Evidentemente, el rey buscaba la destrucción de la iglesia en Jerusalén y cambió el método; en lugar de perseguir a los miembros, trató de lograr su propósito decapitando a los líderes. </a:t>
            </a:r>
          </a:p>
        </p:txBody>
      </p:sp>
      <p:pic>
        <p:nvPicPr>
          <p:cNvPr id="5" name="Imagen 4" descr="Dibujo animado de una persona&#10;&#10;Descripción generada automáticamente con confianza media">
            <a:extLst>
              <a:ext uri="{FF2B5EF4-FFF2-40B4-BE49-F238E27FC236}">
                <a16:creationId xmlns:a16="http://schemas.microsoft.com/office/drawing/2014/main" id="{484374DD-7175-FE38-19DE-8FC9A95D98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9370" y="3047999"/>
            <a:ext cx="6172200" cy="2822575"/>
          </a:xfrm>
          <a:prstGeom prst="rect">
            <a:avLst/>
          </a:prstGeom>
          <a:noFill/>
          <a:ln>
            <a:noFill/>
          </a:ln>
        </p:spPr>
      </p:pic>
    </p:spTree>
    <p:extLst>
      <p:ext uri="{BB962C8B-B14F-4D97-AF65-F5344CB8AC3E}">
        <p14:creationId xmlns:p14="http://schemas.microsoft.com/office/powerpoint/2010/main" val="7382760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75EED5-498E-F5B6-21F5-5ED4E31F2E49}"/>
              </a:ext>
            </a:extLst>
          </p:cNvPr>
          <p:cNvSpPr>
            <a:spLocks noGrp="1"/>
          </p:cNvSpPr>
          <p:nvPr>
            <p:ph type="title"/>
          </p:nvPr>
        </p:nvSpPr>
        <p:spPr>
          <a:xfrm>
            <a:off x="683342" y="696686"/>
            <a:ext cx="4103431" cy="1567543"/>
          </a:xfrm>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algn="ctr"/>
            <a:r>
              <a:rPr lang="es-MX" b="1">
                <a:solidFill>
                  <a:schemeClr val="tx1"/>
                </a:solidFill>
              </a:rPr>
              <a:t>LA </a:t>
            </a:r>
            <a:r>
              <a:rPr lang="es-MX" b="1" err="1">
                <a:solidFill>
                  <a:schemeClr val="tx1"/>
                </a:solidFill>
              </a:rPr>
              <a:t>ACción</a:t>
            </a:r>
            <a:r>
              <a:rPr lang="es-MX" b="1">
                <a:solidFill>
                  <a:schemeClr val="tx1"/>
                </a:solidFill>
              </a:rPr>
              <a:t> DE LA IGLESIA EN JERUSALEN</a:t>
            </a:r>
          </a:p>
        </p:txBody>
      </p:sp>
      <p:sp>
        <p:nvSpPr>
          <p:cNvPr id="3" name="Marcador de posición de imagen 2">
            <a:extLst>
              <a:ext uri="{FF2B5EF4-FFF2-40B4-BE49-F238E27FC236}">
                <a16:creationId xmlns:a16="http://schemas.microsoft.com/office/drawing/2014/main" id="{57CEAB30-7AEA-E1ED-A144-3D43FBC3AE76}"/>
              </a:ext>
            </a:extLst>
          </p:cNvPr>
          <p:cNvSpPr>
            <a:spLocks noGrp="1"/>
          </p:cNvSpPr>
          <p:nvPr>
            <p:ph type="pic" idx="1"/>
          </p:nvPr>
        </p:nvSpPr>
        <p:spPr/>
      </p:sp>
      <p:sp>
        <p:nvSpPr>
          <p:cNvPr id="4" name="Marcador de texto 3">
            <a:extLst>
              <a:ext uri="{FF2B5EF4-FFF2-40B4-BE49-F238E27FC236}">
                <a16:creationId xmlns:a16="http://schemas.microsoft.com/office/drawing/2014/main" id="{D5648713-DBEF-B6C7-D5FC-B5A50513D3A6}"/>
              </a:ext>
            </a:extLst>
          </p:cNvPr>
          <p:cNvSpPr>
            <a:spLocks noGrp="1"/>
          </p:cNvSpPr>
          <p:nvPr>
            <p:ph type="body" sz="half" idx="2"/>
          </p:nvPr>
        </p:nvSpPr>
        <p:spPr>
          <a:xfrm>
            <a:off x="683342" y="2438400"/>
            <a:ext cx="4103431" cy="3430588"/>
          </a:xfrm>
        </p:spPr>
        <p:txBody>
          <a:bodyPr>
            <a:normAutofit/>
          </a:bodyPr>
          <a:lstStyle/>
          <a:p>
            <a:pPr algn="just"/>
            <a:r>
              <a:rPr lang="es-MX" sz="1700" b="1">
                <a:solidFill>
                  <a:srgbClr val="002060"/>
                </a:solidFill>
              </a:rPr>
              <a:t>Ante este oscuro panorama la iglesia allí pudo haberse desanimado a tal grado de preguntarse ¿Dónde está Dios?</a:t>
            </a:r>
          </a:p>
          <a:p>
            <a:pPr algn="just"/>
            <a:r>
              <a:rPr lang="es-MX" sz="1700" b="1">
                <a:solidFill>
                  <a:srgbClr val="002060"/>
                </a:solidFill>
              </a:rPr>
              <a:t>Hermanos, la iglesia no se autocompadeció ni se cruzó de brazos; ¿Qué hizo entonces? </a:t>
            </a:r>
            <a:r>
              <a:rPr lang="es-MX" sz="1700" b="1">
                <a:solidFill>
                  <a:srgbClr val="FF0000"/>
                </a:solidFill>
              </a:rPr>
              <a:t>¡Oró a Dios! </a:t>
            </a:r>
            <a:r>
              <a:rPr lang="es-MX" sz="1700" b="1">
                <a:solidFill>
                  <a:srgbClr val="002060"/>
                </a:solidFill>
              </a:rPr>
              <a:t>¡Toda la iglesia! Constantemente. A la persona indicada. Con un propósito. </a:t>
            </a:r>
            <a:r>
              <a:rPr lang="es-MX" sz="1700" b="1">
                <a:solidFill>
                  <a:srgbClr val="002060"/>
                </a:solidFill>
                <a:cs typeface="Times New Roman" panose="02020603050405020304" pitchFamily="18" charset="0"/>
              </a:rPr>
              <a:t>L</a:t>
            </a:r>
            <a:r>
              <a:rPr lang="es-MX" sz="1700" b="1">
                <a:solidFill>
                  <a:srgbClr val="002060"/>
                </a:solidFill>
                <a:effectLst/>
                <a:ea typeface="Calibri" panose="020F0502020204030204" pitchFamily="34" charset="0"/>
                <a:cs typeface="Times New Roman" panose="02020603050405020304" pitchFamily="18" charset="0"/>
              </a:rPr>
              <a:t>a iglesia en Jerusalén nos manifiesta ¿Qué hacer? ¿Cómo hacerlo? y ¿Cuándo hacerlo?</a:t>
            </a:r>
          </a:p>
          <a:p>
            <a:endParaRPr lang="es-MX"/>
          </a:p>
          <a:p>
            <a:endParaRPr lang="es-MX"/>
          </a:p>
        </p:txBody>
      </p:sp>
      <p:pic>
        <p:nvPicPr>
          <p:cNvPr id="1026" name="Picture 2">
            <a:extLst>
              <a:ext uri="{FF2B5EF4-FFF2-40B4-BE49-F238E27FC236}">
                <a16:creationId xmlns:a16="http://schemas.microsoft.com/office/drawing/2014/main" id="{D8BE83F1-443F-FC68-E46C-2043FA761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71" y="696686"/>
            <a:ext cx="6304416" cy="539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55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33073-6383-ACFC-1C22-603699BBE4A3}"/>
              </a:ext>
            </a:extLst>
          </p:cNvPr>
          <p:cNvSpPr>
            <a:spLocks noGrp="1"/>
          </p:cNvSpPr>
          <p:nvPr>
            <p:ph type="title"/>
          </p:nvPr>
        </p:nvSpPr>
        <p:spPr/>
        <p:style>
          <a:lnRef idx="2">
            <a:schemeClr val="accent1">
              <a:shade val="15000"/>
            </a:schemeClr>
          </a:lnRef>
          <a:fillRef idx="1">
            <a:schemeClr val="accent1"/>
          </a:fillRef>
          <a:effectRef idx="0">
            <a:schemeClr val="accent1"/>
          </a:effectRef>
          <a:fontRef idx="minor">
            <a:schemeClr val="lt1"/>
          </a:fontRef>
        </p:style>
        <p:txBody>
          <a:bodyPr>
            <a:normAutofit/>
          </a:bodyPr>
          <a:lstStyle/>
          <a:p>
            <a:pPr algn="ctr"/>
            <a:r>
              <a:rPr lang="es-MX" sz="3300" b="1">
                <a:solidFill>
                  <a:schemeClr val="tx1"/>
                </a:solidFill>
              </a:rPr>
              <a:t>LA actitud de pedro v:6 </a:t>
            </a:r>
          </a:p>
        </p:txBody>
      </p:sp>
      <p:sp>
        <p:nvSpPr>
          <p:cNvPr id="4" name="Marcador de texto 3">
            <a:extLst>
              <a:ext uri="{FF2B5EF4-FFF2-40B4-BE49-F238E27FC236}">
                <a16:creationId xmlns:a16="http://schemas.microsoft.com/office/drawing/2014/main" id="{8ADEEE88-5B1C-43B3-E9C3-966C1927E7CD}"/>
              </a:ext>
            </a:extLst>
          </p:cNvPr>
          <p:cNvSpPr>
            <a:spLocks noGrp="1"/>
          </p:cNvSpPr>
          <p:nvPr>
            <p:ph type="body" sz="half" idx="2"/>
          </p:nvPr>
        </p:nvSpPr>
        <p:spPr/>
        <p:txBody>
          <a:bodyPr>
            <a:normAutofit fontScale="77500" lnSpcReduction="20000"/>
          </a:bodyPr>
          <a:lstStyle/>
          <a:p>
            <a:pPr algn="just">
              <a:lnSpc>
                <a:spcPct val="107000"/>
              </a:lnSpc>
              <a:spcAft>
                <a:spcPts val="800"/>
              </a:spcAft>
            </a:pPr>
            <a:r>
              <a:rPr lang="es-MX" sz="1800" b="1">
                <a:effectLst/>
                <a:latin typeface="Arial" panose="020B0604020202020204" pitchFamily="34" charset="0"/>
                <a:ea typeface="Calibri" panose="020F0502020204030204" pitchFamily="34" charset="0"/>
                <a:cs typeface="Times New Roman" panose="02020603050405020304" pitchFamily="18" charset="0"/>
              </a:rPr>
              <a:t>A</a:t>
            </a:r>
            <a:r>
              <a:rPr lang="es-MX" sz="1800">
                <a:effectLst/>
                <a:latin typeface="Arial" panose="020B0604020202020204" pitchFamily="34" charset="0"/>
                <a:ea typeface="Calibri" panose="020F0502020204030204" pitchFamily="34" charset="0"/>
                <a:cs typeface="Times New Roman" panose="02020603050405020304" pitchFamily="18" charset="0"/>
              </a:rPr>
              <a:t>. </a:t>
            </a:r>
            <a:r>
              <a:rPr lang="es-MX" sz="1800" b="1">
                <a:effectLst/>
                <a:latin typeface="Arial" panose="020B0604020202020204" pitchFamily="34" charset="0"/>
                <a:ea typeface="Calibri" panose="020F0502020204030204" pitchFamily="34" charset="0"/>
                <a:cs typeface="Times New Roman" panose="02020603050405020304" pitchFamily="18" charset="0"/>
              </a:rPr>
              <a:t>Pedro conocía con lujo de detalles quien era Herodes. De hecho, Pedro sabía que, a través de la mano perversa de Herodes, Jacobo había sido asesinado, y otros hermanos estaban encarcelados 12:1.</a:t>
            </a:r>
            <a:endParaRPr lang="es-MX" sz="18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b="1">
                <a:effectLst/>
                <a:latin typeface="Arial" panose="020B0604020202020204" pitchFamily="34" charset="0"/>
                <a:ea typeface="Calibri" panose="020F0502020204030204" pitchFamily="34" charset="0"/>
                <a:cs typeface="Times New Roman" panose="02020603050405020304" pitchFamily="18" charset="0"/>
              </a:rPr>
              <a:t>B.</a:t>
            </a:r>
            <a:r>
              <a:rPr lang="es-MX" sz="1800" b="1">
                <a:latin typeface="Calibri" panose="020F0502020204030204" pitchFamily="34" charset="0"/>
                <a:ea typeface="Calibri" panose="020F0502020204030204" pitchFamily="34" charset="0"/>
                <a:cs typeface="Times New Roman" panose="02020603050405020304" pitchFamily="18" charset="0"/>
              </a:rPr>
              <a:t> </a:t>
            </a:r>
            <a:r>
              <a:rPr lang="es-MX" sz="1800" b="1">
                <a:effectLst/>
                <a:latin typeface="Arial" panose="020B0604020202020204" pitchFamily="34" charset="0"/>
                <a:ea typeface="Calibri" panose="020F0502020204030204" pitchFamily="34" charset="0"/>
                <a:cs typeface="Times New Roman" panose="02020603050405020304" pitchFamily="18" charset="0"/>
              </a:rPr>
              <a:t>Tal vez muchos pensaríamos que Pedro estaría temblando de miedo en las catacumbas de aquella cárcel,  gritando desesperado por ser liberado, mientras esperaba el momento de su muerte.</a:t>
            </a:r>
            <a:endParaRPr lang="es-MX" sz="1800" b="1">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b="1">
                <a:effectLst/>
                <a:latin typeface="Arial" panose="020B0604020202020204" pitchFamily="34" charset="0"/>
                <a:ea typeface="Calibri" panose="020F0502020204030204" pitchFamily="34" charset="0"/>
                <a:cs typeface="Times New Roman" panose="02020603050405020304" pitchFamily="18" charset="0"/>
              </a:rPr>
              <a:t>El más optimista pensaría que Pedro estaría orando y ayunando con fervor día y noche por su vida. Sin embargo, Pedro estaba durmiendo 12:6.</a:t>
            </a:r>
            <a:endParaRPr lang="es-MX" sz="1800" b="1">
              <a:effectLst/>
              <a:latin typeface="Calibri" panose="020F0502020204030204" pitchFamily="34" charset="0"/>
              <a:ea typeface="Calibri" panose="020F0502020204030204" pitchFamily="34" charset="0"/>
              <a:cs typeface="Times New Roman" panose="02020603050405020304" pitchFamily="18" charset="0"/>
            </a:endParaRPr>
          </a:p>
          <a:p>
            <a:endParaRPr lang="es-MX"/>
          </a:p>
        </p:txBody>
      </p:sp>
      <p:pic>
        <p:nvPicPr>
          <p:cNvPr id="1026" name="Picture 2" descr="La liberación milagrosa de Pedro">
            <a:extLst>
              <a:ext uri="{FF2B5EF4-FFF2-40B4-BE49-F238E27FC236}">
                <a16:creationId xmlns:a16="http://schemas.microsoft.com/office/drawing/2014/main" id="{4E5997B2-BEE4-849F-C6AF-0CB587611EA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742" r="67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84176"/>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Panorámica</PresentationFormat>
  <Paragraphs>54</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Aharoni</vt:lpstr>
      <vt:lpstr>Amasis MT Pro</vt:lpstr>
      <vt:lpstr>Amasis MT Pro Black</vt:lpstr>
      <vt:lpstr>Arial</vt:lpstr>
      <vt:lpstr>Bierstadt Display</vt:lpstr>
      <vt:lpstr>Calibri</vt:lpstr>
      <vt:lpstr>Calisto MT</vt:lpstr>
      <vt:lpstr>Univers Condensed</vt:lpstr>
      <vt:lpstr>ChronicleVTI</vt:lpstr>
      <vt:lpstr>BIENVENIDOS AL EVANGELIO DE CRISTO EN MARCHA</vt:lpstr>
      <vt:lpstr>INTRODUCCIÓN</vt:lpstr>
      <vt:lpstr>¿Quién era este herodes?</vt:lpstr>
      <vt:lpstr>El plan astuto de herodes hechos 12: 1-2</vt:lpstr>
      <vt:lpstr>EL CUMPLIMIENTO DE UNA PETICIÓN EQUIVOCADA</vt:lpstr>
      <vt:lpstr>Jacobo el primer apóstol que sufrió el martirio</vt:lpstr>
      <vt:lpstr>Hechos 12: 3-5</vt:lpstr>
      <vt:lpstr>LA ACción DE LA IGLESIA EN JERUSALEN</vt:lpstr>
      <vt:lpstr>LA actitud de pedro v:6 </vt:lpstr>
      <vt:lpstr>Oración contestada. hechos 12: 7-12</vt:lpstr>
      <vt:lpstr>LA ACTITUD DE LA IGLESIA VV:13-17</vt:lpstr>
      <vt:lpstr>La iglesia no creyó a las palabras de rode.  A. fue tratada de loca 12:15 (a) B. pensaban que era el ángel de pedro 12:15 (b)</vt:lpstr>
      <vt:lpstr>Hechos 12: 18-19</vt:lpstr>
      <vt:lpstr>Hechos 12:20-23 </vt:lpstr>
      <vt:lpstr>HECHOS 12:25</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 AL EVANGELIO DE CRISTO EN MARCHA</dc:title>
  <dc:creator>Moisés Algara Chávez</dc:creator>
  <cp:lastModifiedBy>Moisés Algara Chávez</cp:lastModifiedBy>
  <cp:revision>2</cp:revision>
  <dcterms:created xsi:type="dcterms:W3CDTF">2023-06-12T19:58:10Z</dcterms:created>
  <dcterms:modified xsi:type="dcterms:W3CDTF">2023-06-23T01:29:06Z</dcterms:modified>
</cp:coreProperties>
</file>