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77" r:id="rId9"/>
    <p:sldId id="262" r:id="rId10"/>
    <p:sldId id="263" r:id="rId11"/>
    <p:sldId id="264" r:id="rId12"/>
    <p:sldId id="278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4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3ECC6-E4E9-47CC-8F05-130955BEFF0E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EC293-E37D-47FC-96E5-B85DB40551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6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CCD6-5AA7-2A8F-D6A2-35607C134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13736-F8FE-53E0-613B-F144AB756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05687-99D4-2494-0D1C-D23CD024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8C8C-8C74-4B43-9173-6FCE527A9BDD}" type="datetime1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8578D-2745-5853-ACB6-DCA1F64C7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610DB-4875-691D-5DE5-041933F2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4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BEF3-F726-338F-FD78-7146C1B8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F31A1-2FA3-7209-BE1D-B75B40DB6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5DB2D-87AF-DD16-1254-73E8E5AB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F62E-E17A-482B-A5FE-49A88E80D31D}" type="datetime1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DCEF8-4C30-A029-5EC1-8075AA24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1C38-D34B-A773-10DB-7565EEB7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3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A7B3DC-AE0F-7DAB-19ED-9CC188377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7C4F3E-7D82-DFBB-101B-792F26831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9CB29-47A6-BEB8-66BD-830D5475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0789-9E6D-4566-ACCB-4815423181B2}" type="datetime1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CAC3E-4155-7619-DDC3-BAC034CF3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4CCC6-1DF0-1942-26BB-623E5D98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5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2CC5-5806-56D6-B43B-C9B4DE2F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FA081-D0A6-9F4E-1B88-52BBBA1CA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C45B3-CF27-D04E-09C8-BE9BC705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F2C9-C96C-4AA3-BF3C-906A2A371E02}" type="datetime1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8979A-DFA0-5ADD-3B52-E367C1E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B3F8C-78C1-6F8C-28B9-B1600E4A7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15973C0D-8D93-453E-BFFD-400CBC0D14E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6FFC7-3CE6-C627-9CD2-D2B9EDC99F6F}"/>
              </a:ext>
            </a:extLst>
          </p:cNvPr>
          <p:cNvSpPr txBox="1"/>
          <p:nvPr userDrawn="1"/>
        </p:nvSpPr>
        <p:spPr>
          <a:xfrm>
            <a:off x="8494222" y="-645"/>
            <a:ext cx="2975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www.andrespong.com</a:t>
            </a:r>
            <a:endParaRPr lang="en-US" sz="2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27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FEB6A-A859-C870-9239-E6E00807F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3BE89-F36A-7298-AD98-38C6E262F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16838-0D31-78EE-CEF3-15DAFF57F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60C4-EDC9-45B1-8C33-FFE6B6A5D77C}" type="datetime1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401A0-B880-8B06-AB86-CC6BA3A4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C1732-39C0-6AA5-DF27-5DBF11F3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5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45D-0764-3243-652A-98A39770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27436-52A2-E996-848F-5043E5A50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35273-9C20-1189-5315-A8E5BCAB3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8961C-BE38-28A3-2145-E1C63E9A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7C58-50E6-4808-93F6-366F0C8495F4}" type="datetime1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04D47-4CD8-2F88-5436-2E107DFB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D6FA6-5D1F-1F4B-BF2E-CDE46D6D9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0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DE49-B7B4-55F8-2E2E-A9C66B867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90A57-F59B-05AE-35F8-7FF560C88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A8519-348A-7C1F-4F33-8EE951246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60152-E806-F364-B956-EACAC7E3F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2C0C74-6F0A-F32F-5979-A6C789367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2D61B-E493-A176-97C4-765AA35F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641C-9D17-483D-840F-2AF9B9465E1F}" type="datetime1">
              <a:rPr lang="en-US" smtClean="0"/>
              <a:t>6/11/2023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082037-D896-7114-A639-5D2E6A98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875F73-AB0B-FD05-3538-F9DFA3C4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9F99-A700-60D0-3ABF-2EA43943C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EAF42-CAA6-88A8-F4B4-E38C7C27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AB0A-554E-4CFE-B339-5B44513584CE}" type="datetime1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32CED-694A-B031-4795-CB943ABB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D81F27-B1D3-D734-B9A4-B4CEF65A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8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7E565-0ACA-7F39-240D-2B4DE8FD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03F7-2335-4541-BC80-4405ADB519AE}" type="datetime1">
              <a:rPr lang="en-US" smtClean="0"/>
              <a:t>6/11/2023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5113A-DAE8-ED60-9532-28AD22BD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3F617-620D-B99B-918A-EDF99273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1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FBC4-A593-108E-997D-D1D5684A6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CAA83-5DF3-A817-88FF-E890D08F4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896FF-FB94-5DE5-370C-54B4CBC9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8DBBD-9C57-761A-1AEA-11E63C83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D5D4-7DC7-4CEA-84E0-E17970725895}" type="datetime1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F99F7-6CFC-F130-34EF-E0A5F1CD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63C99-EA45-4520-EB78-AC87B0A2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2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98BF-85C8-9121-E232-60389591A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76C5E5-125C-FD46-4CFB-571B3D954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DAA72-984D-5E17-176E-A39B08FA1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0C357-708F-F74D-C9AA-40F1A59C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D747-97D7-4E75-BA50-B78312BFE3B4}" type="datetime1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CDD76-6AB6-6F18-C6E5-9DDF29FFF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B5DE4-DE8D-0D72-BDE0-ECFA3A63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4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38FC73-93E4-A66C-9653-18F61C13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F609D-2B59-17AF-28DA-D7E21F7C0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2CECD-DA3D-9D6F-FD91-06CA91FC3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358D-0F89-4E51-8FE3-F0389830EA22}" type="datetime1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863A2-58E0-EBA5-4A54-9BF125874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A4C1F-B7A8-4102-7358-A41D8F97E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73C0D-8D93-453E-BFFD-400CBC0D14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1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ehová nos dará fuerzas — BIBLIOTECA EN LÍNEA Watchtower">
            <a:extLst>
              <a:ext uri="{FF2B5EF4-FFF2-40B4-BE49-F238E27FC236}">
                <a16:creationId xmlns:a16="http://schemas.microsoft.com/office/drawing/2014/main" id="{D89B2DD0-0D36-AD8A-E1ED-467678F1A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"/>
            <a:ext cx="12195012" cy="68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325BB0-4380-22AC-8016-8B1583245CCC}"/>
              </a:ext>
            </a:extLst>
          </p:cNvPr>
          <p:cNvSpPr/>
          <p:nvPr/>
        </p:nvSpPr>
        <p:spPr>
          <a:xfrm>
            <a:off x="0" y="-1692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34951-9076-8FC7-B78D-9EE4225CF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079" y="1518516"/>
            <a:ext cx="9144000" cy="1909763"/>
          </a:xfrm>
          <a:noFill/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4000" kern="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INFORME DE PEDRO Y EL INICIO DE BERNABE Y SAULO JUNTOS</a:t>
            </a:r>
            <a:br>
              <a:rPr lang="en-US" sz="1800" kern="1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100" kern="1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MX" sz="3100" kern="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INICIO DE LA COMUNION DE JUDIOS Y GENTILES) 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1D9D9A-899F-6FC4-5656-CCB867947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945643"/>
            <a:ext cx="2809875" cy="494821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s-MX" sz="3200" kern="0" dirty="0"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(HECHOS 11)</a:t>
            </a:r>
            <a:endParaRPr lang="en-US" sz="3200" dirty="0">
              <a:latin typeface="Britannic Bold" panose="020B09030607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94B99-7AA4-C9B9-1842-22DBD739A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A1D9E-A64A-057A-9FF5-F6A45FE8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0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A1A9-2593-6266-E3B3-98A4EC122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219"/>
            <a:ext cx="10515600" cy="934105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Aharoni" panose="02010803020104030203" pitchFamily="2" charset="-79"/>
                <a:cs typeface="Aharoni" panose="02010803020104030203" pitchFamily="2" charset="-79"/>
              </a:rPr>
              <a:t>2. Tres hermanos notorios son fundamentales en </a:t>
            </a:r>
            <a:r>
              <a:rPr lang="es-ES" b="1" dirty="0" err="1">
                <a:latin typeface="Aharoni" panose="02010803020104030203" pitchFamily="2" charset="-79"/>
                <a:cs typeface="Aharoni" panose="02010803020104030203" pitchFamily="2" charset="-79"/>
              </a:rPr>
              <a:t>Antiquia</a:t>
            </a:r>
            <a:r>
              <a:rPr lang="es-ES" b="1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(11:22–28)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25632-6CF9-F168-AC9D-646C144F3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4" y="1825624"/>
            <a:ext cx="10239375" cy="2346325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s-ES" b="1" dirty="0">
                <a:solidFill>
                  <a:srgbClr val="C00000"/>
                </a:solidFill>
              </a:rPr>
              <a:t>Bernabé</a:t>
            </a:r>
            <a:r>
              <a:rPr lang="es-ES" b="1" dirty="0"/>
              <a:t> (11:22–24): La iglesia de Jerusalén lo envía para ayudar a la nueva iglesia.</a:t>
            </a:r>
          </a:p>
          <a:p>
            <a:pPr marL="514350" indent="-514350">
              <a:buAutoNum type="alphaLcPeriod"/>
            </a:pPr>
            <a:r>
              <a:rPr lang="es-MX" sz="2800" b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Saulo</a:t>
            </a:r>
            <a:r>
              <a:rPr lang="es-MX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(11:25–26): Bernabé lleva a Saulo a Antioquía desde Tarso para que lo ayude.</a:t>
            </a:r>
          </a:p>
          <a:p>
            <a:pPr marL="971550" lvl="1" indent="-514350">
              <a:buAutoNum type="alphaLcPeriod"/>
            </a:pPr>
            <a:r>
              <a:rPr lang="es-MX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 les llamó cristianos…</a:t>
            </a:r>
          </a:p>
          <a:p>
            <a:pPr marL="514350" indent="-514350">
              <a:buAutoNum type="alphaLcPeriod"/>
            </a:pPr>
            <a:endParaRPr lang="en-US" b="1" dirty="0"/>
          </a:p>
        </p:txBody>
      </p:sp>
      <p:pic>
        <p:nvPicPr>
          <p:cNvPr id="5122" name="Picture 2" descr="Bernabé: El hijo de consolación | Personajes Bíblicos - YouTube">
            <a:extLst>
              <a:ext uri="{FF2B5EF4-FFF2-40B4-BE49-F238E27FC236}">
                <a16:creationId xmlns:a16="http://schemas.microsoft.com/office/drawing/2014/main" id="{A135FBCD-92D2-7194-4A5C-70FBE05CF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914775"/>
            <a:ext cx="11020425" cy="261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9BF4B-6119-97B4-2366-0E17B196F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449AF-C56E-2C39-BCD8-6D62899A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9607E-CC45-29E2-6183-94CAB649773B}"/>
              </a:ext>
            </a:extLst>
          </p:cNvPr>
          <p:cNvSpPr txBox="1"/>
          <p:nvPr/>
        </p:nvSpPr>
        <p:spPr>
          <a:xfrm>
            <a:off x="-1" y="0"/>
            <a:ext cx="857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>
                    <a:lumMod val="65000"/>
                  </a:schemeClr>
                </a:solidFill>
              </a:rPr>
              <a:t>II. BERNABÉ Y LOS CONVERSOS EN ANTIOQUÍA (11.19-30)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7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734D22-CE17-46D1-BC5C-77F1CBE43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626" y="527413"/>
            <a:ext cx="1546049" cy="1440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8B5420-CBAB-C696-4459-7DC5E958E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25" y="527413"/>
            <a:ext cx="1507901" cy="140486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DE804D-0C42-E623-B634-DDE76654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A40391-F575-AB98-13B6-73C1A4E7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8" name="Picture 2" descr="La lista de diez países donde los cristianos son más perseguidos por ser  seguidores de Jesús: &quot;Son torturados&quot; - Iglesia universal - COPE">
            <a:extLst>
              <a:ext uri="{FF2B5EF4-FFF2-40B4-BE49-F238E27FC236}">
                <a16:creationId xmlns:a16="http://schemas.microsoft.com/office/drawing/2014/main" id="{BAB8CB3D-877C-A6ED-18C7-FC100D261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74" b="990"/>
          <a:stretch/>
        </p:blipFill>
        <p:spPr bwMode="auto">
          <a:xfrm>
            <a:off x="100693" y="556194"/>
            <a:ext cx="12004222" cy="564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42438CD-2A47-4D69-CE98-5AA49010CD74}"/>
              </a:ext>
            </a:extLst>
          </p:cNvPr>
          <p:cNvSpPr/>
          <p:nvPr/>
        </p:nvSpPr>
        <p:spPr>
          <a:xfrm>
            <a:off x="87086" y="32974"/>
            <a:ext cx="12104914" cy="6792051"/>
          </a:xfrm>
          <a:prstGeom prst="rect">
            <a:avLst/>
          </a:prstGeom>
          <a:solidFill>
            <a:srgbClr val="00206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BD9A2F-6293-29FA-0DFB-18AF2D570D9A}"/>
              </a:ext>
            </a:extLst>
          </p:cNvPr>
          <p:cNvSpPr txBox="1"/>
          <p:nvPr/>
        </p:nvSpPr>
        <p:spPr>
          <a:xfrm>
            <a:off x="0" y="32974"/>
            <a:ext cx="8577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II. BERNABÉ Y LOS CONVERSOS EN ANTIOQUÍA (11.19-30)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8D55E-964D-59CA-136A-2F7BA6644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123" y="1901662"/>
            <a:ext cx="10461080" cy="4298857"/>
          </a:xfrm>
          <a:noFill/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4800" b="1" dirty="0">
                <a:ln w="6350">
                  <a:solidFill>
                    <a:srgbClr val="FFFF00"/>
                  </a:solidFill>
                </a:ln>
                <a:solidFill>
                  <a:srgbClr val="BC4814"/>
                </a:solidFill>
              </a:rPr>
              <a:t>¿Fue este un nombre despreciativo?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4000" b="1" dirty="0">
                <a:ln w="6350">
                  <a:solidFill>
                    <a:srgbClr val="FFFF00"/>
                  </a:solidFill>
                </a:ln>
                <a:solidFill>
                  <a:srgbClr val="BC4814"/>
                </a:solidFill>
              </a:rPr>
              <a:t>La pregunta viene por cómo eran conocidos entonces.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4000" b="1" dirty="0">
                <a:ln w="6350">
                  <a:solidFill>
                    <a:srgbClr val="FFFF00"/>
                  </a:solidFill>
                </a:ln>
                <a:solidFill>
                  <a:srgbClr val="BC4814"/>
                </a:solidFill>
              </a:rPr>
              <a:t>Ahora los dos unidos por el mismo nombre.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4000" b="1" dirty="0">
                <a:ln w="6350">
                  <a:solidFill>
                    <a:srgbClr val="FFFF00"/>
                  </a:solidFill>
                </a:ln>
                <a:solidFill>
                  <a:srgbClr val="BC4814"/>
                </a:solidFill>
              </a:rPr>
              <a:t>Si se sigue a Cristo, tendrá el calificativo de: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3600" b="1" dirty="0">
                <a:ln w="6350">
                  <a:solidFill>
                    <a:srgbClr val="FFFF00"/>
                  </a:solidFill>
                </a:ln>
                <a:solidFill>
                  <a:srgbClr val="BC4814"/>
                </a:solidFill>
              </a:rPr>
              <a:t>a. </a:t>
            </a:r>
            <a:r>
              <a:rPr lang="es-ES" sz="3600" b="1" dirty="0" err="1">
                <a:ln w="6350">
                  <a:solidFill>
                    <a:srgbClr val="FFFF00"/>
                  </a:solidFill>
                </a:ln>
                <a:solidFill>
                  <a:srgbClr val="BC4814"/>
                </a:solidFill>
              </a:rPr>
              <a:t>Hch</a:t>
            </a:r>
            <a:r>
              <a:rPr lang="es-ES" sz="3600" b="1" dirty="0">
                <a:ln w="6350">
                  <a:solidFill>
                    <a:srgbClr val="FFFF00"/>
                  </a:solidFill>
                </a:ln>
                <a:solidFill>
                  <a:srgbClr val="BC4814"/>
                </a:solidFill>
              </a:rPr>
              <a:t> 26:28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3600" b="1" dirty="0">
                <a:ln w="6350">
                  <a:solidFill>
                    <a:srgbClr val="FFFF00"/>
                  </a:solidFill>
                </a:ln>
                <a:solidFill>
                  <a:srgbClr val="BC4814"/>
                </a:solidFill>
              </a:rPr>
              <a:t>b. 1Pe 4:16 </a:t>
            </a:r>
            <a:endParaRPr lang="es-ES" sz="4000" b="1" dirty="0">
              <a:ln w="6350">
                <a:solidFill>
                  <a:srgbClr val="FFFF00"/>
                </a:solidFill>
              </a:ln>
              <a:solidFill>
                <a:srgbClr val="BC481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74D2B-B633-88AC-2928-4C610CB9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2" y="657481"/>
            <a:ext cx="8477250" cy="85563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Otro pequeño paréntesis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782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A1A9-2593-6266-E3B3-98A4EC122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219"/>
            <a:ext cx="10515600" cy="934105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Tres hermanos notorios son fundamentales en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Antiquia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(11:22–28)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" name="Picture 2" descr="Agabo profeta - Studi, musica e cultura">
            <a:extLst>
              <a:ext uri="{FF2B5EF4-FFF2-40B4-BE49-F238E27FC236}">
                <a16:creationId xmlns:a16="http://schemas.microsoft.com/office/drawing/2014/main" id="{B617C4DF-EC64-C545-870A-764AA92D5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1784350"/>
            <a:ext cx="7035574" cy="32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25632-6CF9-F168-AC9D-646C144F3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313" y="3152864"/>
            <a:ext cx="10239375" cy="297497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LcPeriod"/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Bernabé (11:22–24): La iglesia de Jerusalén lo envía para ayudar a la nueva iglesia.</a:t>
            </a:r>
          </a:p>
          <a:p>
            <a:pPr marL="514350" indent="-514350">
              <a:buAutoNum type="alphaLcPeriod"/>
            </a:pPr>
            <a:r>
              <a:rPr lang="es-MX" sz="2800" b="1" kern="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Saulo</a:t>
            </a:r>
            <a:r>
              <a:rPr lang="es-MX" sz="2800" kern="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(11:25–26): Bernabé lleva a Saulo a Antioquía desde Tarso para que lo ayude.</a:t>
            </a:r>
          </a:p>
          <a:p>
            <a:pPr marL="971550" lvl="1" indent="-514350">
              <a:buAutoNum type="alphaLcPeriod"/>
            </a:pPr>
            <a:r>
              <a:rPr lang="es-MX" kern="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 les llamó cristianos…</a:t>
            </a:r>
          </a:p>
          <a:p>
            <a:pPr marL="514350" indent="-514350">
              <a:buAutoNum type="alphaLcPeriod"/>
            </a:pPr>
            <a:r>
              <a:rPr lang="es-ES" b="1" kern="0" dirty="0">
                <a:latin typeface="Calibri" panose="020F0502020204030204" pitchFamily="34" charset="0"/>
                <a:ea typeface="Calibri" panose="020F0502020204030204" pitchFamily="34" charset="0"/>
              </a:rPr>
              <a:t>Así como Bernabé y Saulo, se hace mención de </a:t>
            </a:r>
            <a:r>
              <a:rPr lang="es-ES" b="1" kern="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Agabo</a:t>
            </a:r>
            <a:r>
              <a:rPr lang="es-ES" b="1" kern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b="1" kern="0" dirty="0">
                <a:latin typeface="Calibri" panose="020F0502020204030204" pitchFamily="34" charset="0"/>
                <a:ea typeface="Calibri" panose="020F0502020204030204" pitchFamily="34" charset="0"/>
              </a:rPr>
              <a:t>(11:27–28):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71BE7-308C-D185-37D5-DE5E50D8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7356C-C548-F073-67D7-F28319339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7BACC-4346-1504-C3ED-D910958C6D65}"/>
              </a:ext>
            </a:extLst>
          </p:cNvPr>
          <p:cNvSpPr txBox="1"/>
          <p:nvPr/>
        </p:nvSpPr>
        <p:spPr>
          <a:xfrm>
            <a:off x="-7757" y="-1"/>
            <a:ext cx="8577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>
                    <a:lumMod val="65000"/>
                  </a:schemeClr>
                </a:solidFill>
              </a:rPr>
              <a:t>II. BERNABÉ Y LOS CONVERSOS EN ANTIOQUÍA (11.19-30)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5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7EAB-C897-01A7-5897-E4771692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9450"/>
          </a:xfrm>
        </p:spPr>
        <p:txBody>
          <a:bodyPr>
            <a:normAutofit/>
          </a:bodyPr>
          <a:lstStyle/>
          <a:p>
            <a:r>
              <a:rPr lang="es-ES" b="1" dirty="0">
                <a:latin typeface="Aharoni" panose="02010803020104030203" pitchFamily="2" charset="-79"/>
                <a:cs typeface="Aharoni" panose="02010803020104030203" pitchFamily="2" charset="-79"/>
              </a:rPr>
              <a:t>La respuesta </a:t>
            </a:r>
            <a:r>
              <a:rPr lang="es-ES" b="1" dirty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(11:29–30)</a:t>
            </a:r>
            <a:r>
              <a:rPr lang="es-ES" b="1" dirty="0">
                <a:latin typeface="Aharoni" panose="02010803020104030203" pitchFamily="2" charset="-79"/>
                <a:cs typeface="Aharoni" panose="02010803020104030203" pitchFamily="2" charset="-79"/>
              </a:rPr>
              <a:t>: Los creyentes de Antioquía deciden enviar socorro a los cristianos que viven en Judea.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3BB5E-FB06-113A-4613-CD4EFC3D1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6041"/>
            <a:ext cx="6915150" cy="387683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es-MX" sz="3600" dirty="0" err="1"/>
              <a:t>Hch</a:t>
            </a:r>
            <a:r>
              <a:rPr lang="es-MX" sz="3600" dirty="0"/>
              <a:t> 11.29-30</a:t>
            </a:r>
          </a:p>
          <a:p>
            <a:pPr marL="514350" indent="-514350">
              <a:buFont typeface="+mj-lt"/>
              <a:buAutoNum type="alphaLcPeriod"/>
            </a:pPr>
            <a:r>
              <a:rPr lang="es-MX" sz="3600" dirty="0"/>
              <a:t>Los gentiles respondieron.</a:t>
            </a:r>
          </a:p>
          <a:p>
            <a:pPr marL="514350" indent="-514350">
              <a:buFont typeface="+mj-lt"/>
              <a:buAutoNum type="alphaLcPeriod"/>
            </a:pPr>
            <a:r>
              <a:rPr lang="es-MX" sz="3600" dirty="0"/>
              <a:t>Un gesto de amor.</a:t>
            </a:r>
          </a:p>
          <a:p>
            <a:pPr marL="514350" indent="-514350">
              <a:buFont typeface="+mj-lt"/>
              <a:buAutoNum type="alphaLcPeriod"/>
            </a:pPr>
            <a:r>
              <a:rPr lang="es-MX" sz="3600" dirty="0"/>
              <a:t>Sin duda ayudaría.</a:t>
            </a:r>
          </a:p>
          <a:p>
            <a:pPr marL="514350" indent="-514350">
              <a:buFont typeface="+mj-lt"/>
              <a:buAutoNum type="alphaLcPeriod"/>
            </a:pPr>
            <a:r>
              <a:rPr lang="es-MX" sz="3600" dirty="0"/>
              <a:t>Verdaderamente se recuerda un caso post.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MX" sz="3200" dirty="0"/>
              <a:t>Rom 15.25-27.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88A1C-52D2-7088-4212-B0C1DF6C61AE}"/>
              </a:ext>
            </a:extLst>
          </p:cNvPr>
          <p:cNvSpPr txBox="1"/>
          <p:nvPr/>
        </p:nvSpPr>
        <p:spPr>
          <a:xfrm>
            <a:off x="-67492" y="5306"/>
            <a:ext cx="857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>
                    <a:lumMod val="65000"/>
                  </a:schemeClr>
                </a:solidFill>
              </a:rPr>
              <a:t>II. BERNABÉ Y LOS CONVERSOS EN ANTIOQUÍA (11.19-30)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4" descr="El hambre en el mundo se agravó en 2020, en gran parte por la pandemia – El  Nacional">
            <a:extLst>
              <a:ext uri="{FF2B5EF4-FFF2-40B4-BE49-F238E27FC236}">
                <a16:creationId xmlns:a16="http://schemas.microsoft.com/office/drawing/2014/main" id="{B69B9959-57C4-FF4E-82D6-9BA5B1693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2616041"/>
            <a:ext cx="3942399" cy="387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D486263-6D87-FB40-7183-C72DD03CA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9D8C4D-C2B2-CC41-450B-EE604767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8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9CC2-A359-3915-2016-FA7BA9010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365125"/>
            <a:ext cx="11168743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CONCLUSIÓN:</a:t>
            </a:r>
            <a:r>
              <a:rPr lang="en-US" sz="54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E2CA5-F345-FE2D-3EBD-500202DAC083}"/>
              </a:ext>
            </a:extLst>
          </p:cNvPr>
          <p:cNvSpPr txBox="1"/>
          <p:nvPr/>
        </p:nvSpPr>
        <p:spPr>
          <a:xfrm>
            <a:off x="0" y="0"/>
            <a:ext cx="691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>
                    <a:lumMod val="65000"/>
                  </a:schemeClr>
                </a:solidFill>
              </a:rPr>
              <a:t>II. BERNABÉ Y LOS CONVERSOS EN ANTIOQUÍA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42" name="Picture 2" descr="Los fenómenos de Pentecostés: Señales de un nuevo pacto y una nueva  comunidad. - Campus IBA">
            <a:extLst>
              <a:ext uri="{FF2B5EF4-FFF2-40B4-BE49-F238E27FC236}">
                <a16:creationId xmlns:a16="http://schemas.microsoft.com/office/drawing/2014/main" id="{11AD90C5-D19C-9086-BFDA-11D372104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55"/>
          <a:stretch/>
        </p:blipFill>
        <p:spPr bwMode="auto">
          <a:xfrm>
            <a:off x="5736770" y="523219"/>
            <a:ext cx="5814527" cy="57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C41C4-C31E-98A1-50C6-E8A6681F4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703" y="2031871"/>
            <a:ext cx="4125686" cy="32502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s-ES" sz="3600" dirty="0"/>
              <a:t>Por el Espíritu Santo derramado.</a:t>
            </a:r>
          </a:p>
          <a:p>
            <a:pPr marL="514350" indent="-514350">
              <a:buFont typeface="+mj-lt"/>
              <a:buAutoNum type="alphaUcPeriod"/>
            </a:pPr>
            <a:r>
              <a:rPr lang="es-ES" sz="3600" dirty="0"/>
              <a:t>No hay excusa. </a:t>
            </a:r>
          </a:p>
          <a:p>
            <a:pPr marL="514350" indent="-514350">
              <a:buFont typeface="+mj-lt"/>
              <a:buAutoNum type="alphaUcPeriod"/>
            </a:pPr>
            <a:r>
              <a:rPr lang="es-ES" sz="3600" dirty="0"/>
              <a:t>Nosotros somos gentiles.</a:t>
            </a:r>
            <a:endParaRPr lang="en-US" sz="36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AE3F3-723D-E125-F5F9-9CEDE9B61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BC77A-2201-A462-31DC-6EF02728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E55DE-6BC3-A0D5-4ABC-87ACAAFB8457}"/>
              </a:ext>
            </a:extLst>
          </p:cNvPr>
          <p:cNvSpPr txBox="1"/>
          <p:nvPr/>
        </p:nvSpPr>
        <p:spPr>
          <a:xfrm>
            <a:off x="44317" y="-2"/>
            <a:ext cx="857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>
                    <a:lumMod val="65000"/>
                  </a:schemeClr>
                </a:solidFill>
              </a:rPr>
              <a:t>II. BERNABÉ Y LOS CONVERSOS EN ANTIOQUÍA (11.19-30)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s fenómenos de Pentecostés: Señales de un nuevo pacto y una nueva  comunidad. - Campus IBA">
            <a:extLst>
              <a:ext uri="{FF2B5EF4-FFF2-40B4-BE49-F238E27FC236}">
                <a16:creationId xmlns:a16="http://schemas.microsoft.com/office/drawing/2014/main" id="{34A38652-8A12-DEEC-7784-9E18C1867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55"/>
          <a:stretch/>
        </p:blipFill>
        <p:spPr bwMode="auto">
          <a:xfrm>
            <a:off x="2272342" y="1555971"/>
            <a:ext cx="7647316" cy="342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BD55F-C3E2-97BA-0C47-7D4077DC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21FCF-C89B-4F68-FC6F-0BBF01B8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5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61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63AF9-963C-9D6F-DECF-790C6BA7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5613"/>
            <a:ext cx="3786909" cy="689234"/>
          </a:xfrm>
        </p:spPr>
        <p:txBody>
          <a:bodyPr>
            <a:normAutofit fontScale="90000"/>
          </a:bodyPr>
          <a:lstStyle/>
          <a:p>
            <a:r>
              <a:rPr lang="es-MX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INTRODUCCIÓN: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53ED0-0176-3FB0-58A8-399CA2FC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Estudio Biblia: HECHOS 11. Reporte en Jerusalén">
            <a:extLst>
              <a:ext uri="{FF2B5EF4-FFF2-40B4-BE49-F238E27FC236}">
                <a16:creationId xmlns:a16="http://schemas.microsoft.com/office/drawing/2014/main" id="{F39672FC-7CDE-AC3F-E0D3-863501CE2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30" y="365125"/>
            <a:ext cx="3498870" cy="262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AED0-07AA-EFAD-4F11-6D5F82149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2617"/>
            <a:ext cx="10515600" cy="4710258"/>
          </a:xfrm>
          <a:gradFill>
            <a:gsLst>
              <a:gs pos="0">
                <a:schemeClr val="accent4">
                  <a:lumMod val="5000"/>
                  <a:lumOff val="95000"/>
                  <a:alpha val="31000"/>
                </a:schemeClr>
              </a:gs>
              <a:gs pos="0">
                <a:schemeClr val="accent4">
                  <a:lumMod val="45000"/>
                  <a:lumOff val="55000"/>
                  <a:alpha val="70000"/>
                </a:schemeClr>
              </a:gs>
              <a:gs pos="57000">
                <a:schemeClr val="accent4">
                  <a:lumMod val="45000"/>
                  <a:lumOff val="55000"/>
                </a:schemeClr>
              </a:gs>
              <a:gs pos="68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 PEDRO Y LOS CRÍTICOS EN JERUSALÉN (11:1–18)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MX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Después de la conversión de Cornelio y su casa, Pedro va a Jerusalén.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MX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Recordemos que Pedro no fue enviado desde Jerusalén a predicar a Cornelio y casa.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MX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hermanos de Jerusalén no tenían conocimiento de que Pedro fue enviado por Dios a esta tarea. 	</a:t>
            </a:r>
            <a:r>
              <a:rPr lang="es-MX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  <a:tabLst>
                <a:tab pos="228600" algn="l"/>
              </a:tabLst>
            </a:pPr>
            <a:r>
              <a:rPr lang="es-MX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Así que Pedro es criticado por juntarse con gentiles.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  <a:tabLst>
                <a:tab pos="228600" algn="l"/>
              </a:tabLst>
            </a:pPr>
            <a:r>
              <a:rPr lang="es-MX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vasta explicación de Pedro acerca de los hechos y el haber tenido testigos judíos les ayudó a comprender mejor lo sucedido.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743937-4138-BCDE-0BFF-124E0C165EE9}"/>
              </a:ext>
            </a:extLst>
          </p:cNvPr>
          <p:cNvSpPr txBox="1"/>
          <p:nvPr/>
        </p:nvSpPr>
        <p:spPr>
          <a:xfrm>
            <a:off x="464127" y="828510"/>
            <a:ext cx="10889673" cy="954107"/>
          </a:xfrm>
          <a:prstGeom prst="rect">
            <a:avLst/>
          </a:prstGeom>
          <a:gradFill flip="none" rotWithShape="1">
            <a:gsLst>
              <a:gs pos="85000">
                <a:schemeClr val="accent4">
                  <a:lumMod val="5000"/>
                  <a:lumOff val="95000"/>
                  <a:alpha val="0"/>
                </a:schemeClr>
              </a:gs>
              <a:gs pos="94000">
                <a:schemeClr val="accent4">
                  <a:lumMod val="45000"/>
                  <a:lumOff val="55000"/>
                  <a:alpha val="48000"/>
                </a:schemeClr>
              </a:gs>
              <a:gs pos="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MX" sz="3200" dirty="0"/>
              <a:t>ESTE CAPITULO SE DIVIDE EN DOS GRANDES PUNTOS.</a:t>
            </a:r>
          </a:p>
          <a:p>
            <a:r>
              <a:rPr lang="es-MX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 EN EL PRIMERO VEMOS:</a:t>
            </a:r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898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7C132-2EF0-D290-A3F4-B6D35E132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90" y="3749309"/>
            <a:ext cx="10515600" cy="2789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II.</a:t>
            </a:r>
            <a:r>
              <a:rPr lang="es-ES" b="1" dirty="0"/>
              <a:t> </a:t>
            </a:r>
            <a:r>
              <a:rPr lang="es-ES" dirty="0"/>
              <a:t>BERNABÉ Y LOS CONVERSOS EN ANTIOQUÍA (11:19–30).</a:t>
            </a:r>
          </a:p>
          <a:p>
            <a:pPr marL="0" indent="0">
              <a:buNone/>
            </a:pPr>
            <a:r>
              <a:rPr lang="es-ES" dirty="0"/>
              <a:t>	a. Bernabé y Saulo predican en Antioquia de Siria con grandes 	resultados.</a:t>
            </a:r>
          </a:p>
          <a:p>
            <a:pPr marL="0" indent="0">
              <a:buNone/>
            </a:pPr>
            <a:r>
              <a:rPr lang="es-ES" dirty="0"/>
              <a:t>	b. En Antioquia, en ese tiempo, se llamó por primera vez, 	cristianos a los conversos del Señor. </a:t>
            </a:r>
          </a:p>
          <a:p>
            <a:pPr marL="0" indent="0">
              <a:buNone/>
            </a:pPr>
            <a:r>
              <a:rPr lang="es-ES" dirty="0"/>
              <a:t>	c. Los hnos. de Antioquia mandan ayuda a los de judea.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1D8C8-C9A1-F1C7-EA6A-74AD8BA9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Revista Amigo del Hogar: En Antioquía, se emprende la misión">
            <a:extLst>
              <a:ext uri="{FF2B5EF4-FFF2-40B4-BE49-F238E27FC236}">
                <a16:creationId xmlns:a16="http://schemas.microsoft.com/office/drawing/2014/main" id="{B5CFC6CE-DFA5-D7D7-FC48-D3A080133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4" y="387927"/>
            <a:ext cx="11416146" cy="298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02B941A-4D18-D2FF-433F-8BF17A7C9E35}"/>
              </a:ext>
            </a:extLst>
          </p:cNvPr>
          <p:cNvSpPr txBox="1"/>
          <p:nvPr/>
        </p:nvSpPr>
        <p:spPr>
          <a:xfrm>
            <a:off x="260926" y="2413985"/>
            <a:ext cx="10889673" cy="954107"/>
          </a:xfrm>
          <a:prstGeom prst="rect">
            <a:avLst/>
          </a:prstGeom>
          <a:gradFill flip="none" rotWithShape="1">
            <a:gsLst>
              <a:gs pos="85000">
                <a:schemeClr val="accent4">
                  <a:lumMod val="5000"/>
                  <a:lumOff val="95000"/>
                  <a:alpha val="0"/>
                </a:schemeClr>
              </a:gs>
              <a:gs pos="94000">
                <a:schemeClr val="accent4">
                  <a:lumMod val="45000"/>
                  <a:lumOff val="55000"/>
                  <a:alpha val="48000"/>
                </a:schemeClr>
              </a:gs>
              <a:gs pos="0">
                <a:schemeClr val="accent4">
                  <a:lumMod val="45000"/>
                  <a:lumOff val="55000"/>
                </a:schemeClr>
              </a:gs>
              <a:gs pos="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bg2">
                    <a:lumMod val="50000"/>
                  </a:schemeClr>
                </a:solidFill>
              </a:rPr>
              <a:t>ESTE CAPITULO SE DIVIDE EN DOS GRANDES PUNTOS.</a:t>
            </a:r>
          </a:p>
          <a:p>
            <a:r>
              <a:rPr lang="es-MX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 EN EL SEGUNDO VEMOS:</a:t>
            </a:r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227FD-B155-4569-64A4-6BC33B059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28" y="257967"/>
            <a:ext cx="4001654" cy="64163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INTRODUCCIÓN:</a:t>
            </a:r>
          </a:p>
        </p:txBody>
      </p:sp>
    </p:spTree>
    <p:extLst>
      <p:ext uri="{BB962C8B-B14F-4D97-AF65-F5344CB8AC3E}">
        <p14:creationId xmlns:p14="http://schemas.microsoft.com/office/powerpoint/2010/main" val="303585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BDF63-4904-94AE-986D-8024072CD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78" y="365126"/>
            <a:ext cx="10775822" cy="1126268"/>
          </a:xfrm>
        </p:spPr>
        <p:txBody>
          <a:bodyPr>
            <a:normAutofit fontScale="90000"/>
          </a:bodyPr>
          <a:lstStyle/>
          <a:p>
            <a:r>
              <a:rPr lang="es-ES" sz="4100" b="1" dirty="0">
                <a:latin typeface="Aharoni" panose="02010803020104030203" pitchFamily="2" charset="-79"/>
                <a:cs typeface="Aharoni" panose="02010803020104030203" pitchFamily="2" charset="-79"/>
              </a:rPr>
              <a:t>I. PEDRO Y LOS CRÍTICOS EN JERUSALÉN </a:t>
            </a:r>
            <a:r>
              <a:rPr lang="es-ES" sz="4100" b="1" dirty="0"/>
              <a:t>(</a:t>
            </a:r>
            <a:r>
              <a:rPr lang="es-ES" sz="4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11:1–18)</a:t>
            </a:r>
            <a:endParaRPr lang="en-US" sz="4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19FB0-A7F3-B611-E8B0-615E4E948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34" t="17083" r="36359" b="15834"/>
          <a:stretch/>
        </p:blipFill>
        <p:spPr>
          <a:xfrm>
            <a:off x="5457821" y="1491394"/>
            <a:ext cx="6734179" cy="477056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0936A-D750-7C67-0E36-620E82A70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6" y="1491394"/>
            <a:ext cx="8058150" cy="4600576"/>
          </a:xfrm>
          <a:solidFill>
            <a:schemeClr val="bg1">
              <a:alpha val="67000"/>
            </a:schemeClr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s-ES" sz="4000" dirty="0">
                <a:latin typeface="Aharoni" panose="02010803020104030203" pitchFamily="2" charset="-79"/>
                <a:cs typeface="Aharoni" panose="02010803020104030203" pitchFamily="2" charset="-79"/>
              </a:rPr>
              <a:t>La acusación </a:t>
            </a:r>
            <a:r>
              <a:rPr lang="es-ES" sz="3200" dirty="0"/>
              <a:t>(11:1–3): Pedro es criticado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sz="3200" i="1" dirty="0" err="1"/>
              <a:t>Hch</a:t>
            </a:r>
            <a:r>
              <a:rPr lang="es-ES" sz="3200" i="1" dirty="0"/>
              <a:t> 11:1-3 Oyeron los apóstoles y los hermanos que estaban en Judea, que también los gentiles habían recibido la palabra de Dios. (2) Y cuando Pedro subió a Jerusalén, disputaban con él los que eran de la circuncisión, (3) diciendo: ¿Por qué has entrado en casa de hombres incircuncisos, y has comido con ellos?</a:t>
            </a:r>
            <a:endParaRPr lang="en-US" sz="3200" i="1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CD07C-25ED-7116-0144-1CAED9F9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D69A1-D689-C02C-7FE3-D42A0138A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82D0B1-0B1E-7650-26EA-C7DCBD94CD44}"/>
              </a:ext>
            </a:extLst>
          </p:cNvPr>
          <p:cNvSpPr txBox="1"/>
          <p:nvPr/>
        </p:nvSpPr>
        <p:spPr>
          <a:xfrm>
            <a:off x="7776754" y="27302"/>
            <a:ext cx="3675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www.andrespong.com</a:t>
            </a:r>
            <a:endParaRPr lang="en-US" sz="2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7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1107-8643-DD3E-2778-FB0F7C47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4" y="681037"/>
            <a:ext cx="10515600" cy="1009651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B. Respuesta de Pedro </a:t>
            </a:r>
            <a:r>
              <a:rPr lang="en-US" sz="4000" b="1" dirty="0">
                <a:solidFill>
                  <a:schemeClr val="bg1">
                    <a:lumMod val="85000"/>
                  </a:schemeClr>
                </a:solidFill>
              </a:rPr>
              <a:t>(11:4–18):</a:t>
            </a:r>
          </a:p>
        </p:txBody>
      </p:sp>
      <p:pic>
        <p:nvPicPr>
          <p:cNvPr id="1026" name="Picture 2" descr="17 - El día que Dios visitó la casa de Cornelio by MCC-Catacumbas - Issuu">
            <a:extLst>
              <a:ext uri="{FF2B5EF4-FFF2-40B4-BE49-F238E27FC236}">
                <a16:creationId xmlns:a16="http://schemas.microsoft.com/office/drawing/2014/main" id="{CB65CAEA-3590-D5E0-767A-0828997AC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0"/>
          <a:stretch/>
        </p:blipFill>
        <p:spPr bwMode="auto">
          <a:xfrm>
            <a:off x="838201" y="1690689"/>
            <a:ext cx="10694436" cy="44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E28DF8-4D9E-7D7E-D49C-38D8F22937ED}"/>
              </a:ext>
            </a:extLst>
          </p:cNvPr>
          <p:cNvSpPr/>
          <p:nvPr/>
        </p:nvSpPr>
        <p:spPr>
          <a:xfrm>
            <a:off x="838199" y="1690688"/>
            <a:ext cx="10694436" cy="4486274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F84A3-5A2C-CB26-C1E9-24129A32B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11401"/>
            <a:ext cx="10515600" cy="2689224"/>
          </a:xfrm>
          <a:noFill/>
        </p:spPr>
        <p:txBody>
          <a:bodyPr>
            <a:noAutofit/>
          </a:bodyPr>
          <a:lstStyle/>
          <a:p>
            <a:pPr marL="285750" indent="-285750">
              <a:lnSpc>
                <a:spcPct val="107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tabLst>
                <a:tab pos="228600" algn="l"/>
              </a:tabLst>
            </a:pPr>
            <a:r>
              <a:rPr lang="es-MX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Pedro repasa su caso (11:4–10): </a:t>
            </a:r>
            <a:r>
              <a:rPr lang="es-MX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cuenta sobre su visión de Dios. </a:t>
            </a:r>
            <a:endParaRPr lang="en-US" sz="32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Pedro repasando su caso (11:11–14): </a:t>
            </a:r>
            <a:r>
              <a:rPr lang="es-E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Habla de su visita a </a:t>
            </a:r>
            <a:r>
              <a:rPr lang="es-ES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Cesarea</a:t>
            </a:r>
            <a:r>
              <a:rPr lang="es-E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Pedro repasando su caso (11:15-17): </a:t>
            </a:r>
            <a:r>
              <a:rPr lang="es-E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Habla del derramamiento del Espíritu.</a:t>
            </a:r>
            <a:endParaRPr lang="es-MX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07697-B7DB-8D63-26E9-15B9DEEC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E8FB0-719E-F0D9-2B33-6C53DF8B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073004-B0E4-2ECB-ADCD-C862A3625AAE}"/>
              </a:ext>
            </a:extLst>
          </p:cNvPr>
          <p:cNvSpPr txBox="1"/>
          <p:nvPr/>
        </p:nvSpPr>
        <p:spPr>
          <a:xfrm>
            <a:off x="-1" y="0"/>
            <a:ext cx="7506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>
                    <a:lumMod val="65000"/>
                  </a:schemeClr>
                </a:solidFill>
              </a:rPr>
              <a:t>I. PEDRO Y LOS CRÍTICOS EN JERUSALÉN 11.4-18 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1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74C6-64AC-3773-CBE4-9CA16C4B0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22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Britannic Bold" panose="020B0903060703020204" pitchFamily="34" charset="0"/>
              </a:rPr>
              <a:t>b. Volviendo al fenómeno, este fue el bautismo ministrado por el Señor Jesucristo. 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77546-1922-48F5-B629-7E8F06688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232" y="2793810"/>
            <a:ext cx="4659426" cy="2637215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Hechos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2:33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14350" indent="-514350">
              <a:buAutoNum type="arabicPeriod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3200" dirty="0">
                <a:latin typeface="Aharoni" panose="02010803020104030203" pitchFamily="2" charset="-79"/>
                <a:cs typeface="Aharoni" panose="02010803020104030203" pitchFamily="2" charset="-79"/>
              </a:rPr>
              <a:t>Pedro volvería a hablar acerca de ello.</a:t>
            </a:r>
          </a:p>
          <a:p>
            <a:pPr marL="514350" indent="-514350">
              <a:buAutoNum type="arabicPeriod"/>
            </a:pPr>
            <a:r>
              <a:rPr lang="es-E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Hch</a:t>
            </a:r>
            <a:r>
              <a:rPr lang="es-E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4000" dirty="0">
                <a:latin typeface="Aharoni" panose="02010803020104030203" pitchFamily="2" charset="-79"/>
                <a:cs typeface="Aharoni" panose="02010803020104030203" pitchFamily="2" charset="-79"/>
              </a:rPr>
              <a:t>15:7-9</a:t>
            </a:r>
            <a:r>
              <a:rPr lang="es-ES" sz="3200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El apóstol Pedro en la casa de Cornelio un soldado romano. Xilografía  coloreada a mano Fotografía de stock - Alamy">
            <a:extLst>
              <a:ext uri="{FF2B5EF4-FFF2-40B4-BE49-F238E27FC236}">
                <a16:creationId xmlns:a16="http://schemas.microsoft.com/office/drawing/2014/main" id="{8CD46321-6810-947C-147A-ECDD1A741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3"/>
          <a:stretch/>
        </p:blipFill>
        <p:spPr bwMode="auto">
          <a:xfrm>
            <a:off x="5453743" y="1937657"/>
            <a:ext cx="6262008" cy="455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350A3-BBF2-67A4-37AB-E35294FE3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E5ED4-DC7B-E88D-ED3C-DF5758F0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A1840-D9C6-F5CC-274D-18DB87508275}"/>
              </a:ext>
            </a:extLst>
          </p:cNvPr>
          <p:cNvSpPr txBox="1"/>
          <p:nvPr/>
        </p:nvSpPr>
        <p:spPr>
          <a:xfrm>
            <a:off x="-1" y="0"/>
            <a:ext cx="7506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>
                    <a:lumMod val="65000"/>
                  </a:schemeClr>
                </a:solidFill>
              </a:rPr>
              <a:t>I. PEDRO Y LOS CRÍTICOS EN JERUSALÉN 11.4-18 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3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22C63-CA9D-3E40-0C6C-CC62A4F2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 descr="Bautismo en Agua Descentralizado 2018: Zona Norte">
            <a:extLst>
              <a:ext uri="{FF2B5EF4-FFF2-40B4-BE49-F238E27FC236}">
                <a16:creationId xmlns:a16="http://schemas.microsoft.com/office/drawing/2014/main" id="{9592DE6C-6BE6-5CE1-716D-E34555D1F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2" t="16381" r="28584" b="16241"/>
          <a:stretch/>
        </p:blipFill>
        <p:spPr bwMode="auto">
          <a:xfrm>
            <a:off x="314323" y="523220"/>
            <a:ext cx="11563353" cy="596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F67982B-4EA7-E464-BF88-15A0FA0707F0}"/>
              </a:ext>
            </a:extLst>
          </p:cNvPr>
          <p:cNvSpPr/>
          <p:nvPr/>
        </p:nvSpPr>
        <p:spPr>
          <a:xfrm>
            <a:off x="337457" y="523220"/>
            <a:ext cx="11506200" cy="5888466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0E24F-B43D-DD62-6D6A-DDEDB7126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1" y="1538175"/>
            <a:ext cx="9567180" cy="4667250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3200" b="1" i="1" dirty="0" err="1"/>
              <a:t>Hch</a:t>
            </a:r>
            <a:r>
              <a:rPr lang="es-ES" sz="3200" b="1" i="1" dirty="0"/>
              <a:t> 10.48 “Y mandó bautizarles”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3200" b="1" i="1" dirty="0"/>
              <a:t>Marcos 16.16 “</a:t>
            </a:r>
            <a:r>
              <a:rPr lang="es-ES" sz="3200" b="1" i="1" dirty="0">
                <a:solidFill>
                  <a:srgbClr val="C00000"/>
                </a:solidFill>
              </a:rPr>
              <a:t>el que creyere y fuere bautizado será salvo</a:t>
            </a:r>
            <a:r>
              <a:rPr lang="es-ES" sz="3200" b="1" i="1" dirty="0"/>
              <a:t>”…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3200" b="1" i="1" dirty="0" err="1"/>
              <a:t>Hch</a:t>
            </a:r>
            <a:r>
              <a:rPr lang="es-ES" sz="3200" b="1" i="1" dirty="0"/>
              <a:t> 2.38 “arrepiéntase y bautícese c/u en el nombre de Cristo para perdón… y recibiréis el don del Espíritu Santo”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3200" b="1" dirty="0"/>
              <a:t>Pedro sabia, que el bautismo era para salvación 1Ped 3.21.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3200" b="1" dirty="0"/>
              <a:t>Los casos de conversión en el N. T.  Fueron bautizados para el perdón de sus pecados.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3200" b="1" i="1" dirty="0" err="1"/>
              <a:t>Hch</a:t>
            </a:r>
            <a:r>
              <a:rPr lang="es-ES" sz="3200" b="1" i="1" dirty="0"/>
              <a:t> 10:48 “Y mandó bautizarles en el nombre del Señor Jesús”.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4AD683-F5BE-42A8-0EAE-41D821F2C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86" y="4655089"/>
            <a:ext cx="1422787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11073F-0BE1-2E32-3D69-DAF147F5C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Un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pequeño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paréntesis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763D7-AAD4-01B8-4347-C0EA9115C494}"/>
              </a:ext>
            </a:extLst>
          </p:cNvPr>
          <p:cNvSpPr txBox="1"/>
          <p:nvPr/>
        </p:nvSpPr>
        <p:spPr>
          <a:xfrm>
            <a:off x="-1" y="0"/>
            <a:ext cx="7506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>
                    <a:lumMod val="65000"/>
                  </a:schemeClr>
                </a:solidFill>
              </a:rPr>
              <a:t>I. PEDRO Y LOS CRÍTICOS EN JERUSALÉN 11.4-18 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ED79BF-A689-6A0A-1459-C86A6DF81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099" y="756855"/>
            <a:ext cx="1387415" cy="1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1107-8643-DD3E-2778-FB0F7C47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4" y="467026"/>
            <a:ext cx="10515600" cy="1009651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B. Respuesta de Pedro </a:t>
            </a:r>
            <a:r>
              <a:rPr lang="en-US" sz="4000" b="1" dirty="0">
                <a:solidFill>
                  <a:schemeClr val="bg1">
                    <a:lumMod val="65000"/>
                  </a:schemeClr>
                </a:solidFill>
              </a:rPr>
              <a:t>(11:4–18):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9B194-4228-0AA4-397F-8A606FE71F42}"/>
              </a:ext>
            </a:extLst>
          </p:cNvPr>
          <p:cNvSpPr txBox="1"/>
          <p:nvPr/>
        </p:nvSpPr>
        <p:spPr>
          <a:xfrm>
            <a:off x="-1" y="0"/>
            <a:ext cx="7506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>
                    <a:lumMod val="65000"/>
                  </a:schemeClr>
                </a:solidFill>
              </a:rPr>
              <a:t>I. PEDRO Y LOS CRÍTICOS EN JERUSALÉN 11.4-18 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17 - El día que Dios visitó la casa de Cornelio by MCC-Catacumbas - Issuu">
            <a:extLst>
              <a:ext uri="{FF2B5EF4-FFF2-40B4-BE49-F238E27FC236}">
                <a16:creationId xmlns:a16="http://schemas.microsoft.com/office/drawing/2014/main" id="{CB65CAEA-3590-D5E0-767A-0828997AC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0"/>
          <a:stretch/>
        </p:blipFill>
        <p:spPr bwMode="auto">
          <a:xfrm>
            <a:off x="838201" y="1690689"/>
            <a:ext cx="10694436" cy="44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E28DF8-4D9E-7D7E-D49C-38D8F22937ED}"/>
              </a:ext>
            </a:extLst>
          </p:cNvPr>
          <p:cNvSpPr/>
          <p:nvPr/>
        </p:nvSpPr>
        <p:spPr>
          <a:xfrm>
            <a:off x="838199" y="1690688"/>
            <a:ext cx="10694436" cy="4486274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F84A3-5A2C-CB26-C1E9-24129A32B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040" y="1583532"/>
            <a:ext cx="10515600" cy="4710113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Clr>
                <a:srgbClr val="000000"/>
              </a:buClr>
              <a:buNone/>
              <a:tabLst>
                <a:tab pos="228600" algn="l"/>
              </a:tabLst>
            </a:pPr>
            <a:r>
              <a:rPr lang="es-MX" sz="3200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Pedro repasa su caso (11:4–10): Les cuenta sobre su visión 	de Dios. </a:t>
            </a:r>
            <a:endParaRPr lang="en-US" sz="3200" b="1" kern="1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3200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Pedro repasando su caso (11:11–14): Habla de su visita a </a:t>
            </a:r>
            <a:r>
              <a:rPr lang="es-ES" sz="3200" b="1" kern="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Cesarea</a:t>
            </a:r>
            <a:r>
              <a:rPr lang="es-ES" sz="3200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3200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Pedro repasando su caso (11:15-17): Habla del derramamiento del Espíritu.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s-MX" sz="32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Pedro repasando su caso (11:18): </a:t>
            </a:r>
            <a:r>
              <a:rPr lang="es-MX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Causa alegría a los hermanos </a:t>
            </a:r>
            <a:r>
              <a:rPr lang="es-MX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causa de los gentiles</a:t>
            </a:r>
            <a:r>
              <a:rPr lang="es-MX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2800" b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</a:t>
            </a:r>
            <a:r>
              <a:rPr lang="en-US" sz="2800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2:11-18 </a:t>
            </a:r>
          </a:p>
          <a:p>
            <a:pPr marL="342900" indent="-342900">
              <a:buFont typeface="+mj-lt"/>
              <a:buAutoNum type="arabicPeriod"/>
            </a:pPr>
            <a:endParaRPr lang="es-MX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99D67-E553-C096-0389-B546DC68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C19ED-5F2D-9032-6FB6-C649DA48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D9419-53B3-62F6-2CDD-6E8B5261E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2702"/>
            <a:ext cx="10515600" cy="26577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s-ES" sz="3200" b="1" dirty="0"/>
              <a:t>La iglesia en Antioquía (11:19–21):</a:t>
            </a:r>
            <a:r>
              <a:rPr lang="es-ES" sz="3200" b="1" dirty="0">
                <a:solidFill>
                  <a:srgbClr val="C00000"/>
                </a:solidFill>
              </a:rPr>
              <a:t> Una iglesia que comienza a florecer.</a:t>
            </a:r>
          </a:p>
          <a:p>
            <a:pPr marL="0" indent="0">
              <a:buNone/>
            </a:pPr>
            <a:r>
              <a:rPr lang="es-ES" sz="3200" b="1" dirty="0"/>
              <a:t>	1.Veamos cómo fue posible la existencia de la iglesia en 	Antioquia.</a:t>
            </a:r>
          </a:p>
          <a:p>
            <a:pPr marL="0" indent="0">
              <a:buNone/>
            </a:pPr>
            <a:r>
              <a:rPr lang="es-ES" sz="3200" b="1" dirty="0"/>
              <a:t>		a. </a:t>
            </a:r>
            <a:r>
              <a:rPr lang="es-ES" sz="3200" b="1" dirty="0" err="1"/>
              <a:t>Hch</a:t>
            </a:r>
            <a:r>
              <a:rPr lang="es-ES" sz="3200" b="1" dirty="0"/>
              <a:t> 11:19-21 </a:t>
            </a:r>
            <a:endParaRPr lang="en-US" sz="3200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B748A2-FE52-4D8C-01F1-EF58A3E574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11623"/>
            <a:ext cx="1073549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II</a:t>
            </a:r>
            <a:r>
              <a:rPr lang="es-E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s-E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BERNABÉ Y LOS CONVERSOS EN ANTIOQUÍA </a:t>
            </a:r>
            <a:r>
              <a:rPr lang="es-ES" sz="3600" b="1" dirty="0">
                <a:solidFill>
                  <a:schemeClr val="bg1">
                    <a:lumMod val="75000"/>
                  </a:schemeClr>
                </a:solidFill>
              </a:rPr>
              <a:t>(11.19-30)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 descr="La Iglesia en Antioquía y Problemas en Judea">
            <a:extLst>
              <a:ext uri="{FF2B5EF4-FFF2-40B4-BE49-F238E27FC236}">
                <a16:creationId xmlns:a16="http://schemas.microsoft.com/office/drawing/2014/main" id="{F8280CD5-52AE-E890-BE87-9768460E3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0" y="3171825"/>
            <a:ext cx="4275138" cy="333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Unidad 19, Día 1: Hechos 13–14">
            <a:extLst>
              <a:ext uri="{FF2B5EF4-FFF2-40B4-BE49-F238E27FC236}">
                <a16:creationId xmlns:a16="http://schemas.microsoft.com/office/drawing/2014/main" id="{16793142-86D4-0203-5927-A2E1FEC3C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2" y="3819188"/>
            <a:ext cx="4275138" cy="26971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C9FDBC-6D9A-6328-2C67-9A09A7FB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B2201-AECE-F081-FA4B-766CFAC44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3C0D-8D93-453E-BFFD-400CBC0D14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942</Words>
  <Application>Microsoft Office PowerPoint</Application>
  <PresentationFormat>Panorámica</PresentationFormat>
  <Paragraphs>99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Aharoni</vt:lpstr>
      <vt:lpstr>Arial</vt:lpstr>
      <vt:lpstr>Britannic Bold</vt:lpstr>
      <vt:lpstr>Calibri</vt:lpstr>
      <vt:lpstr>Calibri Light</vt:lpstr>
      <vt:lpstr>Courier New</vt:lpstr>
      <vt:lpstr>Wingdings</vt:lpstr>
      <vt:lpstr>Office Theme</vt:lpstr>
      <vt:lpstr>INFORME DE PEDRO Y EL INICIO DE BERNABE Y SAULO JUNTOS (INICIO DE LA COMUNION DE JUDIOS Y GENTILES) </vt:lpstr>
      <vt:lpstr>INTRODUCCIÓN:</vt:lpstr>
      <vt:lpstr>INTRODUCCIÓN:</vt:lpstr>
      <vt:lpstr>I. PEDRO Y LOS CRÍTICOS EN JERUSALÉN (11:1–18)</vt:lpstr>
      <vt:lpstr>B. Respuesta de Pedro (11:4–18):</vt:lpstr>
      <vt:lpstr>b. Volviendo al fenómeno, este fue el bautismo ministrado por el Señor Jesucristo. </vt:lpstr>
      <vt:lpstr>Un pequeño paréntesis. </vt:lpstr>
      <vt:lpstr>B. Respuesta de Pedro (11:4–18):</vt:lpstr>
      <vt:lpstr>II. BERNABÉ Y LOS CONVERSOS EN ANTIOQUÍA (11.19-30)</vt:lpstr>
      <vt:lpstr>2. Tres hermanos notorios son fundamentales en Antiquia. (11:22–28)</vt:lpstr>
      <vt:lpstr>Otro pequeño paréntesis</vt:lpstr>
      <vt:lpstr>2. Tres hermanos notorios son fundamentales en Antiquia. (11:22–28)</vt:lpstr>
      <vt:lpstr>La respuesta (11:29–30): Los creyentes de Antioquía deciden enviar socorro a los cristianos que viven en Judea.</vt:lpstr>
      <vt:lpstr>CONCLUSIÓN: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PEDRO Y EL INICIO DE BERNABE Y SAULO JUNTOS (INICIO DE LA COMUNION DE JUDIOS Y GENTILES)</dc:title>
  <dc:creator>Andres Pong</dc:creator>
  <cp:lastModifiedBy>ANDRES PONG</cp:lastModifiedBy>
  <cp:revision>8</cp:revision>
  <dcterms:created xsi:type="dcterms:W3CDTF">2023-06-07T17:25:50Z</dcterms:created>
  <dcterms:modified xsi:type="dcterms:W3CDTF">2023-06-12T01:41:38Z</dcterms:modified>
</cp:coreProperties>
</file>