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58"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64286" autoAdjust="0"/>
  </p:normalViewPr>
  <p:slideViewPr>
    <p:cSldViewPr snapToGrid="0">
      <p:cViewPr varScale="1">
        <p:scale>
          <a:sx n="73" d="100"/>
          <a:sy n="73" d="100"/>
        </p:scale>
        <p:origin x="2520" y="78"/>
      </p:cViewPr>
      <p:guideLst/>
    </p:cSldViewPr>
  </p:slideViewPr>
  <p:notesTextViewPr>
    <p:cViewPr>
      <p:scale>
        <a:sx n="1" d="1"/>
        <a:sy n="1" d="1"/>
      </p:scale>
      <p:origin x="0" y="0"/>
    </p:cViewPr>
  </p:notesTextViewPr>
  <p:notesViewPr>
    <p:cSldViewPr snapToGrid="0">
      <p:cViewPr varScale="1">
        <p:scale>
          <a:sx n="48" d="100"/>
          <a:sy n="48" d="100"/>
        </p:scale>
        <p:origin x="18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C8CA9-FFE3-4E41-8CFB-D338F850CFD3}"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E5B3E-936F-484E-AD0B-94AEBCC8019A}" type="slidenum">
              <a:rPr lang="en-US" smtClean="0"/>
              <a:t>‹#›</a:t>
            </a:fld>
            <a:endParaRPr lang="en-US"/>
          </a:p>
        </p:txBody>
      </p:sp>
    </p:spTree>
    <p:extLst>
      <p:ext uri="{BB962C8B-B14F-4D97-AF65-F5344CB8AC3E}">
        <p14:creationId xmlns:p14="http://schemas.microsoft.com/office/powerpoint/2010/main" val="237985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200" b="1" kern="1200">
        <a:solidFill>
          <a:schemeClr val="tx1"/>
        </a:solidFill>
        <a:latin typeface="+mn-lt"/>
        <a:ea typeface="+mn-ea"/>
        <a:cs typeface="+mn-cs"/>
      </a:defRPr>
    </a:lvl2pPr>
    <a:lvl3pPr marL="914400" algn="l" defTabSz="914400" rtl="0" eaLnBrk="1" latinLnBrk="0" hangingPunct="1">
      <a:defRPr sz="1200" b="1" kern="1200">
        <a:solidFill>
          <a:schemeClr val="tx1"/>
        </a:solidFill>
        <a:latin typeface="+mn-lt"/>
        <a:ea typeface="+mn-ea"/>
        <a:cs typeface="+mn-cs"/>
      </a:defRPr>
    </a:lvl3pPr>
    <a:lvl4pPr marL="1371600" algn="l" defTabSz="914400" rtl="0" eaLnBrk="1" latinLnBrk="0" hangingPunct="1">
      <a:defRPr sz="1200" b="1" kern="1200">
        <a:solidFill>
          <a:schemeClr val="tx1"/>
        </a:solidFill>
        <a:latin typeface="+mn-lt"/>
        <a:ea typeface="+mn-ea"/>
        <a:cs typeface="+mn-cs"/>
      </a:defRPr>
    </a:lvl4pPr>
    <a:lvl5pPr marL="1828800" algn="l" defTabSz="914400" rtl="0" eaLnBrk="1" latinLnBrk="0" hangingPunct="1">
      <a:defRPr sz="12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E5B3E-936F-484E-AD0B-94AEBCC8019A}" type="slidenum">
              <a:rPr lang="en-US" smtClean="0"/>
              <a:t>1</a:t>
            </a:fld>
            <a:endParaRPr lang="en-US"/>
          </a:p>
        </p:txBody>
      </p:sp>
    </p:spTree>
    <p:extLst>
      <p:ext uri="{BB962C8B-B14F-4D97-AF65-F5344CB8AC3E}">
        <p14:creationId xmlns:p14="http://schemas.microsoft.com/office/powerpoint/2010/main" val="923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children- </a:t>
            </a:r>
            <a:r>
              <a:rPr lang="en-US" dirty="0" err="1"/>
              <a:t>Prositutes</a:t>
            </a:r>
            <a:endParaRPr lang="en-US" dirty="0"/>
          </a:p>
          <a:p>
            <a:r>
              <a:rPr lang="en-US" dirty="0"/>
              <a:t>First husband murdered</a:t>
            </a:r>
          </a:p>
          <a:p>
            <a:r>
              <a:rPr lang="en-US" dirty="0"/>
              <a:t>Second husband –Jimmie Hines</a:t>
            </a:r>
          </a:p>
          <a:p>
            <a:r>
              <a:rPr lang="en-US" dirty="0"/>
              <a:t>Left him for relationship with a woman</a:t>
            </a:r>
          </a:p>
          <a:p>
            <a:r>
              <a:rPr lang="en-US" dirty="0"/>
              <a:t>Third Husband in jail for trying to kill her</a:t>
            </a:r>
          </a:p>
          <a:p>
            <a:r>
              <a:rPr lang="en-US" dirty="0" err="1"/>
              <a:t>Foursth</a:t>
            </a:r>
            <a:r>
              <a:rPr lang="en-US" dirty="0"/>
              <a:t> husband ?????</a:t>
            </a:r>
          </a:p>
          <a:p>
            <a:endParaRPr lang="en-US" dirty="0"/>
          </a:p>
        </p:txBody>
      </p:sp>
      <p:sp>
        <p:nvSpPr>
          <p:cNvPr id="4" name="Slide Number Placeholder 3"/>
          <p:cNvSpPr>
            <a:spLocks noGrp="1"/>
          </p:cNvSpPr>
          <p:nvPr>
            <p:ph type="sldNum" sz="quarter" idx="5"/>
          </p:nvPr>
        </p:nvSpPr>
        <p:spPr/>
        <p:txBody>
          <a:bodyPr/>
          <a:lstStyle/>
          <a:p>
            <a:fld id="{EDEE5B3E-936F-484E-AD0B-94AEBCC8019A}" type="slidenum">
              <a:rPr lang="en-US" smtClean="0"/>
              <a:t>4</a:t>
            </a:fld>
            <a:endParaRPr lang="en-US"/>
          </a:p>
        </p:txBody>
      </p:sp>
    </p:spTree>
    <p:extLst>
      <p:ext uri="{BB962C8B-B14F-4D97-AF65-F5344CB8AC3E}">
        <p14:creationId xmlns:p14="http://schemas.microsoft.com/office/powerpoint/2010/main" val="21208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Luke 1:26-38 KJV  And in the sixth month the angel Gabriel was sent from God unto a city of Galilee, named Nazareth,  (27)  To a virgin espoused to a man whose name was Joseph, of the house of David; and the virgin's name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Mary.  (28)  And the angel came in unto her, and said, Hail, </a:t>
            </a:r>
            <a:r>
              <a:rPr lang="en-US" sz="1200" b="0" i="1" u="none" strike="noStrike" kern="1200" baseline="0" dirty="0">
                <a:solidFill>
                  <a:schemeClr val="tx1"/>
                </a:solidFill>
                <a:latin typeface="+mn-lt"/>
                <a:ea typeface="+mn-ea"/>
                <a:cs typeface="+mn-cs"/>
              </a:rPr>
              <a:t>thou that art</a:t>
            </a:r>
            <a:r>
              <a:rPr lang="en-US" sz="1200" b="0" i="0" u="none" strike="noStrike" kern="1200" baseline="0" dirty="0">
                <a:solidFill>
                  <a:schemeClr val="tx1"/>
                </a:solidFill>
                <a:latin typeface="+mn-lt"/>
                <a:ea typeface="+mn-ea"/>
                <a:cs typeface="+mn-cs"/>
              </a:rPr>
              <a:t> highly </a:t>
            </a:r>
            <a:r>
              <a:rPr lang="en-US" sz="1200" b="0" i="0" u="none" strike="noStrike" kern="1200" baseline="0" dirty="0" err="1">
                <a:solidFill>
                  <a:schemeClr val="tx1"/>
                </a:solidFill>
                <a:latin typeface="+mn-lt"/>
                <a:ea typeface="+mn-ea"/>
                <a:cs typeface="+mn-cs"/>
              </a:rPr>
              <a:t>favoured</a:t>
            </a:r>
            <a:r>
              <a:rPr lang="en-US" sz="1200" b="0" i="0" u="none" strike="noStrike" kern="1200" baseline="0" dirty="0">
                <a:solidFill>
                  <a:schemeClr val="tx1"/>
                </a:solidFill>
                <a:latin typeface="+mn-lt"/>
                <a:ea typeface="+mn-ea"/>
                <a:cs typeface="+mn-cs"/>
              </a:rPr>
              <a:t>, the Lord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with thee: blessed </a:t>
            </a:r>
            <a:r>
              <a:rPr lang="en-US" sz="1200" b="0" i="1" u="none" strike="noStrike" kern="1200" baseline="0" dirty="0">
                <a:solidFill>
                  <a:schemeClr val="tx1"/>
                </a:solidFill>
                <a:latin typeface="+mn-lt"/>
                <a:ea typeface="+mn-ea"/>
                <a:cs typeface="+mn-cs"/>
              </a:rPr>
              <a:t>art</a:t>
            </a:r>
            <a:r>
              <a:rPr lang="en-US" sz="1200" b="0" i="0" u="none" strike="noStrike" kern="1200" baseline="0" dirty="0">
                <a:solidFill>
                  <a:schemeClr val="tx1"/>
                </a:solidFill>
                <a:latin typeface="+mn-lt"/>
                <a:ea typeface="+mn-ea"/>
                <a:cs typeface="+mn-cs"/>
              </a:rPr>
              <a:t> thou among women.  (29)  And when she saw </a:t>
            </a:r>
            <a:r>
              <a:rPr lang="en-US" sz="1200" b="0" i="1" u="none" strike="noStrike" kern="1200" baseline="0" dirty="0">
                <a:solidFill>
                  <a:schemeClr val="tx1"/>
                </a:solidFill>
                <a:latin typeface="+mn-lt"/>
                <a:ea typeface="+mn-ea"/>
                <a:cs typeface="+mn-cs"/>
              </a:rPr>
              <a:t>him,</a:t>
            </a:r>
            <a:r>
              <a:rPr lang="en-US" sz="1200" b="0" i="0" u="none" strike="noStrike" kern="1200" baseline="0" dirty="0">
                <a:solidFill>
                  <a:schemeClr val="tx1"/>
                </a:solidFill>
                <a:latin typeface="+mn-lt"/>
                <a:ea typeface="+mn-ea"/>
                <a:cs typeface="+mn-cs"/>
              </a:rPr>
              <a:t> she was troubled at his saying, and cast in her mind what manner of salutation this should be.  (30)  And the angel said unto her, Fear not, Mary: for thou hast found </a:t>
            </a:r>
            <a:r>
              <a:rPr lang="en-US" sz="1200" b="0" i="0" u="none" strike="noStrike" kern="1200" baseline="0" dirty="0" err="1">
                <a:solidFill>
                  <a:schemeClr val="tx1"/>
                </a:solidFill>
                <a:latin typeface="+mn-lt"/>
                <a:ea typeface="+mn-ea"/>
                <a:cs typeface="+mn-cs"/>
              </a:rPr>
              <a:t>favour</a:t>
            </a:r>
            <a:r>
              <a:rPr lang="en-US" sz="1200" b="0" i="0" u="none" strike="noStrike" kern="1200" baseline="0" dirty="0">
                <a:solidFill>
                  <a:schemeClr val="tx1"/>
                </a:solidFill>
                <a:latin typeface="+mn-lt"/>
                <a:ea typeface="+mn-ea"/>
                <a:cs typeface="+mn-cs"/>
              </a:rPr>
              <a:t> with God.  (31)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  (34)  Then said Mary unto the angel, How shall this be, seeing I know not a man?  (35)  And the angel answered and said unto her, The Holy Ghost shall come upon thee, and the power of the Highest shall overshadow thee: therefore also that holy thing which shall be born of thee shall be called the Son of God.  (36)  And, behold, thy cousin Elisabeth, she hath also conceived a son in her old age: and this is the sixth month with her, who was called barren.  (37)  For with God nothing shall be impossible.  (38)  And Mary said, Behold the handmaid of the Lord; be it unto me according to thy word. And the angel departed from her.</a:t>
            </a:r>
          </a:p>
          <a:p>
            <a:pPr rtl="0"/>
            <a:r>
              <a:rPr lang="en-US" sz="1200" b="0" i="0" u="none" strike="noStrike" kern="1200" baseline="0" dirty="0">
                <a:solidFill>
                  <a:schemeClr val="tx1"/>
                </a:solidFill>
                <a:latin typeface="+mn-lt"/>
                <a:ea typeface="+mn-ea"/>
                <a:cs typeface="+mn-cs"/>
              </a:rPr>
              <a:t>Luke 1:46-56 KJV  And Mary said, My soul doth magnify the Lord,  (47)  And my spirit hath rejoiced in God my </a:t>
            </a:r>
            <a:r>
              <a:rPr lang="en-US" sz="1200" b="0" i="0" u="none" strike="noStrike" kern="1200" baseline="0" dirty="0" err="1">
                <a:solidFill>
                  <a:schemeClr val="tx1"/>
                </a:solidFill>
                <a:latin typeface="+mn-lt"/>
                <a:ea typeface="+mn-ea"/>
                <a:cs typeface="+mn-cs"/>
              </a:rPr>
              <a:t>Saviour</a:t>
            </a:r>
            <a:r>
              <a:rPr lang="en-US" sz="1200" b="0" i="0" u="none" strike="noStrike" kern="1200" baseline="0" dirty="0">
                <a:solidFill>
                  <a:schemeClr val="tx1"/>
                </a:solidFill>
                <a:latin typeface="+mn-lt"/>
                <a:ea typeface="+mn-ea"/>
                <a:cs typeface="+mn-cs"/>
              </a:rPr>
              <a:t>.  (48)  For he hath regarded the low estate of his handmaiden: for, behold, from henceforth all generations shall call me blessed.  (49)  For he that is mighty hath done to me great things; and holy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his name.  (50)  And his mercy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on them that fear him from generation to generation.  (51)  He hath shewed strength with his arm; he hath scattered the proud in the imagination of their hearts.  (52)  He hath put down the mighty from </a:t>
            </a:r>
            <a:r>
              <a:rPr lang="en-US" sz="1200" b="0" i="1" u="none" strike="noStrike" kern="1200" baseline="0" dirty="0">
                <a:solidFill>
                  <a:schemeClr val="tx1"/>
                </a:solidFill>
                <a:latin typeface="+mn-lt"/>
                <a:ea typeface="+mn-ea"/>
                <a:cs typeface="+mn-cs"/>
              </a:rPr>
              <a:t>their</a:t>
            </a:r>
            <a:r>
              <a:rPr lang="en-US" sz="1200" b="0" i="0" u="none" strike="noStrike" kern="1200" baseline="0" dirty="0">
                <a:solidFill>
                  <a:schemeClr val="tx1"/>
                </a:solidFill>
                <a:latin typeface="+mn-lt"/>
                <a:ea typeface="+mn-ea"/>
                <a:cs typeface="+mn-cs"/>
              </a:rPr>
              <a:t> seats, and exalted them of low degree.  (53)  He hath filled the hungry with good things; and the rich he hath sent empty away.  (54)  He hath holpen his servant Israel, in remembrance of </a:t>
            </a:r>
            <a:r>
              <a:rPr lang="en-US" sz="1200" b="0" i="1" u="none" strike="noStrike" kern="1200" baseline="0" dirty="0">
                <a:solidFill>
                  <a:schemeClr val="tx1"/>
                </a:solidFill>
                <a:latin typeface="+mn-lt"/>
                <a:ea typeface="+mn-ea"/>
                <a:cs typeface="+mn-cs"/>
              </a:rPr>
              <a:t>his</a:t>
            </a:r>
            <a:r>
              <a:rPr lang="en-US" sz="1200" b="0" i="0" u="none" strike="noStrike" kern="1200" baseline="0" dirty="0">
                <a:solidFill>
                  <a:schemeClr val="tx1"/>
                </a:solidFill>
                <a:latin typeface="+mn-lt"/>
                <a:ea typeface="+mn-ea"/>
                <a:cs typeface="+mn-cs"/>
              </a:rPr>
              <a:t> mercy;  (55)  As he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to our fathers, to Abraham, and to his seed for ever.  (56)  And Mary abode with her about three months, and returned to her own house.</a:t>
            </a:r>
          </a:p>
          <a:p>
            <a:pPr rtl="0"/>
            <a:r>
              <a:rPr lang="en-US" sz="1200" b="0" i="0" u="none" strike="noStrike" kern="1200" baseline="0" dirty="0">
                <a:solidFill>
                  <a:schemeClr val="tx1"/>
                </a:solidFill>
                <a:latin typeface="+mn-lt"/>
                <a:ea typeface="+mn-ea"/>
                <a:cs typeface="+mn-cs"/>
              </a:rPr>
              <a:t>Luke 2:39-40 KJV  And when they had performed all things according to the law of the Lord, they returned into Galilee, to their own city Nazareth.  (40)  And the child grew, and waxed strong in spirit, filled with wisdom: and the grace of God was upon him.</a:t>
            </a:r>
          </a:p>
          <a:p>
            <a:pPr rtl="0"/>
            <a:r>
              <a:rPr lang="en-US" sz="1200" b="0" i="0" u="none" strike="noStrike" kern="1200" baseline="0" dirty="0">
                <a:solidFill>
                  <a:schemeClr val="tx1"/>
                </a:solidFill>
                <a:latin typeface="+mn-lt"/>
                <a:ea typeface="+mn-ea"/>
                <a:cs typeface="+mn-cs"/>
              </a:rPr>
              <a:t>Luke 2:48-52 KJV  And when they saw him, they were amazed: and his mother said unto him, Son, why hast thou thus dealt with us? behold, thy father and I have sought thee sorrowing.  (49)  And he said unto them, How is it that ye sought me? </a:t>
            </a:r>
            <a:r>
              <a:rPr lang="en-US" sz="1200" b="0" i="0" u="none" strike="noStrike" kern="1200" baseline="0" dirty="0" err="1">
                <a:solidFill>
                  <a:schemeClr val="tx1"/>
                </a:solidFill>
                <a:latin typeface="+mn-lt"/>
                <a:ea typeface="+mn-ea"/>
                <a:cs typeface="+mn-cs"/>
              </a:rPr>
              <a:t>wist</a:t>
            </a:r>
            <a:r>
              <a:rPr lang="en-US" sz="1200" b="0" i="0" u="none" strike="noStrike" kern="1200" baseline="0" dirty="0">
                <a:solidFill>
                  <a:schemeClr val="tx1"/>
                </a:solidFill>
                <a:latin typeface="+mn-lt"/>
                <a:ea typeface="+mn-ea"/>
                <a:cs typeface="+mn-cs"/>
              </a:rPr>
              <a:t> ye not that I must be about my Father's business?  (50)  And they understood not the saying which he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unto them.  (51)  And he went down with them, and came to Nazareth, and was subject unto them: but his mother kept all these sayings in her heart.  (52)  And Jesus increased in wisdom and stature, and in </a:t>
            </a:r>
            <a:r>
              <a:rPr lang="en-US" sz="1200" b="0" i="0" u="none" strike="noStrike" kern="1200" baseline="0" dirty="0" err="1">
                <a:solidFill>
                  <a:schemeClr val="tx1"/>
                </a:solidFill>
                <a:latin typeface="+mn-lt"/>
                <a:ea typeface="+mn-ea"/>
                <a:cs typeface="+mn-cs"/>
              </a:rPr>
              <a:t>favour</a:t>
            </a:r>
            <a:r>
              <a:rPr lang="en-US" sz="1200" b="0" i="0" u="none" strike="noStrike" kern="1200" baseline="0" dirty="0">
                <a:solidFill>
                  <a:schemeClr val="tx1"/>
                </a:solidFill>
                <a:latin typeface="+mn-lt"/>
                <a:ea typeface="+mn-ea"/>
                <a:cs typeface="+mn-cs"/>
              </a:rPr>
              <a:t> with God and man.</a:t>
            </a:r>
          </a:p>
          <a:p>
            <a:pPr rtl="0"/>
            <a:r>
              <a:rPr lang="en-US" sz="1200" b="0" i="0" u="none" strike="noStrike" kern="1200" baseline="0" dirty="0">
                <a:solidFill>
                  <a:schemeClr val="tx1"/>
                </a:solidFill>
                <a:latin typeface="+mn-lt"/>
                <a:ea typeface="+mn-ea"/>
                <a:cs typeface="+mn-cs"/>
              </a:rPr>
              <a:t>John 19:25-27 KJV  Now there stood by the cross of Jesus his mother, and his mother's sister, Mary the </a:t>
            </a:r>
            <a:r>
              <a:rPr lang="en-US" sz="1200" b="0" i="1" u="none" strike="noStrike" kern="1200" baseline="0" dirty="0">
                <a:solidFill>
                  <a:schemeClr val="tx1"/>
                </a:solidFill>
                <a:latin typeface="+mn-lt"/>
                <a:ea typeface="+mn-ea"/>
                <a:cs typeface="+mn-cs"/>
              </a:rPr>
              <a:t>wife</a:t>
            </a:r>
            <a:r>
              <a:rPr lang="en-US" sz="1200" b="0" i="0" u="none" strike="noStrike" kern="1200" baseline="0" dirty="0">
                <a:solidFill>
                  <a:schemeClr val="tx1"/>
                </a:solidFill>
                <a:latin typeface="+mn-lt"/>
                <a:ea typeface="+mn-ea"/>
                <a:cs typeface="+mn-cs"/>
              </a:rPr>
              <a:t> of Cleophas, and Mary Magdalene.  (26)  When Jesus therefore saw his mother, and the disciple standing by, whom he loved, he saith unto his mother, Woman, behold thy son!  (27)  Then saith he to the disciple, Behold thy mother! And from that hour that disciple took her unto his own </a:t>
            </a:r>
            <a:r>
              <a:rPr lang="en-US" sz="1200" b="0" i="1" u="none" strike="noStrike" kern="1200" baseline="0" dirty="0">
                <a:solidFill>
                  <a:schemeClr val="tx1"/>
                </a:solidFill>
                <a:latin typeface="+mn-lt"/>
                <a:ea typeface="+mn-ea"/>
                <a:cs typeface="+mn-cs"/>
              </a:rPr>
              <a:t>home.</a:t>
            </a:r>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Acts 1:14 KJV  These all continued with one accord in prayer and supplication, with the women, and Mary the mother of Jesus, and with his brethren.</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EE5B3E-936F-484E-AD0B-94AEBCC8019A}" type="slidenum">
              <a:rPr lang="en-US" smtClean="0"/>
              <a:t>6</a:t>
            </a:fld>
            <a:endParaRPr lang="en-US"/>
          </a:p>
        </p:txBody>
      </p:sp>
    </p:spTree>
    <p:extLst>
      <p:ext uri="{BB962C8B-B14F-4D97-AF65-F5344CB8AC3E}">
        <p14:creationId xmlns:p14="http://schemas.microsoft.com/office/powerpoint/2010/main" val="241223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Ruth 1:1-22 KJV  Now it came to pass in the days when the judges ruled, that there was a famine in the land. And a certain man of </a:t>
            </a:r>
            <a:r>
              <a:rPr lang="en-US" sz="1200" b="0" i="0" u="none" strike="noStrike" kern="1200" baseline="0" dirty="0" err="1">
                <a:solidFill>
                  <a:schemeClr val="tx1"/>
                </a:solidFill>
                <a:latin typeface="+mn-lt"/>
                <a:ea typeface="+mn-ea"/>
                <a:cs typeface="+mn-cs"/>
              </a:rPr>
              <a:t>Bethlehemjudah</a:t>
            </a:r>
            <a:r>
              <a:rPr lang="en-US" sz="1200" b="0" i="0" u="none" strike="noStrike" kern="1200" baseline="0" dirty="0">
                <a:solidFill>
                  <a:schemeClr val="tx1"/>
                </a:solidFill>
                <a:latin typeface="+mn-lt"/>
                <a:ea typeface="+mn-ea"/>
                <a:cs typeface="+mn-cs"/>
              </a:rPr>
              <a:t> went to sojourn in the country of Moab, he, and his wife, and his two sons.  (2)  And the name of the man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Elimelech, and the name of his wife Naomi, and the name of his two sons </a:t>
            </a:r>
            <a:r>
              <a:rPr lang="en-US" sz="1200" b="0" i="0" u="none" strike="noStrike" kern="1200" baseline="0" dirty="0" err="1">
                <a:solidFill>
                  <a:schemeClr val="tx1"/>
                </a:solidFill>
                <a:latin typeface="+mn-lt"/>
                <a:ea typeface="+mn-ea"/>
                <a:cs typeface="+mn-cs"/>
              </a:rPr>
              <a:t>Mahlon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Chilion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Ephrathites</a:t>
            </a:r>
            <a:r>
              <a:rPr lang="en-US" sz="1200" b="0" i="0" u="none" strike="noStrike" kern="1200" baseline="0" dirty="0">
                <a:solidFill>
                  <a:schemeClr val="tx1"/>
                </a:solidFill>
                <a:latin typeface="+mn-lt"/>
                <a:ea typeface="+mn-ea"/>
                <a:cs typeface="+mn-cs"/>
              </a:rPr>
              <a:t> of </a:t>
            </a:r>
            <a:r>
              <a:rPr lang="en-US" sz="1200" b="0" i="0" u="none" strike="noStrike" kern="1200" baseline="0" dirty="0" err="1">
                <a:solidFill>
                  <a:schemeClr val="tx1"/>
                </a:solidFill>
                <a:latin typeface="+mn-lt"/>
                <a:ea typeface="+mn-ea"/>
                <a:cs typeface="+mn-cs"/>
              </a:rPr>
              <a:t>Bethlehemjudah</a:t>
            </a:r>
            <a:r>
              <a:rPr lang="en-US" sz="1200" b="0" i="0" u="none" strike="noStrike" kern="1200" baseline="0" dirty="0">
                <a:solidFill>
                  <a:schemeClr val="tx1"/>
                </a:solidFill>
                <a:latin typeface="+mn-lt"/>
                <a:ea typeface="+mn-ea"/>
                <a:cs typeface="+mn-cs"/>
              </a:rPr>
              <a:t>. And they came into the country of Moab, and continued there.  (3)  And Elimelech Naomi's husband died; and she was left, and her two sons.  (4)  And they took them wives of the women of Moab; the name of the one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Orpah, and the name of the other Ruth: and they dwelled there about ten years.  (5)  And </a:t>
            </a:r>
            <a:r>
              <a:rPr lang="en-US" sz="1200" b="0" i="0" u="none" strike="noStrike" kern="1200" baseline="0" dirty="0" err="1">
                <a:solidFill>
                  <a:schemeClr val="tx1"/>
                </a:solidFill>
                <a:latin typeface="+mn-lt"/>
                <a:ea typeface="+mn-ea"/>
                <a:cs typeface="+mn-cs"/>
              </a:rPr>
              <a:t>Mahlon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Chilion</a:t>
            </a:r>
            <a:r>
              <a:rPr lang="en-US" sz="1200" b="0" i="0" u="none" strike="noStrike" kern="1200" baseline="0" dirty="0">
                <a:solidFill>
                  <a:schemeClr val="tx1"/>
                </a:solidFill>
                <a:latin typeface="+mn-lt"/>
                <a:ea typeface="+mn-ea"/>
                <a:cs typeface="+mn-cs"/>
              </a:rPr>
              <a:t> died also both of them; and the woman was left of her two sons and her husband.  (6)  Then she arose with her daughters in law, that she might return from the country of Moab: for she had heard in the country of Moab how that the LORD had visited his people in giving them bread.  (7)  Wherefore she went forth out of the place where she was, and her two daughters in law with her; and they went on the way to return unto the land of Judah.  (8)  And Naomi said unto her two daughters in law, Go, return each to her mother's house: the LORD deal kindly with you, as ye have dealt with the dead, and with me.  (9)  The LORD grant you that ye may find rest, each </a:t>
            </a:r>
            <a:r>
              <a:rPr lang="en-US" sz="1200" b="0" i="1" u="none" strike="noStrike" kern="1200" baseline="0" dirty="0">
                <a:solidFill>
                  <a:schemeClr val="tx1"/>
                </a:solidFill>
                <a:latin typeface="+mn-lt"/>
                <a:ea typeface="+mn-ea"/>
                <a:cs typeface="+mn-cs"/>
              </a:rPr>
              <a:t>of you</a:t>
            </a:r>
            <a:r>
              <a:rPr lang="en-US" sz="1200" b="0" i="0" u="none" strike="noStrike" kern="1200" baseline="0" dirty="0">
                <a:solidFill>
                  <a:schemeClr val="tx1"/>
                </a:solidFill>
                <a:latin typeface="+mn-lt"/>
                <a:ea typeface="+mn-ea"/>
                <a:cs typeface="+mn-cs"/>
              </a:rPr>
              <a:t> in the house of her husband. Then she kissed them; and they lifted up their voice, and wept.  (10)  And they said unto her, Surely we will return with thee unto thy people.  (11)  And Naomi said, Turn again, my daughters: why will ye go with me? </a:t>
            </a:r>
            <a:r>
              <a:rPr lang="en-US" sz="1200" b="0" i="1" u="none" strike="noStrike" kern="1200" baseline="0" dirty="0">
                <a:solidFill>
                  <a:schemeClr val="tx1"/>
                </a:solidFill>
                <a:latin typeface="+mn-lt"/>
                <a:ea typeface="+mn-ea"/>
                <a:cs typeface="+mn-cs"/>
              </a:rPr>
              <a:t>are</a:t>
            </a:r>
            <a:r>
              <a:rPr lang="en-US" sz="1200" b="0" i="0" u="none" strike="noStrike" kern="1200" baseline="0" dirty="0">
                <a:solidFill>
                  <a:schemeClr val="tx1"/>
                </a:solidFill>
                <a:latin typeface="+mn-lt"/>
                <a:ea typeface="+mn-ea"/>
                <a:cs typeface="+mn-cs"/>
              </a:rPr>
              <a:t> there yet </a:t>
            </a:r>
            <a:r>
              <a:rPr lang="en-US" sz="1200" b="0" i="1" u="none" strike="noStrike" kern="1200" baseline="0" dirty="0">
                <a:solidFill>
                  <a:schemeClr val="tx1"/>
                </a:solidFill>
                <a:latin typeface="+mn-lt"/>
                <a:ea typeface="+mn-ea"/>
                <a:cs typeface="+mn-cs"/>
              </a:rPr>
              <a:t>any more</a:t>
            </a:r>
            <a:r>
              <a:rPr lang="en-US" sz="1200" b="0" i="0" u="none" strike="noStrike" kern="1200" baseline="0" dirty="0">
                <a:solidFill>
                  <a:schemeClr val="tx1"/>
                </a:solidFill>
                <a:latin typeface="+mn-lt"/>
                <a:ea typeface="+mn-ea"/>
                <a:cs typeface="+mn-cs"/>
              </a:rPr>
              <a:t> sons in my womb, that they may be your husbands?  (12)  Turn again, my daughters, go </a:t>
            </a:r>
            <a:r>
              <a:rPr lang="en-US" sz="1200" b="0" i="1" u="none" strike="noStrike" kern="1200" baseline="0" dirty="0">
                <a:solidFill>
                  <a:schemeClr val="tx1"/>
                </a:solidFill>
                <a:latin typeface="+mn-lt"/>
                <a:ea typeface="+mn-ea"/>
                <a:cs typeface="+mn-cs"/>
              </a:rPr>
              <a:t>your way;</a:t>
            </a:r>
            <a:r>
              <a:rPr lang="en-US" sz="1200" b="0" i="0" u="none" strike="noStrike" kern="1200" baseline="0" dirty="0">
                <a:solidFill>
                  <a:schemeClr val="tx1"/>
                </a:solidFill>
                <a:latin typeface="+mn-lt"/>
                <a:ea typeface="+mn-ea"/>
                <a:cs typeface="+mn-cs"/>
              </a:rPr>
              <a:t> for I am too old to have an husband. If I should say, I have hope, </a:t>
            </a:r>
            <a:r>
              <a:rPr lang="en-US" sz="1200" b="0" i="1" u="none" strike="noStrike" kern="1200" baseline="0" dirty="0">
                <a:solidFill>
                  <a:schemeClr val="tx1"/>
                </a:solidFill>
                <a:latin typeface="+mn-lt"/>
                <a:ea typeface="+mn-ea"/>
                <a:cs typeface="+mn-cs"/>
              </a:rPr>
              <a:t>if</a:t>
            </a:r>
            <a:r>
              <a:rPr lang="en-US" sz="1200" b="0" i="0" u="none" strike="noStrike" kern="1200" baseline="0" dirty="0">
                <a:solidFill>
                  <a:schemeClr val="tx1"/>
                </a:solidFill>
                <a:latin typeface="+mn-lt"/>
                <a:ea typeface="+mn-ea"/>
                <a:cs typeface="+mn-cs"/>
              </a:rPr>
              <a:t> I should have an husband also to night, and should also bear sons;  (13)  Would ye tarry for them till they were grown? would ye stay for them from having husbands? nay, my daughters; for it </a:t>
            </a:r>
            <a:r>
              <a:rPr lang="en-US" sz="1200" b="0" i="0" u="none" strike="noStrike" kern="1200" baseline="0" dirty="0" err="1">
                <a:solidFill>
                  <a:schemeClr val="tx1"/>
                </a:solidFill>
                <a:latin typeface="+mn-lt"/>
                <a:ea typeface="+mn-ea"/>
                <a:cs typeface="+mn-cs"/>
              </a:rPr>
              <a:t>grieveth</a:t>
            </a:r>
            <a:r>
              <a:rPr lang="en-US" sz="1200" b="0" i="0" u="none" strike="noStrike" kern="1200" baseline="0" dirty="0">
                <a:solidFill>
                  <a:schemeClr val="tx1"/>
                </a:solidFill>
                <a:latin typeface="+mn-lt"/>
                <a:ea typeface="+mn-ea"/>
                <a:cs typeface="+mn-cs"/>
              </a:rPr>
              <a:t> me much for your sakes that the hand of the LORD is gone out against me.  (14)  And they lifted up their voice, and wept again: and Orpah kissed her mother in law; but Ruth clave unto her.  (15)  And she said, Behold, thy sister in law is gone back unto her people, and unto her gods: return thou after thy sister in law.  (16)  And Ruth said, Intreat me not to leave thee, </a:t>
            </a:r>
            <a:r>
              <a:rPr lang="en-US" sz="1200" b="0" i="1" u="none" strike="noStrike" kern="1200" baseline="0" dirty="0">
                <a:solidFill>
                  <a:schemeClr val="tx1"/>
                </a:solidFill>
                <a:latin typeface="+mn-lt"/>
                <a:ea typeface="+mn-ea"/>
                <a:cs typeface="+mn-cs"/>
              </a:rPr>
              <a:t>or</a:t>
            </a:r>
            <a:r>
              <a:rPr lang="en-US" sz="1200" b="0" i="0" u="none" strike="noStrike" kern="1200" baseline="0" dirty="0">
                <a:solidFill>
                  <a:schemeClr val="tx1"/>
                </a:solidFill>
                <a:latin typeface="+mn-lt"/>
                <a:ea typeface="+mn-ea"/>
                <a:cs typeface="+mn-cs"/>
              </a:rPr>
              <a:t> to return from following after thee: for whither thou </a:t>
            </a:r>
            <a:r>
              <a:rPr lang="en-US" sz="1200" b="0" i="0" u="none" strike="noStrike" kern="1200" baseline="0" dirty="0" err="1">
                <a:solidFill>
                  <a:schemeClr val="tx1"/>
                </a:solidFill>
                <a:latin typeface="+mn-lt"/>
                <a:ea typeface="+mn-ea"/>
                <a:cs typeface="+mn-cs"/>
              </a:rPr>
              <a:t>goest</a:t>
            </a:r>
            <a:r>
              <a:rPr lang="en-US" sz="1200" b="0" i="0" u="none" strike="noStrike" kern="1200" baseline="0" dirty="0">
                <a:solidFill>
                  <a:schemeClr val="tx1"/>
                </a:solidFill>
                <a:latin typeface="+mn-lt"/>
                <a:ea typeface="+mn-ea"/>
                <a:cs typeface="+mn-cs"/>
              </a:rPr>
              <a:t>, I will go; and where thou </a:t>
            </a:r>
            <a:r>
              <a:rPr lang="en-US" sz="1200" b="0" i="0" u="none" strike="noStrike" kern="1200" baseline="0" dirty="0" err="1">
                <a:solidFill>
                  <a:schemeClr val="tx1"/>
                </a:solidFill>
                <a:latin typeface="+mn-lt"/>
                <a:ea typeface="+mn-ea"/>
                <a:cs typeface="+mn-cs"/>
              </a:rPr>
              <a:t>lodgest</a:t>
            </a:r>
            <a:r>
              <a:rPr lang="en-US" sz="1200" b="0" i="0" u="none" strike="noStrike" kern="1200" baseline="0" dirty="0">
                <a:solidFill>
                  <a:schemeClr val="tx1"/>
                </a:solidFill>
                <a:latin typeface="+mn-lt"/>
                <a:ea typeface="+mn-ea"/>
                <a:cs typeface="+mn-cs"/>
              </a:rPr>
              <a:t>, I will lodge: thy people </a:t>
            </a:r>
            <a:r>
              <a:rPr lang="en-US" sz="1200" b="0" i="1" u="none" strike="noStrike" kern="1200" baseline="0" dirty="0">
                <a:solidFill>
                  <a:schemeClr val="tx1"/>
                </a:solidFill>
                <a:latin typeface="+mn-lt"/>
                <a:ea typeface="+mn-ea"/>
                <a:cs typeface="+mn-cs"/>
              </a:rPr>
              <a:t>shall be</a:t>
            </a:r>
            <a:r>
              <a:rPr lang="en-US" sz="1200" b="0" i="0" u="none" strike="noStrike" kern="1200" baseline="0" dirty="0">
                <a:solidFill>
                  <a:schemeClr val="tx1"/>
                </a:solidFill>
                <a:latin typeface="+mn-lt"/>
                <a:ea typeface="+mn-ea"/>
                <a:cs typeface="+mn-cs"/>
              </a:rPr>
              <a:t> my people, and thy God my God:  (17)  Where thou </a:t>
            </a:r>
            <a:r>
              <a:rPr lang="en-US" sz="1200" b="0" i="0" u="none" strike="noStrike" kern="1200" baseline="0" dirty="0" err="1">
                <a:solidFill>
                  <a:schemeClr val="tx1"/>
                </a:solidFill>
                <a:latin typeface="+mn-lt"/>
                <a:ea typeface="+mn-ea"/>
                <a:cs typeface="+mn-cs"/>
              </a:rPr>
              <a:t>diest</a:t>
            </a:r>
            <a:r>
              <a:rPr lang="en-US" sz="1200" b="0" i="0" u="none" strike="noStrike" kern="1200" baseline="0" dirty="0">
                <a:solidFill>
                  <a:schemeClr val="tx1"/>
                </a:solidFill>
                <a:latin typeface="+mn-lt"/>
                <a:ea typeface="+mn-ea"/>
                <a:cs typeface="+mn-cs"/>
              </a:rPr>
              <a:t>, will I die, and there will I be buried: the LORD do so to me, and more also, </a:t>
            </a:r>
            <a:r>
              <a:rPr lang="en-US" sz="1200" b="0" i="1" u="none" strike="noStrike" kern="1200" baseline="0" dirty="0">
                <a:solidFill>
                  <a:schemeClr val="tx1"/>
                </a:solidFill>
                <a:latin typeface="+mn-lt"/>
                <a:ea typeface="+mn-ea"/>
                <a:cs typeface="+mn-cs"/>
              </a:rPr>
              <a:t>if ought</a:t>
            </a:r>
            <a:r>
              <a:rPr lang="en-US" sz="1200" b="0" i="0" u="none" strike="noStrike" kern="1200" baseline="0" dirty="0">
                <a:solidFill>
                  <a:schemeClr val="tx1"/>
                </a:solidFill>
                <a:latin typeface="+mn-lt"/>
                <a:ea typeface="+mn-ea"/>
                <a:cs typeface="+mn-cs"/>
              </a:rPr>
              <a:t> but death part thee and me.  (18)  When she saw that she was </a:t>
            </a:r>
            <a:r>
              <a:rPr lang="en-US" sz="1200" b="0" i="0" u="none" strike="noStrike" kern="1200" baseline="0" dirty="0" err="1">
                <a:solidFill>
                  <a:schemeClr val="tx1"/>
                </a:solidFill>
                <a:latin typeface="+mn-lt"/>
                <a:ea typeface="+mn-ea"/>
                <a:cs typeface="+mn-cs"/>
              </a:rPr>
              <a:t>stedfastly</a:t>
            </a:r>
            <a:r>
              <a:rPr lang="en-US" sz="1200" b="0" i="0" u="none" strike="noStrike" kern="1200" baseline="0" dirty="0">
                <a:solidFill>
                  <a:schemeClr val="tx1"/>
                </a:solidFill>
                <a:latin typeface="+mn-lt"/>
                <a:ea typeface="+mn-ea"/>
                <a:cs typeface="+mn-cs"/>
              </a:rPr>
              <a:t> minded to go with her, then she left speaking unto her.  (19)  So they two went until they came to Bethlehem. And it came to pass, when they were come to Bethlehem, that all the city was moved about them, and they said,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this Naomi?  (20)  And she said unto them, Call me not Naomi, call me Mara: for the Almighty hath dealt very bitterly with me.  (21)  I went out full, and the LORD hath brought me home again empty: why </a:t>
            </a:r>
            <a:r>
              <a:rPr lang="en-US" sz="1200" b="0" i="1" u="none" strike="noStrike" kern="1200" baseline="0" dirty="0">
                <a:solidFill>
                  <a:schemeClr val="tx1"/>
                </a:solidFill>
                <a:latin typeface="+mn-lt"/>
                <a:ea typeface="+mn-ea"/>
                <a:cs typeface="+mn-cs"/>
              </a:rPr>
              <a:t>then</a:t>
            </a:r>
            <a:r>
              <a:rPr lang="en-US" sz="1200" b="0" i="0" u="none" strike="noStrike" kern="1200" baseline="0" dirty="0">
                <a:solidFill>
                  <a:schemeClr val="tx1"/>
                </a:solidFill>
                <a:latin typeface="+mn-lt"/>
                <a:ea typeface="+mn-ea"/>
                <a:cs typeface="+mn-cs"/>
              </a:rPr>
              <a:t> call ye me Naomi, seeing the LORD hath testified against me, and the Almighty hath afflicted me?  (22)  So Naomi returned, and Ruth the Moabitess, her daughter in law, with her, which returned out of the country of Moab: and they came to Bethlehem in the beginning of barley harvest.</a:t>
            </a:r>
          </a:p>
          <a:p>
            <a:pPr rtl="0"/>
            <a:r>
              <a:rPr lang="en-US" sz="1200" b="0" i="0" u="none" strike="noStrike" kern="1200" baseline="0" dirty="0">
                <a:solidFill>
                  <a:schemeClr val="tx1"/>
                </a:solidFill>
                <a:latin typeface="+mn-lt"/>
                <a:ea typeface="+mn-ea"/>
                <a:cs typeface="+mn-cs"/>
              </a:rPr>
              <a:t>Ruth 4:9-17 KJV  And Boaz said unto the elders, and </a:t>
            </a:r>
            <a:r>
              <a:rPr lang="en-US" sz="1200" b="0" i="1" u="none" strike="noStrike" kern="1200" baseline="0" dirty="0">
                <a:solidFill>
                  <a:schemeClr val="tx1"/>
                </a:solidFill>
                <a:latin typeface="+mn-lt"/>
                <a:ea typeface="+mn-ea"/>
                <a:cs typeface="+mn-cs"/>
              </a:rPr>
              <a:t>unto</a:t>
            </a:r>
            <a:r>
              <a:rPr lang="en-US" sz="1200" b="0" i="0" u="none" strike="noStrike" kern="1200" baseline="0" dirty="0">
                <a:solidFill>
                  <a:schemeClr val="tx1"/>
                </a:solidFill>
                <a:latin typeface="+mn-lt"/>
                <a:ea typeface="+mn-ea"/>
                <a:cs typeface="+mn-cs"/>
              </a:rPr>
              <a:t> all the people, Ye </a:t>
            </a:r>
            <a:r>
              <a:rPr lang="en-US" sz="1200" b="0" i="1" u="none" strike="noStrike" kern="1200" baseline="0" dirty="0">
                <a:solidFill>
                  <a:schemeClr val="tx1"/>
                </a:solidFill>
                <a:latin typeface="+mn-lt"/>
                <a:ea typeface="+mn-ea"/>
                <a:cs typeface="+mn-cs"/>
              </a:rPr>
              <a:t>are</a:t>
            </a:r>
            <a:r>
              <a:rPr lang="en-US" sz="1200" b="0" i="0" u="none" strike="noStrike" kern="1200" baseline="0" dirty="0">
                <a:solidFill>
                  <a:schemeClr val="tx1"/>
                </a:solidFill>
                <a:latin typeface="+mn-lt"/>
                <a:ea typeface="+mn-ea"/>
                <a:cs typeface="+mn-cs"/>
              </a:rPr>
              <a:t> witnesses this day, that I have bought all that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Elimelech's, and all that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Chilion's</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Mahlon's</a:t>
            </a:r>
            <a:r>
              <a:rPr lang="en-US" sz="1200" b="0" i="0" u="none" strike="noStrike" kern="1200" baseline="0" dirty="0">
                <a:solidFill>
                  <a:schemeClr val="tx1"/>
                </a:solidFill>
                <a:latin typeface="+mn-lt"/>
                <a:ea typeface="+mn-ea"/>
                <a:cs typeface="+mn-cs"/>
              </a:rPr>
              <a:t>, of the hand of Naomi.  (10)  Moreover Ruth the Moabitess, the wife of </a:t>
            </a:r>
            <a:r>
              <a:rPr lang="en-US" sz="1200" b="0" i="0" u="none" strike="noStrike" kern="1200" baseline="0" dirty="0" err="1">
                <a:solidFill>
                  <a:schemeClr val="tx1"/>
                </a:solidFill>
                <a:latin typeface="+mn-lt"/>
                <a:ea typeface="+mn-ea"/>
                <a:cs typeface="+mn-cs"/>
              </a:rPr>
              <a:t>Mahlon</a:t>
            </a:r>
            <a:r>
              <a:rPr lang="en-US" sz="1200" b="0" i="0" u="none" strike="noStrike" kern="1200" baseline="0" dirty="0">
                <a:solidFill>
                  <a:schemeClr val="tx1"/>
                </a:solidFill>
                <a:latin typeface="+mn-lt"/>
                <a:ea typeface="+mn-ea"/>
                <a:cs typeface="+mn-cs"/>
              </a:rPr>
              <a:t>, have I purchased to be my wife, to raise up the name of the dead upon his inheritance, that the name of the dead be not cut off from among his brethren, and from the gate of his place: ye </a:t>
            </a:r>
            <a:r>
              <a:rPr lang="en-US" sz="1200" b="0" i="1" u="none" strike="noStrike" kern="1200" baseline="0" dirty="0">
                <a:solidFill>
                  <a:schemeClr val="tx1"/>
                </a:solidFill>
                <a:latin typeface="+mn-lt"/>
                <a:ea typeface="+mn-ea"/>
                <a:cs typeface="+mn-cs"/>
              </a:rPr>
              <a:t>are</a:t>
            </a:r>
            <a:r>
              <a:rPr lang="en-US" sz="1200" b="0" i="0" u="none" strike="noStrike" kern="1200" baseline="0" dirty="0">
                <a:solidFill>
                  <a:schemeClr val="tx1"/>
                </a:solidFill>
                <a:latin typeface="+mn-lt"/>
                <a:ea typeface="+mn-ea"/>
                <a:cs typeface="+mn-cs"/>
              </a:rPr>
              <a:t> witnesses this day.  (11)  And all the people that </a:t>
            </a:r>
            <a:r>
              <a:rPr lang="en-US" sz="1200" b="0" i="1" u="none" strike="noStrike" kern="1200" baseline="0" dirty="0">
                <a:solidFill>
                  <a:schemeClr val="tx1"/>
                </a:solidFill>
                <a:latin typeface="+mn-lt"/>
                <a:ea typeface="+mn-ea"/>
                <a:cs typeface="+mn-cs"/>
              </a:rPr>
              <a:t>were</a:t>
            </a:r>
            <a:r>
              <a:rPr lang="en-US" sz="1200" b="0" i="0" u="none" strike="noStrike" kern="1200" baseline="0" dirty="0">
                <a:solidFill>
                  <a:schemeClr val="tx1"/>
                </a:solidFill>
                <a:latin typeface="+mn-lt"/>
                <a:ea typeface="+mn-ea"/>
                <a:cs typeface="+mn-cs"/>
              </a:rPr>
              <a:t> in the gate, and the elders, said, </a:t>
            </a:r>
            <a:r>
              <a:rPr lang="en-US" sz="1200" b="0" i="1" u="none" strike="noStrike" kern="1200" baseline="0" dirty="0">
                <a:solidFill>
                  <a:schemeClr val="tx1"/>
                </a:solidFill>
                <a:latin typeface="+mn-lt"/>
                <a:ea typeface="+mn-ea"/>
                <a:cs typeface="+mn-cs"/>
              </a:rPr>
              <a:t>We are</a:t>
            </a:r>
            <a:r>
              <a:rPr lang="en-US" sz="1200" b="0" i="0" u="none" strike="noStrike" kern="1200" baseline="0" dirty="0">
                <a:solidFill>
                  <a:schemeClr val="tx1"/>
                </a:solidFill>
                <a:latin typeface="+mn-lt"/>
                <a:ea typeface="+mn-ea"/>
                <a:cs typeface="+mn-cs"/>
              </a:rPr>
              <a:t> witnesses. The LORD make the woman that is come into thine house like Rachel and like Leah, which two did build the house of Israel: and do thou worthily in </a:t>
            </a:r>
            <a:r>
              <a:rPr lang="en-US" sz="1200" b="0" i="0" u="none" strike="noStrike" kern="1200" baseline="0" dirty="0" err="1">
                <a:solidFill>
                  <a:schemeClr val="tx1"/>
                </a:solidFill>
                <a:latin typeface="+mn-lt"/>
                <a:ea typeface="+mn-ea"/>
                <a:cs typeface="+mn-cs"/>
              </a:rPr>
              <a:t>Ephratah</a:t>
            </a:r>
            <a:r>
              <a:rPr lang="en-US" sz="1200" b="0" i="0" u="none" strike="noStrike" kern="1200" baseline="0" dirty="0">
                <a:solidFill>
                  <a:schemeClr val="tx1"/>
                </a:solidFill>
                <a:latin typeface="+mn-lt"/>
                <a:ea typeface="+mn-ea"/>
                <a:cs typeface="+mn-cs"/>
              </a:rPr>
              <a:t>, and be famous in Bethlehem:  (12)  And let thy house be like the house of Pharez, whom Tamar bare unto Judah, of the seed which the LORD shall give thee of this young woman.  (13)  So Boaz took Ruth, and she was his wife: and when he went in unto her, the LORD gave her conception, and she bare a son.  (14)  And the women said unto Naomi, Blessed </a:t>
            </a:r>
            <a:r>
              <a:rPr lang="en-US" sz="1200" b="0" i="1" u="none" strike="noStrike" kern="1200" baseline="0" dirty="0">
                <a:solidFill>
                  <a:schemeClr val="tx1"/>
                </a:solidFill>
                <a:latin typeface="+mn-lt"/>
                <a:ea typeface="+mn-ea"/>
                <a:cs typeface="+mn-cs"/>
              </a:rPr>
              <a:t>be</a:t>
            </a:r>
            <a:r>
              <a:rPr lang="en-US" sz="1200" b="0" i="0" u="none" strike="noStrike" kern="1200" baseline="0" dirty="0">
                <a:solidFill>
                  <a:schemeClr val="tx1"/>
                </a:solidFill>
                <a:latin typeface="+mn-lt"/>
                <a:ea typeface="+mn-ea"/>
                <a:cs typeface="+mn-cs"/>
              </a:rPr>
              <a:t> the LORD, which hath not left thee this day without a kinsman, that his name may be famous in Israel.  (15)  And he shall be unto thee a restorer of </a:t>
            </a:r>
            <a:r>
              <a:rPr lang="en-US" sz="1200" b="0" i="1" u="none" strike="noStrike" kern="1200" baseline="0" dirty="0">
                <a:solidFill>
                  <a:schemeClr val="tx1"/>
                </a:solidFill>
                <a:latin typeface="+mn-lt"/>
                <a:ea typeface="+mn-ea"/>
                <a:cs typeface="+mn-cs"/>
              </a:rPr>
              <a:t>thy</a:t>
            </a:r>
            <a:r>
              <a:rPr lang="en-US" sz="1200" b="0" i="0" u="none" strike="noStrike" kern="1200" baseline="0" dirty="0">
                <a:solidFill>
                  <a:schemeClr val="tx1"/>
                </a:solidFill>
                <a:latin typeface="+mn-lt"/>
                <a:ea typeface="+mn-ea"/>
                <a:cs typeface="+mn-cs"/>
              </a:rPr>
              <a:t> life, and a nourisher of thine old age: for thy daughter in law, which loveth thee, which is better to thee than seven sons, hath born him.  (16)  And Naomi took the child, and laid it in her bosom, and became nurse unto it.  (17)  And the women her </a:t>
            </a:r>
            <a:r>
              <a:rPr lang="en-US" sz="1200" b="0" i="0" u="none" strike="noStrike" kern="1200" baseline="0" dirty="0" err="1">
                <a:solidFill>
                  <a:schemeClr val="tx1"/>
                </a:solidFill>
                <a:latin typeface="+mn-lt"/>
                <a:ea typeface="+mn-ea"/>
                <a:cs typeface="+mn-cs"/>
              </a:rPr>
              <a:t>neighbours</a:t>
            </a:r>
            <a:r>
              <a:rPr lang="en-US" sz="1200" b="0" i="0" u="none" strike="noStrike" kern="1200" baseline="0" dirty="0">
                <a:solidFill>
                  <a:schemeClr val="tx1"/>
                </a:solidFill>
                <a:latin typeface="+mn-lt"/>
                <a:ea typeface="+mn-ea"/>
                <a:cs typeface="+mn-cs"/>
              </a:rPr>
              <a:t> gave it a name, saying, There is a son born to Naomi; and they called his name Obed: he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the father of Jesse, the father of David.</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EE5B3E-936F-484E-AD0B-94AEBCC8019A}" type="slidenum">
              <a:rPr lang="en-US" smtClean="0"/>
              <a:t>7</a:t>
            </a:fld>
            <a:endParaRPr lang="en-US"/>
          </a:p>
        </p:txBody>
      </p:sp>
    </p:spTree>
    <p:extLst>
      <p:ext uri="{BB962C8B-B14F-4D97-AF65-F5344CB8AC3E}">
        <p14:creationId xmlns:p14="http://schemas.microsoft.com/office/powerpoint/2010/main" val="242373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1 Kings 16:30-33 KJV  And Ahab the son of </a:t>
            </a:r>
            <a:r>
              <a:rPr lang="en-US" sz="1200" b="0" i="0" u="none" strike="noStrike" kern="1200" baseline="0" dirty="0" err="1">
                <a:solidFill>
                  <a:schemeClr val="tx1"/>
                </a:solidFill>
                <a:latin typeface="+mn-lt"/>
                <a:ea typeface="+mn-ea"/>
                <a:cs typeface="+mn-cs"/>
              </a:rPr>
              <a:t>Omri</a:t>
            </a:r>
            <a:r>
              <a:rPr lang="en-US" sz="1200" b="0" i="0" u="none" strike="noStrike" kern="1200" baseline="0" dirty="0">
                <a:solidFill>
                  <a:schemeClr val="tx1"/>
                </a:solidFill>
                <a:latin typeface="+mn-lt"/>
                <a:ea typeface="+mn-ea"/>
                <a:cs typeface="+mn-cs"/>
              </a:rPr>
              <a:t> did evil in the sight of the LORD above all that </a:t>
            </a:r>
            <a:r>
              <a:rPr lang="en-US" sz="1200" b="0" i="1" u="none" strike="noStrike" kern="1200" baseline="0" dirty="0">
                <a:solidFill>
                  <a:schemeClr val="tx1"/>
                </a:solidFill>
                <a:latin typeface="+mn-lt"/>
                <a:ea typeface="+mn-ea"/>
                <a:cs typeface="+mn-cs"/>
              </a:rPr>
              <a:t>were</a:t>
            </a:r>
            <a:r>
              <a:rPr lang="en-US" sz="1200" b="0" i="0" u="none" strike="noStrike" kern="1200" baseline="0" dirty="0">
                <a:solidFill>
                  <a:schemeClr val="tx1"/>
                </a:solidFill>
                <a:latin typeface="+mn-lt"/>
                <a:ea typeface="+mn-ea"/>
                <a:cs typeface="+mn-cs"/>
              </a:rPr>
              <a:t> before him.  (31)  And it came to pass, as if it had been a light thing for him to walk in the sins of Jeroboam the son of </a:t>
            </a:r>
            <a:r>
              <a:rPr lang="en-US" sz="1200" b="0" i="0" u="none" strike="noStrike" kern="1200" baseline="0" dirty="0" err="1">
                <a:solidFill>
                  <a:schemeClr val="tx1"/>
                </a:solidFill>
                <a:latin typeface="+mn-lt"/>
                <a:ea typeface="+mn-ea"/>
                <a:cs typeface="+mn-cs"/>
              </a:rPr>
              <a:t>Nebat</a:t>
            </a:r>
            <a:r>
              <a:rPr lang="en-US" sz="1200" b="0" i="0" u="none" strike="noStrike" kern="1200" baseline="0" dirty="0">
                <a:solidFill>
                  <a:schemeClr val="tx1"/>
                </a:solidFill>
                <a:latin typeface="+mn-lt"/>
                <a:ea typeface="+mn-ea"/>
                <a:cs typeface="+mn-cs"/>
              </a:rPr>
              <a:t>, that he took to wife Jezebel the daughter of </a:t>
            </a:r>
            <a:r>
              <a:rPr lang="en-US" sz="1200" b="0" i="0" u="none" strike="noStrike" kern="1200" baseline="0" dirty="0" err="1">
                <a:solidFill>
                  <a:schemeClr val="tx1"/>
                </a:solidFill>
                <a:latin typeface="+mn-lt"/>
                <a:ea typeface="+mn-ea"/>
                <a:cs typeface="+mn-cs"/>
              </a:rPr>
              <a:t>Ethbaal</a:t>
            </a:r>
            <a:r>
              <a:rPr lang="en-US" sz="1200" b="0" i="0" u="none" strike="noStrike" kern="1200" baseline="0" dirty="0">
                <a:solidFill>
                  <a:schemeClr val="tx1"/>
                </a:solidFill>
                <a:latin typeface="+mn-lt"/>
                <a:ea typeface="+mn-ea"/>
                <a:cs typeface="+mn-cs"/>
              </a:rPr>
              <a:t> king of the </a:t>
            </a:r>
            <a:r>
              <a:rPr lang="en-US" sz="1200" b="0" i="0" u="none" strike="noStrike" kern="1200" baseline="0" dirty="0" err="1">
                <a:solidFill>
                  <a:schemeClr val="tx1"/>
                </a:solidFill>
                <a:latin typeface="+mn-lt"/>
                <a:ea typeface="+mn-ea"/>
                <a:cs typeface="+mn-cs"/>
              </a:rPr>
              <a:t>Zidonians</a:t>
            </a:r>
            <a:r>
              <a:rPr lang="en-US" sz="1200" b="0" i="0" u="none" strike="noStrike" kern="1200" baseline="0" dirty="0">
                <a:solidFill>
                  <a:schemeClr val="tx1"/>
                </a:solidFill>
                <a:latin typeface="+mn-lt"/>
                <a:ea typeface="+mn-ea"/>
                <a:cs typeface="+mn-cs"/>
              </a:rPr>
              <a:t>, and went and served Baal, and worshipped him.  (32)  And he reared up an altar for Baal in the house of Baal, which he had built in Samaria.  (33)  And Ahab made a grove; and Ahab did more to provoke the LORD God of Israel to anger than all the kings of Israel that were before him.</a:t>
            </a:r>
          </a:p>
          <a:p>
            <a:pPr rtl="0"/>
            <a:r>
              <a:rPr lang="en-US" sz="1200" b="0" i="0" u="none" strike="noStrike" kern="1200" baseline="0" dirty="0">
                <a:solidFill>
                  <a:schemeClr val="tx1"/>
                </a:solidFill>
                <a:latin typeface="+mn-lt"/>
                <a:ea typeface="+mn-ea"/>
                <a:cs typeface="+mn-cs"/>
              </a:rPr>
              <a:t>1 Kings 18:1-4 KJV  And it came to pass </a:t>
            </a:r>
            <a:r>
              <a:rPr lang="en-US" sz="1200" b="0" i="1" u="none" strike="noStrike" kern="1200" baseline="0" dirty="0">
                <a:solidFill>
                  <a:schemeClr val="tx1"/>
                </a:solidFill>
                <a:latin typeface="+mn-lt"/>
                <a:ea typeface="+mn-ea"/>
                <a:cs typeface="+mn-cs"/>
              </a:rPr>
              <a:t>after</a:t>
            </a:r>
            <a:r>
              <a:rPr lang="en-US" sz="1200" b="0" i="0" u="none" strike="noStrike" kern="1200" baseline="0" dirty="0">
                <a:solidFill>
                  <a:schemeClr val="tx1"/>
                </a:solidFill>
                <a:latin typeface="+mn-lt"/>
                <a:ea typeface="+mn-ea"/>
                <a:cs typeface="+mn-cs"/>
              </a:rPr>
              <a:t> many days, that the word of the LORD came to Elijah in the third year, saying, Go, shew thyself unto Ahab; and I will send rain upon the earth.  (2)  And Elijah went to shew himself unto Ahab. And </a:t>
            </a:r>
            <a:r>
              <a:rPr lang="en-US" sz="1200" b="0" i="1" u="none" strike="noStrike" kern="1200" baseline="0" dirty="0">
                <a:solidFill>
                  <a:schemeClr val="tx1"/>
                </a:solidFill>
                <a:latin typeface="+mn-lt"/>
                <a:ea typeface="+mn-ea"/>
                <a:cs typeface="+mn-cs"/>
              </a:rPr>
              <a:t>there was</a:t>
            </a:r>
            <a:r>
              <a:rPr lang="en-US" sz="1200" b="0" i="0" u="none" strike="noStrike" kern="1200" baseline="0" dirty="0">
                <a:solidFill>
                  <a:schemeClr val="tx1"/>
                </a:solidFill>
                <a:latin typeface="+mn-lt"/>
                <a:ea typeface="+mn-ea"/>
                <a:cs typeface="+mn-cs"/>
              </a:rPr>
              <a:t> a sore famine in Samaria.  (3)  And Ahab called Obadiah, which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the governor of </a:t>
            </a:r>
            <a:r>
              <a:rPr lang="en-US" sz="1200" b="0" i="1" u="none" strike="noStrike" kern="1200" baseline="0" dirty="0">
                <a:solidFill>
                  <a:schemeClr val="tx1"/>
                </a:solidFill>
                <a:latin typeface="+mn-lt"/>
                <a:ea typeface="+mn-ea"/>
                <a:cs typeface="+mn-cs"/>
              </a:rPr>
              <a:t>his</a:t>
            </a:r>
            <a:r>
              <a:rPr lang="en-US" sz="1200" b="0" i="0" u="none" strike="noStrike" kern="1200" baseline="0" dirty="0">
                <a:solidFill>
                  <a:schemeClr val="tx1"/>
                </a:solidFill>
                <a:latin typeface="+mn-lt"/>
                <a:ea typeface="+mn-ea"/>
                <a:cs typeface="+mn-cs"/>
              </a:rPr>
              <a:t> house. (Now Obadiah feared the LORD greatly:  (4)  For it was </a:t>
            </a:r>
            <a:r>
              <a:rPr lang="en-US" sz="1200" b="0" i="1" u="none" strike="noStrike" kern="1200" baseline="0" dirty="0">
                <a:solidFill>
                  <a:schemeClr val="tx1"/>
                </a:solidFill>
                <a:latin typeface="+mn-lt"/>
                <a:ea typeface="+mn-ea"/>
                <a:cs typeface="+mn-cs"/>
              </a:rPr>
              <a:t>so,</a:t>
            </a:r>
            <a:r>
              <a:rPr lang="en-US" sz="1200" b="0" i="0" u="none" strike="noStrike" kern="1200" baseline="0" dirty="0">
                <a:solidFill>
                  <a:schemeClr val="tx1"/>
                </a:solidFill>
                <a:latin typeface="+mn-lt"/>
                <a:ea typeface="+mn-ea"/>
                <a:cs typeface="+mn-cs"/>
              </a:rPr>
              <a:t> when Jezebel cut off the prophets of the LORD, that Obadiah took an hundred prophets, and hid them by fifty in a cave, and fed them with bread and water.)</a:t>
            </a:r>
          </a:p>
          <a:p>
            <a:pPr rtl="0"/>
            <a:r>
              <a:rPr lang="en-US" sz="1200" b="0" i="0" u="none" strike="noStrike" kern="1200" baseline="0" dirty="0">
                <a:solidFill>
                  <a:schemeClr val="tx1"/>
                </a:solidFill>
                <a:latin typeface="+mn-lt"/>
                <a:ea typeface="+mn-ea"/>
                <a:cs typeface="+mn-cs"/>
              </a:rPr>
              <a:t>1 Kings 19:1-2 KJV  And Ahab told Jezebel all that Elijah had done, and withal how he had slain all the prophets with the sword.  (2)  Then Jezebel sent a messenger unto Elijah, saying, So let the gods do </a:t>
            </a:r>
            <a:r>
              <a:rPr lang="en-US" sz="1200" b="0" i="1" u="none" strike="noStrike" kern="1200" baseline="0" dirty="0">
                <a:solidFill>
                  <a:schemeClr val="tx1"/>
                </a:solidFill>
                <a:latin typeface="+mn-lt"/>
                <a:ea typeface="+mn-ea"/>
                <a:cs typeface="+mn-cs"/>
              </a:rPr>
              <a:t>to me,</a:t>
            </a:r>
            <a:r>
              <a:rPr lang="en-US" sz="1200" b="0" i="0" u="none" strike="noStrike" kern="1200" baseline="0" dirty="0">
                <a:solidFill>
                  <a:schemeClr val="tx1"/>
                </a:solidFill>
                <a:latin typeface="+mn-lt"/>
                <a:ea typeface="+mn-ea"/>
                <a:cs typeface="+mn-cs"/>
              </a:rPr>
              <a:t> and more also, if I make not thy life as the life of one of them by to morrow about this time.</a:t>
            </a:r>
          </a:p>
          <a:p>
            <a:pPr rtl="0"/>
            <a:r>
              <a:rPr lang="en-US" sz="1200" b="0" i="0" u="none" strike="noStrike" kern="1200" baseline="0" dirty="0">
                <a:solidFill>
                  <a:schemeClr val="tx1"/>
                </a:solidFill>
                <a:latin typeface="+mn-lt"/>
                <a:ea typeface="+mn-ea"/>
                <a:cs typeface="+mn-cs"/>
              </a:rPr>
              <a:t>1 Kings 21:1-7 KJV  And it came to pass after these things, </a:t>
            </a:r>
            <a:r>
              <a:rPr lang="en-US" sz="1200" b="0" i="1" u="none" strike="noStrike" kern="1200" baseline="0" dirty="0">
                <a:solidFill>
                  <a:schemeClr val="tx1"/>
                </a:solidFill>
                <a:latin typeface="+mn-lt"/>
                <a:ea typeface="+mn-ea"/>
                <a:cs typeface="+mn-cs"/>
              </a:rPr>
              <a:t>that</a:t>
            </a:r>
            <a:r>
              <a:rPr lang="en-US" sz="1200" b="0" i="0" u="none" strike="noStrike" kern="1200" baseline="0" dirty="0">
                <a:solidFill>
                  <a:schemeClr val="tx1"/>
                </a:solidFill>
                <a:latin typeface="+mn-lt"/>
                <a:ea typeface="+mn-ea"/>
                <a:cs typeface="+mn-cs"/>
              </a:rPr>
              <a:t> Naboth the </a:t>
            </a:r>
            <a:r>
              <a:rPr lang="en-US" sz="1200" b="0" i="0" u="none" strike="noStrike" kern="1200" baseline="0" dirty="0" err="1">
                <a:solidFill>
                  <a:schemeClr val="tx1"/>
                </a:solidFill>
                <a:latin typeface="+mn-lt"/>
                <a:ea typeface="+mn-ea"/>
                <a:cs typeface="+mn-cs"/>
              </a:rPr>
              <a:t>Jezreelite</a:t>
            </a:r>
            <a:r>
              <a:rPr lang="en-US" sz="1200" b="0" i="0" u="none" strike="noStrike" kern="1200" baseline="0" dirty="0">
                <a:solidFill>
                  <a:schemeClr val="tx1"/>
                </a:solidFill>
                <a:latin typeface="+mn-lt"/>
                <a:ea typeface="+mn-ea"/>
                <a:cs typeface="+mn-cs"/>
              </a:rPr>
              <a:t> had a vineyard, which </a:t>
            </a:r>
            <a:r>
              <a:rPr lang="en-US" sz="1200" b="0" i="1" u="none" strike="noStrike" kern="1200" baseline="0" dirty="0">
                <a:solidFill>
                  <a:schemeClr val="tx1"/>
                </a:solidFill>
                <a:latin typeface="+mn-lt"/>
                <a:ea typeface="+mn-ea"/>
                <a:cs typeface="+mn-cs"/>
              </a:rPr>
              <a:t>was</a:t>
            </a:r>
            <a:r>
              <a:rPr lang="en-US" sz="1200" b="0" i="0" u="none" strike="noStrike" kern="1200" baseline="0" dirty="0">
                <a:solidFill>
                  <a:schemeClr val="tx1"/>
                </a:solidFill>
                <a:latin typeface="+mn-lt"/>
                <a:ea typeface="+mn-ea"/>
                <a:cs typeface="+mn-cs"/>
              </a:rPr>
              <a:t> in Jezreel, hard by the palace of Ahab king of Samaria.  (2)  And Ahab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unto Naboth, saying, Give me thy vineyard, that I may have it for a garden of herbs, because it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near unto my house: and I will give thee for it a better vineyard than it; </a:t>
            </a:r>
            <a:r>
              <a:rPr lang="en-US" sz="1200" b="0" i="1" u="none" strike="noStrike" kern="1200" baseline="0" dirty="0">
                <a:solidFill>
                  <a:schemeClr val="tx1"/>
                </a:solidFill>
                <a:latin typeface="+mn-lt"/>
                <a:ea typeface="+mn-ea"/>
                <a:cs typeface="+mn-cs"/>
              </a:rPr>
              <a:t>or,</a:t>
            </a:r>
            <a:r>
              <a:rPr lang="en-US" sz="1200" b="0" i="0" u="none" strike="noStrike" kern="1200" baseline="0" dirty="0">
                <a:solidFill>
                  <a:schemeClr val="tx1"/>
                </a:solidFill>
                <a:latin typeface="+mn-lt"/>
                <a:ea typeface="+mn-ea"/>
                <a:cs typeface="+mn-cs"/>
              </a:rPr>
              <a:t> if it seem good to thee, I will give thee the worth of it in money.  (3)  And Naboth said to Ahab, The LORD forbid it me, that I should give the inheritance of my fathers unto thee.  (4)  And Ahab came into his house heavy and displeased because of the word which Naboth the </a:t>
            </a:r>
            <a:r>
              <a:rPr lang="en-US" sz="1200" b="0" i="0" u="none" strike="noStrike" kern="1200" baseline="0" dirty="0" err="1">
                <a:solidFill>
                  <a:schemeClr val="tx1"/>
                </a:solidFill>
                <a:latin typeface="+mn-lt"/>
                <a:ea typeface="+mn-ea"/>
                <a:cs typeface="+mn-cs"/>
              </a:rPr>
              <a:t>Jezreelite</a:t>
            </a:r>
            <a:r>
              <a:rPr lang="en-US" sz="1200" b="0" i="0" u="none" strike="noStrike" kern="1200" baseline="0" dirty="0">
                <a:solidFill>
                  <a:schemeClr val="tx1"/>
                </a:solidFill>
                <a:latin typeface="+mn-lt"/>
                <a:ea typeface="+mn-ea"/>
                <a:cs typeface="+mn-cs"/>
              </a:rPr>
              <a:t> had spoken to him: for he had said, I will not give thee the inheritance of my fathers. And he laid him down upon his bed, and turned away his face, and would eat no bread.  (5)  But Jezebel his wife came to him, and said unto him, Why is thy spirit so sad, that thou </a:t>
            </a:r>
            <a:r>
              <a:rPr lang="en-US" sz="1200" b="0" i="0" u="none" strike="noStrike" kern="1200" baseline="0" dirty="0" err="1">
                <a:solidFill>
                  <a:schemeClr val="tx1"/>
                </a:solidFill>
                <a:latin typeface="+mn-lt"/>
                <a:ea typeface="+mn-ea"/>
                <a:cs typeface="+mn-cs"/>
              </a:rPr>
              <a:t>eatest</a:t>
            </a:r>
            <a:r>
              <a:rPr lang="en-US" sz="1200" b="0" i="0" u="none" strike="noStrike" kern="1200" baseline="0" dirty="0">
                <a:solidFill>
                  <a:schemeClr val="tx1"/>
                </a:solidFill>
                <a:latin typeface="+mn-lt"/>
                <a:ea typeface="+mn-ea"/>
                <a:cs typeface="+mn-cs"/>
              </a:rPr>
              <a:t> no bread?  (6)  And he said unto her, Because I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unto Naboth the </a:t>
            </a:r>
            <a:r>
              <a:rPr lang="en-US" sz="1200" b="0" i="0" u="none" strike="noStrike" kern="1200" baseline="0" dirty="0" err="1">
                <a:solidFill>
                  <a:schemeClr val="tx1"/>
                </a:solidFill>
                <a:latin typeface="+mn-lt"/>
                <a:ea typeface="+mn-ea"/>
                <a:cs typeface="+mn-cs"/>
              </a:rPr>
              <a:t>Jezreelite</a:t>
            </a:r>
            <a:r>
              <a:rPr lang="en-US" sz="1200" b="0" i="0" u="none" strike="noStrike" kern="1200" baseline="0" dirty="0">
                <a:solidFill>
                  <a:schemeClr val="tx1"/>
                </a:solidFill>
                <a:latin typeface="+mn-lt"/>
                <a:ea typeface="+mn-ea"/>
                <a:cs typeface="+mn-cs"/>
              </a:rPr>
              <a:t>, and said unto him, Give me thy vineyard for money; or else, if it please thee, I will give thee </a:t>
            </a:r>
            <a:r>
              <a:rPr lang="en-US" sz="1200" b="0" i="1" u="none" strike="noStrike" kern="1200" baseline="0" dirty="0">
                <a:solidFill>
                  <a:schemeClr val="tx1"/>
                </a:solidFill>
                <a:latin typeface="+mn-lt"/>
                <a:ea typeface="+mn-ea"/>
                <a:cs typeface="+mn-cs"/>
              </a:rPr>
              <a:t>another</a:t>
            </a:r>
            <a:r>
              <a:rPr lang="en-US" sz="1200" b="0" i="0" u="none" strike="noStrike" kern="1200" baseline="0" dirty="0">
                <a:solidFill>
                  <a:schemeClr val="tx1"/>
                </a:solidFill>
                <a:latin typeface="+mn-lt"/>
                <a:ea typeface="+mn-ea"/>
                <a:cs typeface="+mn-cs"/>
              </a:rPr>
              <a:t> vineyard for it: and he answered, I will not give thee my vineyard.  (7)  And Jezebel his wife said unto him, Dost thou now govern the kingdom of Israel? arise, </a:t>
            </a:r>
            <a:r>
              <a:rPr lang="en-US" sz="1200" b="0" i="1" u="none" strike="noStrike" kern="1200" baseline="0" dirty="0">
                <a:solidFill>
                  <a:schemeClr val="tx1"/>
                </a:solidFill>
                <a:latin typeface="+mn-lt"/>
                <a:ea typeface="+mn-ea"/>
                <a:cs typeface="+mn-cs"/>
              </a:rPr>
              <a:t>and</a:t>
            </a:r>
            <a:r>
              <a:rPr lang="en-US" sz="1200" b="0" i="0" u="none" strike="noStrike" kern="1200" baseline="0" dirty="0">
                <a:solidFill>
                  <a:schemeClr val="tx1"/>
                </a:solidFill>
                <a:latin typeface="+mn-lt"/>
                <a:ea typeface="+mn-ea"/>
                <a:cs typeface="+mn-cs"/>
              </a:rPr>
              <a:t> eat bread, and let thine heart be merry: I will give thee the vineyard of Naboth the </a:t>
            </a:r>
            <a:r>
              <a:rPr lang="en-US" sz="1200" b="0" i="0" u="none" strike="noStrike" kern="1200" baseline="0" dirty="0" err="1">
                <a:solidFill>
                  <a:schemeClr val="tx1"/>
                </a:solidFill>
                <a:latin typeface="+mn-lt"/>
                <a:ea typeface="+mn-ea"/>
                <a:cs typeface="+mn-cs"/>
              </a:rPr>
              <a:t>Jezreelite</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1 Kings 21:17-19 KJV  And the word of the LORD came to Elijah the </a:t>
            </a:r>
            <a:r>
              <a:rPr lang="en-US" sz="1200" b="0" i="0" u="none" strike="noStrike" kern="1200" baseline="0" dirty="0" err="1">
                <a:solidFill>
                  <a:schemeClr val="tx1"/>
                </a:solidFill>
                <a:latin typeface="+mn-lt"/>
                <a:ea typeface="+mn-ea"/>
                <a:cs typeface="+mn-cs"/>
              </a:rPr>
              <a:t>Tishbite</a:t>
            </a:r>
            <a:r>
              <a:rPr lang="en-US" sz="1200" b="0" i="0" u="none" strike="noStrike" kern="1200" baseline="0" dirty="0">
                <a:solidFill>
                  <a:schemeClr val="tx1"/>
                </a:solidFill>
                <a:latin typeface="+mn-lt"/>
                <a:ea typeface="+mn-ea"/>
                <a:cs typeface="+mn-cs"/>
              </a:rPr>
              <a:t>, saying,  (18)  Arise, go down to meet Ahab king of Israel, which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in Samaria: behold, </a:t>
            </a:r>
            <a:r>
              <a:rPr lang="en-US" sz="1200" b="0" i="1" u="none" strike="noStrike" kern="1200" baseline="0" dirty="0">
                <a:solidFill>
                  <a:schemeClr val="tx1"/>
                </a:solidFill>
                <a:latin typeface="+mn-lt"/>
                <a:ea typeface="+mn-ea"/>
                <a:cs typeface="+mn-cs"/>
              </a:rPr>
              <a:t>he is</a:t>
            </a:r>
            <a:r>
              <a:rPr lang="en-US" sz="1200" b="0" i="0" u="none" strike="noStrike" kern="1200" baseline="0" dirty="0">
                <a:solidFill>
                  <a:schemeClr val="tx1"/>
                </a:solidFill>
                <a:latin typeface="+mn-lt"/>
                <a:ea typeface="+mn-ea"/>
                <a:cs typeface="+mn-cs"/>
              </a:rPr>
              <a:t> in the vineyard of Naboth, whither he is gone down to possess it.  (19)  And thou shalt speak unto him, saying, Thus saith the LORD, Hast thou killed, and also taken possession? And thou shalt speak unto him, saying, Thus saith the LORD, In the place where dogs licked the blood of Naboth shall dogs lick thy blood, even thine.</a:t>
            </a:r>
          </a:p>
          <a:p>
            <a:pPr rtl="0"/>
            <a:r>
              <a:rPr lang="en-US" sz="1200" b="0" i="0" u="none" strike="noStrike" kern="1200" baseline="0" dirty="0">
                <a:solidFill>
                  <a:schemeClr val="tx1"/>
                </a:solidFill>
                <a:latin typeface="+mn-lt"/>
                <a:ea typeface="+mn-ea"/>
                <a:cs typeface="+mn-cs"/>
              </a:rPr>
              <a:t>1 Kings 21:23-24 KJV  And of Jezebel also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the LORD, saying, The dogs shall eat Jezebel by the wall of Jezreel.  (24)  Him that </a:t>
            </a:r>
            <a:r>
              <a:rPr lang="en-US" sz="1200" b="0" i="0" u="none" strike="noStrike" kern="1200" baseline="0" dirty="0" err="1">
                <a:solidFill>
                  <a:schemeClr val="tx1"/>
                </a:solidFill>
                <a:latin typeface="+mn-lt"/>
                <a:ea typeface="+mn-ea"/>
                <a:cs typeface="+mn-cs"/>
              </a:rPr>
              <a:t>dieth</a:t>
            </a:r>
            <a:r>
              <a:rPr lang="en-US" sz="1200" b="0" i="0" u="none" strike="noStrike" kern="1200" baseline="0" dirty="0">
                <a:solidFill>
                  <a:schemeClr val="tx1"/>
                </a:solidFill>
                <a:latin typeface="+mn-lt"/>
                <a:ea typeface="+mn-ea"/>
                <a:cs typeface="+mn-cs"/>
              </a:rPr>
              <a:t> of Ahab in the city the dogs shall eat; and him that </a:t>
            </a:r>
            <a:r>
              <a:rPr lang="en-US" sz="1200" b="0" i="0" u="none" strike="noStrike" kern="1200" baseline="0" dirty="0" err="1">
                <a:solidFill>
                  <a:schemeClr val="tx1"/>
                </a:solidFill>
                <a:latin typeface="+mn-lt"/>
                <a:ea typeface="+mn-ea"/>
                <a:cs typeface="+mn-cs"/>
              </a:rPr>
              <a:t>dieth</a:t>
            </a:r>
            <a:r>
              <a:rPr lang="en-US" sz="1200" b="0" i="0" u="none" strike="noStrike" kern="1200" baseline="0" dirty="0">
                <a:solidFill>
                  <a:schemeClr val="tx1"/>
                </a:solidFill>
                <a:latin typeface="+mn-lt"/>
                <a:ea typeface="+mn-ea"/>
                <a:cs typeface="+mn-cs"/>
              </a:rPr>
              <a:t> in the field shall the fowls of the air eat.</a:t>
            </a:r>
          </a:p>
          <a:p>
            <a:pPr rtl="0"/>
            <a:r>
              <a:rPr lang="en-US" sz="1200" b="0" i="0" u="none" strike="noStrike" kern="1200" baseline="0" dirty="0">
                <a:solidFill>
                  <a:schemeClr val="tx1"/>
                </a:solidFill>
                <a:latin typeface="+mn-lt"/>
                <a:ea typeface="+mn-ea"/>
                <a:cs typeface="+mn-cs"/>
              </a:rPr>
              <a:t>2 Kings 9:5-9 KJV  And when he came, behold, the captains of the host </a:t>
            </a:r>
            <a:r>
              <a:rPr lang="en-US" sz="1200" b="0" i="1" u="none" strike="noStrike" kern="1200" baseline="0" dirty="0">
                <a:solidFill>
                  <a:schemeClr val="tx1"/>
                </a:solidFill>
                <a:latin typeface="+mn-lt"/>
                <a:ea typeface="+mn-ea"/>
                <a:cs typeface="+mn-cs"/>
              </a:rPr>
              <a:t>were</a:t>
            </a:r>
            <a:r>
              <a:rPr lang="en-US" sz="1200" b="0" i="0" u="none" strike="noStrike" kern="1200" baseline="0" dirty="0">
                <a:solidFill>
                  <a:schemeClr val="tx1"/>
                </a:solidFill>
                <a:latin typeface="+mn-lt"/>
                <a:ea typeface="+mn-ea"/>
                <a:cs typeface="+mn-cs"/>
              </a:rPr>
              <a:t> sitting; and he said, I have an errand to thee, O captain. And Jehu said, Unto which of all us? And he said, To thee, O captain.  (6)  And he arose, and went into the house; and he poured the oil on his head, and said unto him, Thus saith the LORD God of Israel, I have anointed thee king over the people of the LORD, </a:t>
            </a:r>
            <a:r>
              <a:rPr lang="en-US" sz="1200" b="0" i="1" u="none" strike="noStrike" kern="1200" baseline="0" dirty="0">
                <a:solidFill>
                  <a:schemeClr val="tx1"/>
                </a:solidFill>
                <a:latin typeface="+mn-lt"/>
                <a:ea typeface="+mn-ea"/>
                <a:cs typeface="+mn-cs"/>
              </a:rPr>
              <a:t>even</a:t>
            </a:r>
            <a:r>
              <a:rPr lang="en-US" sz="1200" b="0" i="0" u="none" strike="noStrike" kern="1200" baseline="0" dirty="0">
                <a:solidFill>
                  <a:schemeClr val="tx1"/>
                </a:solidFill>
                <a:latin typeface="+mn-lt"/>
                <a:ea typeface="+mn-ea"/>
                <a:cs typeface="+mn-cs"/>
              </a:rPr>
              <a:t> over Israel.  (7)  And thou shalt smite the house of Ahab thy master, that I may avenge the blood of my servants the prophets, and the blood of all the servants of the LORD, at the hand of Jezebel.  (8)  For the whole house of Ahab shall perish: and I will cut off from Ahab him that </a:t>
            </a:r>
            <a:r>
              <a:rPr lang="en-US" sz="1200" b="0" i="0" u="none" strike="noStrike" kern="1200" baseline="0" dirty="0" err="1">
                <a:solidFill>
                  <a:schemeClr val="tx1"/>
                </a:solidFill>
                <a:latin typeface="+mn-lt"/>
                <a:ea typeface="+mn-ea"/>
                <a:cs typeface="+mn-cs"/>
              </a:rPr>
              <a:t>pisseth</a:t>
            </a:r>
            <a:r>
              <a:rPr lang="en-US" sz="1200" b="0" i="0" u="none" strike="noStrike" kern="1200" baseline="0" dirty="0">
                <a:solidFill>
                  <a:schemeClr val="tx1"/>
                </a:solidFill>
                <a:latin typeface="+mn-lt"/>
                <a:ea typeface="+mn-ea"/>
                <a:cs typeface="+mn-cs"/>
              </a:rPr>
              <a:t> against the wall, and him that is shut up and left in Israel:  (9)  And I will make the house of Ahab like the house of Jeroboam the son of </a:t>
            </a:r>
            <a:r>
              <a:rPr lang="en-US" sz="1200" b="0" i="0" u="none" strike="noStrike" kern="1200" baseline="0" dirty="0" err="1">
                <a:solidFill>
                  <a:schemeClr val="tx1"/>
                </a:solidFill>
                <a:latin typeface="+mn-lt"/>
                <a:ea typeface="+mn-ea"/>
                <a:cs typeface="+mn-cs"/>
              </a:rPr>
              <a:t>Nebat</a:t>
            </a:r>
            <a:r>
              <a:rPr lang="en-US" sz="1200" b="0" i="0" u="none" strike="noStrike" kern="1200" baseline="0" dirty="0">
                <a:solidFill>
                  <a:schemeClr val="tx1"/>
                </a:solidFill>
                <a:latin typeface="+mn-lt"/>
                <a:ea typeface="+mn-ea"/>
                <a:cs typeface="+mn-cs"/>
              </a:rPr>
              <a:t>, and like the house of </a:t>
            </a:r>
            <a:r>
              <a:rPr lang="en-US" sz="1200" b="0" i="0" u="none" strike="noStrike" kern="1200" baseline="0" dirty="0" err="1">
                <a:solidFill>
                  <a:schemeClr val="tx1"/>
                </a:solidFill>
                <a:latin typeface="+mn-lt"/>
                <a:ea typeface="+mn-ea"/>
                <a:cs typeface="+mn-cs"/>
              </a:rPr>
              <a:t>Baasha</a:t>
            </a:r>
            <a:r>
              <a:rPr lang="en-US" sz="1200" b="0" i="0" u="none" strike="noStrike" kern="1200" baseline="0" dirty="0">
                <a:solidFill>
                  <a:schemeClr val="tx1"/>
                </a:solidFill>
                <a:latin typeface="+mn-lt"/>
                <a:ea typeface="+mn-ea"/>
                <a:cs typeface="+mn-cs"/>
              </a:rPr>
              <a:t> the son of </a:t>
            </a:r>
            <a:r>
              <a:rPr lang="en-US" sz="1200" b="0" i="0" u="none" strike="noStrike" kern="1200" baseline="0" dirty="0" err="1">
                <a:solidFill>
                  <a:schemeClr val="tx1"/>
                </a:solidFill>
                <a:latin typeface="+mn-lt"/>
                <a:ea typeface="+mn-ea"/>
                <a:cs typeface="+mn-cs"/>
              </a:rPr>
              <a:t>Ahijah</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2 Kings 9:22 KJV  And it came to pass, when </a:t>
            </a:r>
            <a:r>
              <a:rPr lang="en-US" sz="1200" b="0" i="0" u="none" strike="noStrike" kern="1200" baseline="0" dirty="0" err="1">
                <a:solidFill>
                  <a:schemeClr val="tx1"/>
                </a:solidFill>
                <a:latin typeface="+mn-lt"/>
                <a:ea typeface="+mn-ea"/>
                <a:cs typeface="+mn-cs"/>
              </a:rPr>
              <a:t>Joram</a:t>
            </a:r>
            <a:r>
              <a:rPr lang="en-US" sz="1200" b="0" i="0" u="none" strike="noStrike" kern="1200" baseline="0" dirty="0">
                <a:solidFill>
                  <a:schemeClr val="tx1"/>
                </a:solidFill>
                <a:latin typeface="+mn-lt"/>
                <a:ea typeface="+mn-ea"/>
                <a:cs typeface="+mn-cs"/>
              </a:rPr>
              <a:t> saw Jehu, that he said, </a:t>
            </a:r>
            <a:r>
              <a:rPr lang="en-US" sz="1200" b="0" i="1" u="none" strike="noStrike" kern="1200" baseline="0" dirty="0">
                <a:solidFill>
                  <a:schemeClr val="tx1"/>
                </a:solidFill>
                <a:latin typeface="+mn-lt"/>
                <a:ea typeface="+mn-ea"/>
                <a:cs typeface="+mn-cs"/>
              </a:rPr>
              <a:t>Is it</a:t>
            </a:r>
            <a:r>
              <a:rPr lang="en-US" sz="1200" b="0" i="0" u="none" strike="noStrike" kern="1200" baseline="0" dirty="0">
                <a:solidFill>
                  <a:schemeClr val="tx1"/>
                </a:solidFill>
                <a:latin typeface="+mn-lt"/>
                <a:ea typeface="+mn-ea"/>
                <a:cs typeface="+mn-cs"/>
              </a:rPr>
              <a:t> peace, Jehu? And he answered, What peace, so long as the whoredoms of thy mother Jezebel and her witchcrafts </a:t>
            </a:r>
            <a:r>
              <a:rPr lang="en-US" sz="1200" b="0" i="1" u="none" strike="noStrike" kern="1200" baseline="0" dirty="0">
                <a:solidFill>
                  <a:schemeClr val="tx1"/>
                </a:solidFill>
                <a:latin typeface="+mn-lt"/>
                <a:ea typeface="+mn-ea"/>
                <a:cs typeface="+mn-cs"/>
              </a:rPr>
              <a:t>are so</a:t>
            </a:r>
            <a:r>
              <a:rPr lang="en-US" sz="1200" b="0" i="0" u="none" strike="noStrike" kern="1200" baseline="0" dirty="0">
                <a:solidFill>
                  <a:schemeClr val="tx1"/>
                </a:solidFill>
                <a:latin typeface="+mn-lt"/>
                <a:ea typeface="+mn-ea"/>
                <a:cs typeface="+mn-cs"/>
              </a:rPr>
              <a:t> many?</a:t>
            </a:r>
          </a:p>
          <a:p>
            <a:pPr rtl="0"/>
            <a:r>
              <a:rPr lang="en-US" sz="1200" b="0" i="0" u="none" strike="noStrike" kern="1200" baseline="0" dirty="0">
                <a:solidFill>
                  <a:schemeClr val="tx1"/>
                </a:solidFill>
                <a:latin typeface="+mn-lt"/>
                <a:ea typeface="+mn-ea"/>
                <a:cs typeface="+mn-cs"/>
              </a:rPr>
              <a:t>2 Kings 9:30-37 KJV  And when Jehu was come to Jezreel, Jezebel heard </a:t>
            </a:r>
            <a:r>
              <a:rPr lang="en-US" sz="1200" b="0" i="1" u="none" strike="noStrike" kern="1200" baseline="0" dirty="0">
                <a:solidFill>
                  <a:schemeClr val="tx1"/>
                </a:solidFill>
                <a:latin typeface="+mn-lt"/>
                <a:ea typeface="+mn-ea"/>
                <a:cs typeface="+mn-cs"/>
              </a:rPr>
              <a:t>of it;</a:t>
            </a:r>
            <a:r>
              <a:rPr lang="en-US" sz="1200" b="0" i="0" u="none" strike="noStrike" kern="1200" baseline="0" dirty="0">
                <a:solidFill>
                  <a:schemeClr val="tx1"/>
                </a:solidFill>
                <a:latin typeface="+mn-lt"/>
                <a:ea typeface="+mn-ea"/>
                <a:cs typeface="+mn-cs"/>
              </a:rPr>
              <a:t> and she painted her face, and tired her head, and looked out at a window.  (31)  And as Jehu entered in at the gate, she said, </a:t>
            </a:r>
            <a:r>
              <a:rPr lang="en-US" sz="1200" b="0" i="1" u="none" strike="noStrike" kern="1200" baseline="0" dirty="0">
                <a:solidFill>
                  <a:schemeClr val="tx1"/>
                </a:solidFill>
                <a:latin typeface="+mn-lt"/>
                <a:ea typeface="+mn-ea"/>
                <a:cs typeface="+mn-cs"/>
              </a:rPr>
              <a:t>Had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Zimri</a:t>
            </a:r>
            <a:r>
              <a:rPr lang="en-US" sz="1200" b="0" i="0" u="none" strike="noStrike" kern="1200" baseline="0" dirty="0">
                <a:solidFill>
                  <a:schemeClr val="tx1"/>
                </a:solidFill>
                <a:latin typeface="+mn-lt"/>
                <a:ea typeface="+mn-ea"/>
                <a:cs typeface="+mn-cs"/>
              </a:rPr>
              <a:t> peace, who slew his master?  (32)  And he lifted up his face to the window, and said, Who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on my side? who? And there looked out to him two </a:t>
            </a:r>
            <a:r>
              <a:rPr lang="en-US" sz="1200" b="0" i="1" u="none" strike="noStrike" kern="1200" baseline="0" dirty="0">
                <a:solidFill>
                  <a:schemeClr val="tx1"/>
                </a:solidFill>
                <a:latin typeface="+mn-lt"/>
                <a:ea typeface="+mn-ea"/>
                <a:cs typeface="+mn-cs"/>
              </a:rPr>
              <a:t>or</a:t>
            </a:r>
            <a:r>
              <a:rPr lang="en-US" sz="1200" b="0" i="0" u="none" strike="noStrike" kern="1200" baseline="0" dirty="0">
                <a:solidFill>
                  <a:schemeClr val="tx1"/>
                </a:solidFill>
                <a:latin typeface="+mn-lt"/>
                <a:ea typeface="+mn-ea"/>
                <a:cs typeface="+mn-cs"/>
              </a:rPr>
              <a:t> three eunuchs.  (33)  And he said, Throw her down. So they threw her down: and </a:t>
            </a:r>
            <a:r>
              <a:rPr lang="en-US" sz="1200" b="0" i="1" u="none" strike="noStrike" kern="1200" baseline="0" dirty="0">
                <a:solidFill>
                  <a:schemeClr val="tx1"/>
                </a:solidFill>
                <a:latin typeface="+mn-lt"/>
                <a:ea typeface="+mn-ea"/>
                <a:cs typeface="+mn-cs"/>
              </a:rPr>
              <a:t>some</a:t>
            </a:r>
            <a:r>
              <a:rPr lang="en-US" sz="1200" b="0" i="0" u="none" strike="noStrike" kern="1200" baseline="0" dirty="0">
                <a:solidFill>
                  <a:schemeClr val="tx1"/>
                </a:solidFill>
                <a:latin typeface="+mn-lt"/>
                <a:ea typeface="+mn-ea"/>
                <a:cs typeface="+mn-cs"/>
              </a:rPr>
              <a:t> of her blood was sprinkled on the wall, and on the horses: and he </a:t>
            </a:r>
            <a:r>
              <a:rPr lang="en-US" sz="1200" b="0" i="0" u="none" strike="noStrike" kern="1200" baseline="0" dirty="0" err="1">
                <a:solidFill>
                  <a:schemeClr val="tx1"/>
                </a:solidFill>
                <a:latin typeface="+mn-lt"/>
                <a:ea typeface="+mn-ea"/>
                <a:cs typeface="+mn-cs"/>
              </a:rPr>
              <a:t>trode</a:t>
            </a:r>
            <a:r>
              <a:rPr lang="en-US" sz="1200" b="0" i="0" u="none" strike="noStrike" kern="1200" baseline="0" dirty="0">
                <a:solidFill>
                  <a:schemeClr val="tx1"/>
                </a:solidFill>
                <a:latin typeface="+mn-lt"/>
                <a:ea typeface="+mn-ea"/>
                <a:cs typeface="+mn-cs"/>
              </a:rPr>
              <a:t> her under foot.  (34)  And when he was come in, he did eat and drink, and said, Go, see now this cursed </a:t>
            </a:r>
            <a:r>
              <a:rPr lang="en-US" sz="1200" b="0" i="1" u="none" strike="noStrike" kern="1200" baseline="0" dirty="0">
                <a:solidFill>
                  <a:schemeClr val="tx1"/>
                </a:solidFill>
                <a:latin typeface="+mn-lt"/>
                <a:ea typeface="+mn-ea"/>
                <a:cs typeface="+mn-cs"/>
              </a:rPr>
              <a:t>woman,</a:t>
            </a:r>
            <a:r>
              <a:rPr lang="en-US" sz="1200" b="0" i="0" u="none" strike="noStrike" kern="1200" baseline="0" dirty="0">
                <a:solidFill>
                  <a:schemeClr val="tx1"/>
                </a:solidFill>
                <a:latin typeface="+mn-lt"/>
                <a:ea typeface="+mn-ea"/>
                <a:cs typeface="+mn-cs"/>
              </a:rPr>
              <a:t> and bury her: for she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a king's daughter.  (35)  And they went to bury her: but they found no more of her than the skull, and the feet, and the palms of </a:t>
            </a:r>
            <a:r>
              <a:rPr lang="en-US" sz="1200" b="0" i="1" u="none" strike="noStrike" kern="1200" baseline="0" dirty="0">
                <a:solidFill>
                  <a:schemeClr val="tx1"/>
                </a:solidFill>
                <a:latin typeface="+mn-lt"/>
                <a:ea typeface="+mn-ea"/>
                <a:cs typeface="+mn-cs"/>
              </a:rPr>
              <a:t>her</a:t>
            </a:r>
            <a:r>
              <a:rPr lang="en-US" sz="1200" b="0" i="0" u="none" strike="noStrike" kern="1200" baseline="0" dirty="0">
                <a:solidFill>
                  <a:schemeClr val="tx1"/>
                </a:solidFill>
                <a:latin typeface="+mn-lt"/>
                <a:ea typeface="+mn-ea"/>
                <a:cs typeface="+mn-cs"/>
              </a:rPr>
              <a:t> hands.  (36)  Wherefore they came again, and told him. And he said, This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the word of the LORD, which he </a:t>
            </a:r>
            <a:r>
              <a:rPr lang="en-US" sz="1200" b="0" i="0" u="none" strike="noStrike" kern="1200" baseline="0" dirty="0" err="1">
                <a:solidFill>
                  <a:schemeClr val="tx1"/>
                </a:solidFill>
                <a:latin typeface="+mn-lt"/>
                <a:ea typeface="+mn-ea"/>
                <a:cs typeface="+mn-cs"/>
              </a:rPr>
              <a:t>spake</a:t>
            </a:r>
            <a:r>
              <a:rPr lang="en-US" sz="1200" b="0" i="0" u="none" strike="noStrike" kern="1200" baseline="0" dirty="0">
                <a:solidFill>
                  <a:schemeClr val="tx1"/>
                </a:solidFill>
                <a:latin typeface="+mn-lt"/>
                <a:ea typeface="+mn-ea"/>
                <a:cs typeface="+mn-cs"/>
              </a:rPr>
              <a:t> by his servant Elijah the </a:t>
            </a:r>
            <a:r>
              <a:rPr lang="en-US" sz="1200" b="0" i="0" u="none" strike="noStrike" kern="1200" baseline="0" dirty="0" err="1">
                <a:solidFill>
                  <a:schemeClr val="tx1"/>
                </a:solidFill>
                <a:latin typeface="+mn-lt"/>
                <a:ea typeface="+mn-ea"/>
                <a:cs typeface="+mn-cs"/>
              </a:rPr>
              <a:t>Tishbite</a:t>
            </a:r>
            <a:r>
              <a:rPr lang="en-US" sz="1200" b="0" i="0" u="none" strike="noStrike" kern="1200" baseline="0" dirty="0">
                <a:solidFill>
                  <a:schemeClr val="tx1"/>
                </a:solidFill>
                <a:latin typeface="+mn-lt"/>
                <a:ea typeface="+mn-ea"/>
                <a:cs typeface="+mn-cs"/>
              </a:rPr>
              <a:t>, saying, In the portion of Jezreel shall dogs eat the flesh of Jezebel:  (37)  And the </a:t>
            </a:r>
            <a:r>
              <a:rPr lang="en-US" sz="1200" b="0" i="0" u="none" strike="noStrike" kern="1200" baseline="0" dirty="0" err="1">
                <a:solidFill>
                  <a:schemeClr val="tx1"/>
                </a:solidFill>
                <a:latin typeface="+mn-lt"/>
                <a:ea typeface="+mn-ea"/>
                <a:cs typeface="+mn-cs"/>
              </a:rPr>
              <a:t>carcase</a:t>
            </a:r>
            <a:r>
              <a:rPr lang="en-US" sz="1200" b="0" i="0" u="none" strike="noStrike" kern="1200" baseline="0" dirty="0">
                <a:solidFill>
                  <a:schemeClr val="tx1"/>
                </a:solidFill>
                <a:latin typeface="+mn-lt"/>
                <a:ea typeface="+mn-ea"/>
                <a:cs typeface="+mn-cs"/>
              </a:rPr>
              <a:t> of Jezebel shall be as dung upon the face of the field in the portion of Jezreel; </a:t>
            </a:r>
            <a:r>
              <a:rPr lang="en-US" sz="1200" b="0" i="1" u="none" strike="noStrike" kern="1200" baseline="0" dirty="0">
                <a:solidFill>
                  <a:schemeClr val="tx1"/>
                </a:solidFill>
                <a:latin typeface="+mn-lt"/>
                <a:ea typeface="+mn-ea"/>
                <a:cs typeface="+mn-cs"/>
              </a:rPr>
              <a:t>so</a:t>
            </a:r>
            <a:r>
              <a:rPr lang="en-US" sz="1200" b="0" i="0" u="none" strike="noStrike" kern="1200" baseline="0" dirty="0">
                <a:solidFill>
                  <a:schemeClr val="tx1"/>
                </a:solidFill>
                <a:latin typeface="+mn-lt"/>
                <a:ea typeface="+mn-ea"/>
                <a:cs typeface="+mn-cs"/>
              </a:rPr>
              <a:t> that they shall not say, This </a:t>
            </a:r>
            <a:r>
              <a:rPr lang="en-US" sz="1200" b="0" i="1"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Jezebel.</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EE5B3E-936F-484E-AD0B-94AEBCC8019A}" type="slidenum">
              <a:rPr lang="en-US" smtClean="0"/>
              <a:t>8</a:t>
            </a:fld>
            <a:endParaRPr lang="en-US"/>
          </a:p>
        </p:txBody>
      </p:sp>
    </p:spTree>
    <p:extLst>
      <p:ext uri="{BB962C8B-B14F-4D97-AF65-F5344CB8AC3E}">
        <p14:creationId xmlns:p14="http://schemas.microsoft.com/office/powerpoint/2010/main" val="23881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EDEE5B3E-936F-484E-AD0B-94AEBCC8019A}" type="slidenum">
              <a:rPr lang="en-US" smtClean="0"/>
              <a:t>9</a:t>
            </a:fld>
            <a:endParaRPr lang="en-US"/>
          </a:p>
        </p:txBody>
      </p:sp>
    </p:spTree>
    <p:extLst>
      <p:ext uri="{BB962C8B-B14F-4D97-AF65-F5344CB8AC3E}">
        <p14:creationId xmlns:p14="http://schemas.microsoft.com/office/powerpoint/2010/main" val="78513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5CA9-DD0A-43A1-8D7F-FBB36D256AE1}"/>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3A5E042B-55CD-45A8-967C-23EA59976353}"/>
              </a:ext>
            </a:extLst>
          </p:cNvPr>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2D146F6-6FB8-4FFE-9D3D-27945220B40F}"/>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27F65727-44FF-4DA9-9B6F-70FD45C79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67908-D932-45FB-9C3B-1CDF0C9BE7CA}"/>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300566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FB70-54C0-451A-8F63-695DC5762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CD07F-8000-4CED-B0B1-7C80800D5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5DFDD-091D-4174-B7A9-4AF40B9E3791}"/>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57B9FD31-BD7D-4E29-807E-E43375A0D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6E2FC-B7DB-4372-A4D0-E15C4541B3CA}"/>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150493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AA7EA-B32B-43AD-8E30-85EB313AA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6AD36-D556-4982-9A8F-F5E503D4E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70505-9C33-463E-A04B-BF6B236564A5}"/>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2048A890-E5B6-40B1-AC7E-7403946C2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689D-363A-49DD-B32A-F34E8BE92426}"/>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17924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45C6-3308-44CA-BE45-33AB406BD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0B040-71B2-4891-B724-31C1D003F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7D6FF-C7FF-4CD2-9EAC-D85BA61B6E59}"/>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B0DF5BB1-6060-41D5-B39D-30D5E532B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353B8-D156-47D8-89BE-C932C4C5EFEC}"/>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271804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6635-D847-4C42-9F0F-5FDD49CD6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B90EF3-1A27-4131-A7B1-DBCB62254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3D9048-AFDB-4320-8416-C46A04130858}"/>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BDB9980F-BB04-4FCB-A812-B5A54818B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3B273-C5B8-401D-8437-B0D0982C5D8A}"/>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176256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4551-363B-4662-BE5C-B7C95EE71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6D220-93A0-405C-A77A-33CF8AE94A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F2493-F481-4E9B-A615-9490829C3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5E2D4B-286A-45E1-B784-586B5E3EB94B}"/>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6" name="Footer Placeholder 5">
            <a:extLst>
              <a:ext uri="{FF2B5EF4-FFF2-40B4-BE49-F238E27FC236}">
                <a16:creationId xmlns:a16="http://schemas.microsoft.com/office/drawing/2014/main" id="{261B5243-4C71-4B32-8484-4FD4CB9F9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42850-8A57-4DCC-91EB-29AA699220B6}"/>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78375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5DD3-10C9-4BD9-A758-3B7A602E0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E67D2-F857-4A3A-87BA-5DEAED444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B4E08-38B0-44C6-9FE1-F353FE8C2F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84618-1C23-4124-9E49-A1D2DB98E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75C06C-C686-41AD-A98B-F28D99FC7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1CD0BD-851A-422E-9142-A5B1786E32F1}"/>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8" name="Footer Placeholder 7">
            <a:extLst>
              <a:ext uri="{FF2B5EF4-FFF2-40B4-BE49-F238E27FC236}">
                <a16:creationId xmlns:a16="http://schemas.microsoft.com/office/drawing/2014/main" id="{CE5C1AF7-52F1-4D25-B8AE-EC0AD7DAC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FE3F61-B3DA-4A0A-BF6B-D4805B9D2BDD}"/>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135331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6CCF-9C99-4AB7-A088-289A0551F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4FC067-FF7C-41C2-A51D-B172FBC4D69F}"/>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4" name="Footer Placeholder 3">
            <a:extLst>
              <a:ext uri="{FF2B5EF4-FFF2-40B4-BE49-F238E27FC236}">
                <a16:creationId xmlns:a16="http://schemas.microsoft.com/office/drawing/2014/main" id="{F6640E5A-BC2A-4620-9D03-6818F1390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10BC5-5D57-4096-8D16-B6EEE1338F46}"/>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211845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E274-D692-454C-85F6-6157933CFCE3}"/>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3" name="Footer Placeholder 2">
            <a:extLst>
              <a:ext uri="{FF2B5EF4-FFF2-40B4-BE49-F238E27FC236}">
                <a16:creationId xmlns:a16="http://schemas.microsoft.com/office/drawing/2014/main" id="{373BF68A-09EC-4405-964C-4425C1AD8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20E9E-1073-4FBC-A125-E40577AFEC3C}"/>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200871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D277-CABD-4B4B-A028-4E8397266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A4C88B-1667-4963-8CE9-B53074DAB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25C46-4774-4982-8256-CD6B09805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43BA4-6B85-4601-BF37-443CB39F3424}"/>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6" name="Footer Placeholder 5">
            <a:extLst>
              <a:ext uri="{FF2B5EF4-FFF2-40B4-BE49-F238E27FC236}">
                <a16:creationId xmlns:a16="http://schemas.microsoft.com/office/drawing/2014/main" id="{2948A533-5B13-4527-B1A4-CA7754C6F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15C4F-DB2D-40CC-AFFF-7197461332C2}"/>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380586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8B78-622A-4C10-84B5-2516F2357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BF5549-ED32-49A2-BA9F-C99FD6517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8F2DA-740C-487C-82F3-40D0EA875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6655D-1930-4B08-AFCB-C1686F01E326}"/>
              </a:ext>
            </a:extLst>
          </p:cNvPr>
          <p:cNvSpPr>
            <a:spLocks noGrp="1"/>
          </p:cNvSpPr>
          <p:nvPr>
            <p:ph type="dt" sz="half" idx="10"/>
          </p:nvPr>
        </p:nvSpPr>
        <p:spPr/>
        <p:txBody>
          <a:bodyPr/>
          <a:lstStyle/>
          <a:p>
            <a:fld id="{870A4E11-EDB3-40E0-8EB8-3456B75BFA40}" type="datetimeFigureOut">
              <a:rPr lang="en-US" smtClean="0"/>
              <a:t>11/23/2020</a:t>
            </a:fld>
            <a:endParaRPr lang="en-US"/>
          </a:p>
        </p:txBody>
      </p:sp>
      <p:sp>
        <p:nvSpPr>
          <p:cNvPr id="6" name="Footer Placeholder 5">
            <a:extLst>
              <a:ext uri="{FF2B5EF4-FFF2-40B4-BE49-F238E27FC236}">
                <a16:creationId xmlns:a16="http://schemas.microsoft.com/office/drawing/2014/main" id="{231C693A-1AFD-4AED-955D-92FD19D01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244DC-EDD6-4B4D-A87C-33FABF900834}"/>
              </a:ext>
            </a:extLst>
          </p:cNvPr>
          <p:cNvSpPr>
            <a:spLocks noGrp="1"/>
          </p:cNvSpPr>
          <p:nvPr>
            <p:ph type="sldNum" sz="quarter" idx="12"/>
          </p:nvPr>
        </p:nvSpPr>
        <p:spPr/>
        <p:txBody>
          <a:bodyPr/>
          <a:lstStyle/>
          <a:p>
            <a:fld id="{D66B3D63-4288-4BB5-B5D2-A99F844C3F5D}" type="slidenum">
              <a:rPr lang="en-US" smtClean="0"/>
              <a:t>‹#›</a:t>
            </a:fld>
            <a:endParaRPr lang="en-US"/>
          </a:p>
        </p:txBody>
      </p:sp>
    </p:spTree>
    <p:extLst>
      <p:ext uri="{BB962C8B-B14F-4D97-AF65-F5344CB8AC3E}">
        <p14:creationId xmlns:p14="http://schemas.microsoft.com/office/powerpoint/2010/main" val="344864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5EA84-D74F-447C-9503-950BCDAC0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1E2490-36AA-4A2D-B47E-94B2857F9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EB3340-8DD9-4ECB-BE4A-E781028AC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4E11-EDB3-40E0-8EB8-3456B75BFA40}" type="datetimeFigureOut">
              <a:rPr lang="en-US" smtClean="0"/>
              <a:t>11/23/2020</a:t>
            </a:fld>
            <a:endParaRPr lang="en-US"/>
          </a:p>
        </p:txBody>
      </p:sp>
      <p:sp>
        <p:nvSpPr>
          <p:cNvPr id="5" name="Footer Placeholder 4">
            <a:extLst>
              <a:ext uri="{FF2B5EF4-FFF2-40B4-BE49-F238E27FC236}">
                <a16:creationId xmlns:a16="http://schemas.microsoft.com/office/drawing/2014/main" id="{D7ED6B77-2921-4DED-9AD4-DF8D81C8C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959A78-52FB-4336-85BF-5C7B02945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B3D63-4288-4BB5-B5D2-A99F844C3F5D}" type="slidenum">
              <a:rPr lang="en-US" smtClean="0"/>
              <a:t>‹#›</a:t>
            </a:fld>
            <a:endParaRPr lang="en-US"/>
          </a:p>
        </p:txBody>
      </p:sp>
    </p:spTree>
    <p:extLst>
      <p:ext uri="{BB962C8B-B14F-4D97-AF65-F5344CB8AC3E}">
        <p14:creationId xmlns:p14="http://schemas.microsoft.com/office/powerpoint/2010/main" val="23190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F827-6A00-483C-83C7-1BF301FDDDA3}"/>
              </a:ext>
            </a:extLst>
          </p:cNvPr>
          <p:cNvSpPr>
            <a:spLocks noGrp="1"/>
          </p:cNvSpPr>
          <p:nvPr>
            <p:ph type="ctrTitle"/>
          </p:nvPr>
        </p:nvSpPr>
        <p:spPr>
          <a:xfrm>
            <a:off x="2808515" y="5089012"/>
            <a:ext cx="5133702" cy="1264588"/>
          </a:xfrm>
        </p:spPr>
        <p:txBody>
          <a:bodyPr anchor="ctr">
            <a:normAutofit/>
          </a:bodyPr>
          <a:lstStyle/>
          <a:p>
            <a:pPr algn="r"/>
            <a:r>
              <a:rPr lang="en-US" dirty="0"/>
              <a:t>Tres  </a:t>
            </a:r>
            <a:r>
              <a:rPr lang="en-US" dirty="0" err="1"/>
              <a:t>Mujeres</a:t>
            </a:r>
            <a:endParaRPr lang="en-US" dirty="0"/>
          </a:p>
        </p:txBody>
      </p:sp>
      <p:pic>
        <p:nvPicPr>
          <p:cNvPr id="3074" name="Picture 2" descr="Image result for three old women">
            <a:extLst>
              <a:ext uri="{FF2B5EF4-FFF2-40B4-BE49-F238E27FC236}">
                <a16:creationId xmlns:a16="http://schemas.microsoft.com/office/drawing/2014/main" id="{2C565AEB-2544-4786-9935-1DDC9DB6F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238"/>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4938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EAF2330E-C2E7-46C1-8FC8-7DCB969021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75" b="4689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C6095-4574-423E-A10C-D0D932017890}"/>
              </a:ext>
            </a:extLst>
          </p:cNvPr>
          <p:cNvSpPr>
            <a:spLocks noGrp="1"/>
          </p:cNvSpPr>
          <p:nvPr>
            <p:ph type="title"/>
          </p:nvPr>
        </p:nvSpPr>
        <p:spPr>
          <a:xfrm>
            <a:off x="523875" y="5317240"/>
            <a:ext cx="11210925" cy="744836"/>
          </a:xfrm>
        </p:spPr>
        <p:txBody>
          <a:bodyPr>
            <a:normAutofit/>
          </a:bodyPr>
          <a:lstStyle/>
          <a:p>
            <a:pPr algn="ctr"/>
            <a:r>
              <a:rPr lang="es-MX" dirty="0">
                <a:solidFill>
                  <a:schemeClr val="tx1">
                    <a:lumMod val="85000"/>
                    <a:lumOff val="15000"/>
                  </a:schemeClr>
                </a:solidFill>
              </a:rPr>
              <a:t>¿Cuál debería ser?</a:t>
            </a:r>
            <a:endParaRPr lang="en-US"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2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EC9DF6-0454-4E73-A058-FC8BBB3A2760}"/>
              </a:ext>
            </a:extLst>
          </p:cNvPr>
          <p:cNvSpPr>
            <a:spLocks noGrp="1"/>
          </p:cNvSpPr>
          <p:nvPr>
            <p:ph type="title"/>
          </p:nvPr>
        </p:nvSpPr>
        <p:spPr>
          <a:xfrm>
            <a:off x="6561094" y="3118032"/>
            <a:ext cx="5341075" cy="1401448"/>
          </a:xfrm>
        </p:spPr>
        <p:txBody>
          <a:bodyPr vert="horz" lIns="91440" tIns="45720" rIns="91440" bIns="45720" rtlCol="0" anchor="t">
            <a:normAutofit fontScale="90000"/>
          </a:bodyPr>
          <a:lstStyle/>
          <a:p>
            <a:pPr algn="ctr"/>
            <a:r>
              <a:rPr lang="es-ES" sz="4100" dirty="0">
                <a:solidFill>
                  <a:srgbClr val="000000"/>
                </a:solidFill>
                <a:latin typeface="+mj-lt"/>
              </a:rPr>
              <a:t>Ha sido una semana difícil </a:t>
            </a:r>
            <a:br>
              <a:rPr lang="es-ES" sz="4100" dirty="0">
                <a:solidFill>
                  <a:srgbClr val="000000"/>
                </a:solidFill>
                <a:latin typeface="+mj-lt"/>
              </a:rPr>
            </a:br>
            <a:r>
              <a:rPr lang="es-ES" sz="4100" dirty="0">
                <a:solidFill>
                  <a:srgbClr val="000000"/>
                </a:solidFill>
                <a:latin typeface="+mj-lt"/>
              </a:rPr>
              <a:t>Jane Curry</a:t>
            </a:r>
            <a:endParaRPr lang="en-US" sz="4100" dirty="0">
              <a:solidFill>
                <a:srgbClr val="000000"/>
              </a:solidFill>
              <a:latin typeface="+mj-lt"/>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Jane Curry">
            <a:extLst>
              <a:ext uri="{FF2B5EF4-FFF2-40B4-BE49-F238E27FC236}">
                <a16:creationId xmlns:a16="http://schemas.microsoft.com/office/drawing/2014/main" id="{B282D8D7-0561-4335-9B4F-F03259CDF55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5825" r="7274"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6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bituary of Mary C. Walker">
            <a:extLst>
              <a:ext uri="{FF2B5EF4-FFF2-40B4-BE49-F238E27FC236}">
                <a16:creationId xmlns:a16="http://schemas.microsoft.com/office/drawing/2014/main" id="{992B7E30-DC17-4AED-9369-AD0BB9BC95B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1458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EC9DF6-0454-4E73-A058-FC8BBB3A2760}"/>
              </a:ext>
            </a:extLst>
          </p:cNvPr>
          <p:cNvSpPr>
            <a:spLocks noGrp="1"/>
          </p:cNvSpPr>
          <p:nvPr>
            <p:ph type="title"/>
          </p:nvPr>
        </p:nvSpPr>
        <p:spPr>
          <a:xfrm>
            <a:off x="6422748" y="2606703"/>
            <a:ext cx="5563843" cy="1644592"/>
          </a:xfrm>
        </p:spPr>
        <p:txBody>
          <a:bodyPr vert="horz" lIns="91440" tIns="45720" rIns="91440" bIns="45720" rtlCol="0" anchor="t">
            <a:normAutofit/>
          </a:bodyPr>
          <a:lstStyle/>
          <a:p>
            <a:pPr algn="ctr"/>
            <a:r>
              <a:rPr lang="es-ES" sz="4100" dirty="0">
                <a:solidFill>
                  <a:srgbClr val="000000"/>
                </a:solidFill>
                <a:latin typeface="+mj-lt"/>
              </a:rPr>
              <a:t>Ha sido una semana difícil Mary Walker</a:t>
            </a:r>
            <a:endParaRPr lang="en-US" sz="4100" dirty="0">
              <a:solidFill>
                <a:srgbClr val="000000"/>
              </a:solidFill>
              <a:latin typeface="+mj-lt"/>
            </a:endParaRPr>
          </a:p>
        </p:txBody>
      </p:sp>
    </p:spTree>
    <p:extLst>
      <p:ext uri="{BB962C8B-B14F-4D97-AF65-F5344CB8AC3E}">
        <p14:creationId xmlns:p14="http://schemas.microsoft.com/office/powerpoint/2010/main" val="40155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EC9DF6-0454-4E73-A058-FC8BBB3A2760}"/>
              </a:ext>
            </a:extLst>
          </p:cNvPr>
          <p:cNvSpPr>
            <a:spLocks noGrp="1"/>
          </p:cNvSpPr>
          <p:nvPr>
            <p:ph type="title"/>
          </p:nvPr>
        </p:nvSpPr>
        <p:spPr>
          <a:xfrm>
            <a:off x="5848654" y="3135547"/>
            <a:ext cx="5666939" cy="1401448"/>
          </a:xfrm>
        </p:spPr>
        <p:txBody>
          <a:bodyPr vert="horz" lIns="91440" tIns="45720" rIns="91440" bIns="45720" rtlCol="0" anchor="t">
            <a:normAutofit/>
          </a:bodyPr>
          <a:lstStyle/>
          <a:p>
            <a:pPr algn="ctr"/>
            <a:r>
              <a:rPr lang="es-ES" sz="4100" dirty="0">
                <a:solidFill>
                  <a:srgbClr val="000000"/>
                </a:solidFill>
                <a:latin typeface="+mj-lt"/>
              </a:rPr>
              <a:t>Ha sido una semana difícil Debbie </a:t>
            </a:r>
            <a:r>
              <a:rPr lang="es-ES" sz="4100" dirty="0" err="1">
                <a:solidFill>
                  <a:srgbClr val="000000"/>
                </a:solidFill>
                <a:latin typeface="+mj-lt"/>
              </a:rPr>
              <a:t>Barkus</a:t>
            </a:r>
            <a:endParaRPr lang="en-US" sz="4100" dirty="0">
              <a:solidFill>
                <a:srgbClr val="000000"/>
              </a:solidFill>
              <a:latin typeface="+mj-lt"/>
            </a:endParaRPr>
          </a:p>
        </p:txBody>
      </p:sp>
      <p:sp>
        <p:nvSpPr>
          <p:cNvPr id="2" name="Oval 1">
            <a:extLst>
              <a:ext uri="{FF2B5EF4-FFF2-40B4-BE49-F238E27FC236}">
                <a16:creationId xmlns:a16="http://schemas.microsoft.com/office/drawing/2014/main" id="{E424B896-E753-42C1-919E-F270EDEB67D3}"/>
              </a:ext>
            </a:extLst>
          </p:cNvPr>
          <p:cNvSpPr/>
          <p:nvPr/>
        </p:nvSpPr>
        <p:spPr>
          <a:xfrm>
            <a:off x="551146" y="707722"/>
            <a:ext cx="4647156" cy="5442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EEFF52-F85A-4849-9B93-C60C7356561F}"/>
              </a:ext>
            </a:extLst>
          </p:cNvPr>
          <p:cNvSpPr/>
          <p:nvPr/>
        </p:nvSpPr>
        <p:spPr>
          <a:xfrm>
            <a:off x="676407" y="2321004"/>
            <a:ext cx="4221270" cy="2215991"/>
          </a:xfrm>
          <a:prstGeom prst="rect">
            <a:avLst/>
          </a:prstGeom>
          <a:noFill/>
        </p:spPr>
        <p:txBody>
          <a:bodyPr wrap="square" lIns="91440" tIns="45720" rIns="91440" bIns="45720">
            <a:spAutoFit/>
          </a:bodyPr>
          <a:lstStyle/>
          <a:p>
            <a:pPr algn="ctr"/>
            <a:r>
              <a:rPr lang="en-US" sz="13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406485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86BD72F-F76A-49EC-9A2D-396D3D2D62A1}"/>
              </a:ext>
            </a:extLst>
          </p:cNvPr>
          <p:cNvSpPr>
            <a:spLocks noGrp="1"/>
          </p:cNvSpPr>
          <p:nvPr>
            <p:ph type="ctrTitle"/>
          </p:nvPr>
        </p:nvSpPr>
        <p:spPr>
          <a:xfrm>
            <a:off x="8869680" y="618681"/>
            <a:ext cx="2837688" cy="4794567"/>
          </a:xfrm>
        </p:spPr>
        <p:txBody>
          <a:bodyPr vert="horz" lIns="91440" tIns="45720" rIns="91440" bIns="45720" rtlCol="0" anchor="ctr">
            <a:normAutofit/>
          </a:bodyPr>
          <a:lstStyle/>
          <a:p>
            <a:r>
              <a:rPr lang="en-US" dirty="0">
                <a:solidFill>
                  <a:srgbClr val="FFFFFF"/>
                </a:solidFill>
                <a:latin typeface="+mj-lt"/>
              </a:rPr>
              <a:t>Tres </a:t>
            </a:r>
            <a:r>
              <a:rPr lang="en-US" dirty="0" err="1">
                <a:solidFill>
                  <a:srgbClr val="FFFFFF"/>
                </a:solidFill>
                <a:latin typeface="+mj-lt"/>
              </a:rPr>
              <a:t>Mujeres</a:t>
            </a:r>
            <a:r>
              <a:rPr lang="en-US" dirty="0">
                <a:solidFill>
                  <a:srgbClr val="FFFFFF"/>
                </a:solidFill>
                <a:latin typeface="+mj-lt"/>
              </a:rPr>
              <a:t> </a:t>
            </a:r>
            <a:r>
              <a:rPr lang="en-US" dirty="0" err="1">
                <a:solidFill>
                  <a:srgbClr val="FFFFFF"/>
                </a:solidFill>
                <a:latin typeface="+mj-lt"/>
              </a:rPr>
              <a:t>en</a:t>
            </a:r>
            <a:r>
              <a:rPr lang="en-US" dirty="0">
                <a:solidFill>
                  <a:srgbClr val="FFFFFF"/>
                </a:solidFill>
                <a:latin typeface="+mj-lt"/>
              </a:rPr>
              <a:t> la Biblia </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lated image">
            <a:extLst>
              <a:ext uri="{FF2B5EF4-FFF2-40B4-BE49-F238E27FC236}">
                <a16:creationId xmlns:a16="http://schemas.microsoft.com/office/drawing/2014/main" id="{78CD5707-FACC-4699-859A-A42B01913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49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7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mary mother of jesus">
            <a:extLst>
              <a:ext uri="{FF2B5EF4-FFF2-40B4-BE49-F238E27FC236}">
                <a16:creationId xmlns:a16="http://schemas.microsoft.com/office/drawing/2014/main" id="{0E30497F-DE20-452D-9CE4-F5A8211D2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 r="9091" b="88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0D5535-70AD-4220-BB39-70F48A215DD0}"/>
              </a:ext>
            </a:extLst>
          </p:cNvPr>
          <p:cNvSpPr>
            <a:spLocks noGrp="1"/>
          </p:cNvSpPr>
          <p:nvPr>
            <p:ph type="title"/>
          </p:nvPr>
        </p:nvSpPr>
        <p:spPr>
          <a:xfrm>
            <a:off x="274329" y="159653"/>
            <a:ext cx="4675358" cy="1043409"/>
          </a:xfrm>
        </p:spPr>
        <p:txBody>
          <a:bodyPr>
            <a:noAutofit/>
          </a:bodyPr>
          <a:lstStyle/>
          <a:p>
            <a:pPr algn="ctr"/>
            <a:r>
              <a:rPr lang="es-MX" sz="4000" dirty="0"/>
              <a:t>María la Madre de Jesús </a:t>
            </a:r>
          </a:p>
        </p:txBody>
      </p:sp>
      <p:sp>
        <p:nvSpPr>
          <p:cNvPr id="3" name="Content Placeholder 2">
            <a:extLst>
              <a:ext uri="{FF2B5EF4-FFF2-40B4-BE49-F238E27FC236}">
                <a16:creationId xmlns:a16="http://schemas.microsoft.com/office/drawing/2014/main" id="{6B838CF6-D72E-4AA6-A50A-97F4A9973F0A}"/>
              </a:ext>
            </a:extLst>
          </p:cNvPr>
          <p:cNvSpPr>
            <a:spLocks noGrp="1"/>
          </p:cNvSpPr>
          <p:nvPr>
            <p:ph idx="1"/>
          </p:nvPr>
        </p:nvSpPr>
        <p:spPr>
          <a:xfrm>
            <a:off x="520242" y="1645920"/>
            <a:ext cx="4062642" cy="3582062"/>
          </a:xfrm>
        </p:spPr>
        <p:txBody>
          <a:bodyPr anchor="t">
            <a:normAutofit fontScale="85000" lnSpcReduction="20000"/>
          </a:bodyPr>
          <a:lstStyle/>
          <a:p>
            <a:r>
              <a:rPr lang="es-ES" sz="3200" dirty="0"/>
              <a:t>Humilde</a:t>
            </a:r>
          </a:p>
          <a:p>
            <a:r>
              <a:rPr lang="es-ES" sz="3200" dirty="0"/>
              <a:t>Sin miedo</a:t>
            </a:r>
          </a:p>
          <a:p>
            <a:r>
              <a:rPr lang="es-ES" sz="3200" dirty="0"/>
              <a:t>Fiel</a:t>
            </a:r>
          </a:p>
          <a:p>
            <a:r>
              <a:rPr lang="es-ES" sz="3200" dirty="0"/>
              <a:t>Una buena maestra</a:t>
            </a:r>
          </a:p>
          <a:p>
            <a:r>
              <a:rPr lang="es-ES" sz="3200" dirty="0"/>
              <a:t>Feliz</a:t>
            </a:r>
          </a:p>
          <a:p>
            <a:r>
              <a:rPr lang="es-ES" sz="3200" dirty="0"/>
              <a:t>Valiente</a:t>
            </a:r>
          </a:p>
          <a:p>
            <a:r>
              <a:rPr lang="es-ES" sz="3200" dirty="0"/>
              <a:t>Dispuesta a perder</a:t>
            </a:r>
          </a:p>
          <a:p>
            <a:r>
              <a:rPr lang="es-ES" sz="3200" dirty="0"/>
              <a:t>Una madre su mayor privilegio.</a:t>
            </a:r>
            <a:endParaRPr lang="es-MX" sz="3200" dirty="0"/>
          </a:p>
          <a:p>
            <a:endParaRPr lang="es-MX" sz="3200" dirty="0"/>
          </a:p>
        </p:txBody>
      </p:sp>
    </p:spTree>
    <p:extLst>
      <p:ext uri="{BB962C8B-B14F-4D97-AF65-F5344CB8AC3E}">
        <p14:creationId xmlns:p14="http://schemas.microsoft.com/office/powerpoint/2010/main" val="26890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7EA6-EB85-4DA3-A447-6A57F5B1E414}"/>
              </a:ext>
            </a:extLst>
          </p:cNvPr>
          <p:cNvSpPr>
            <a:spLocks noGrp="1"/>
          </p:cNvSpPr>
          <p:nvPr>
            <p:ph type="title"/>
          </p:nvPr>
        </p:nvSpPr>
        <p:spPr>
          <a:xfrm>
            <a:off x="648930" y="139149"/>
            <a:ext cx="3296053" cy="1258578"/>
          </a:xfrm>
        </p:spPr>
        <p:txBody>
          <a:bodyPr>
            <a:normAutofit fontScale="90000"/>
          </a:bodyPr>
          <a:lstStyle/>
          <a:p>
            <a:pPr algn="ctr"/>
            <a:r>
              <a:rPr lang="en-US" dirty="0"/>
              <a:t>Ruth la </a:t>
            </a:r>
            <a:r>
              <a:rPr lang="en-US" dirty="0" err="1"/>
              <a:t>Moabita</a:t>
            </a:r>
            <a:endParaRPr lang="en-US" dirty="0"/>
          </a:p>
        </p:txBody>
      </p:sp>
      <p:sp>
        <p:nvSpPr>
          <p:cNvPr id="3" name="Content Placeholder 2">
            <a:extLst>
              <a:ext uri="{FF2B5EF4-FFF2-40B4-BE49-F238E27FC236}">
                <a16:creationId xmlns:a16="http://schemas.microsoft.com/office/drawing/2014/main" id="{BD7812B1-8B71-4B7C-9046-1EB5112BC645}"/>
              </a:ext>
            </a:extLst>
          </p:cNvPr>
          <p:cNvSpPr>
            <a:spLocks noGrp="1"/>
          </p:cNvSpPr>
          <p:nvPr>
            <p:ph idx="1"/>
          </p:nvPr>
        </p:nvSpPr>
        <p:spPr>
          <a:xfrm>
            <a:off x="298174" y="1815751"/>
            <a:ext cx="4002223" cy="4903101"/>
          </a:xfrm>
        </p:spPr>
        <p:txBody>
          <a:bodyPr>
            <a:normAutofit fontScale="92500" lnSpcReduction="20000"/>
          </a:bodyPr>
          <a:lstStyle/>
          <a:p>
            <a:r>
              <a:rPr lang="es-ES" dirty="0"/>
              <a:t>Viuda</a:t>
            </a:r>
          </a:p>
          <a:p>
            <a:r>
              <a:rPr lang="es-ES" dirty="0"/>
              <a:t>Sin hijos</a:t>
            </a:r>
          </a:p>
          <a:p>
            <a:r>
              <a:rPr lang="es-ES" dirty="0"/>
              <a:t>Una forastera</a:t>
            </a:r>
          </a:p>
          <a:p>
            <a:r>
              <a:rPr lang="es-ES" dirty="0"/>
              <a:t>Leal en el amor</a:t>
            </a:r>
          </a:p>
          <a:p>
            <a:r>
              <a:rPr lang="es-ES" dirty="0"/>
              <a:t>Compartiendo las penurias y bendiciones de la vida</a:t>
            </a:r>
          </a:p>
          <a:p>
            <a:r>
              <a:rPr lang="es-ES" dirty="0"/>
              <a:t>Diligente en el trabajo</a:t>
            </a:r>
          </a:p>
          <a:p>
            <a:r>
              <a:rPr lang="es-ES" dirty="0"/>
              <a:t>No tengo miedo de ser pobre</a:t>
            </a:r>
          </a:p>
          <a:p>
            <a:r>
              <a:rPr lang="es-ES" dirty="0"/>
              <a:t>Bendecida en el matrimonio y en el linaje del Señor</a:t>
            </a:r>
            <a:endParaRPr lang="en-US" sz="2000" dirty="0"/>
          </a:p>
        </p:txBody>
      </p:sp>
      <p:pic>
        <p:nvPicPr>
          <p:cNvPr id="7170" name="Picture 2" descr="Image result for three bible women women">
            <a:extLst>
              <a:ext uri="{FF2B5EF4-FFF2-40B4-BE49-F238E27FC236}">
                <a16:creationId xmlns:a16="http://schemas.microsoft.com/office/drawing/2014/main" id="{D983EBC6-1395-485D-9932-5C49A8007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10" r="16210"/>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12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5ADDCC-7607-45AF-BE01-E0D10D92335F}"/>
              </a:ext>
            </a:extLst>
          </p:cNvPr>
          <p:cNvSpPr>
            <a:spLocks noGrp="1"/>
          </p:cNvSpPr>
          <p:nvPr>
            <p:ph type="title"/>
          </p:nvPr>
        </p:nvSpPr>
        <p:spPr>
          <a:xfrm>
            <a:off x="524256" y="4767072"/>
            <a:ext cx="6594189" cy="1625210"/>
          </a:xfrm>
        </p:spPr>
        <p:txBody>
          <a:bodyPr>
            <a:normAutofit/>
          </a:bodyPr>
          <a:lstStyle/>
          <a:p>
            <a:pPr algn="r"/>
            <a:r>
              <a:rPr lang="en-US" dirty="0" err="1">
                <a:solidFill>
                  <a:srgbClr val="FFFFFF"/>
                </a:solidFill>
              </a:rPr>
              <a:t>Jezabel</a:t>
            </a:r>
            <a:endParaRPr lang="en-US" dirty="0">
              <a:solidFill>
                <a:srgbClr val="FFFFFF"/>
              </a:solidFill>
            </a:endParaRPr>
          </a:p>
        </p:txBody>
      </p:sp>
      <p:pic>
        <p:nvPicPr>
          <p:cNvPr id="8196" name="Picture 4" descr="Image result for jezebel">
            <a:extLst>
              <a:ext uri="{FF2B5EF4-FFF2-40B4-BE49-F238E27FC236}">
                <a16:creationId xmlns:a16="http://schemas.microsoft.com/office/drawing/2014/main" id="{BE6EE14E-9C35-48A8-A1ED-72541DBBA5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71" r="1" b="1187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87B540-AC01-48CB-A837-225097FF774A}"/>
              </a:ext>
            </a:extLst>
          </p:cNvPr>
          <p:cNvSpPr>
            <a:spLocks noGrp="1"/>
          </p:cNvSpPr>
          <p:nvPr>
            <p:ph idx="1"/>
          </p:nvPr>
        </p:nvSpPr>
        <p:spPr>
          <a:xfrm>
            <a:off x="7811589" y="321732"/>
            <a:ext cx="3642469" cy="6214533"/>
          </a:xfrm>
        </p:spPr>
        <p:txBody>
          <a:bodyPr anchor="ctr">
            <a:normAutofit fontScale="92500"/>
          </a:bodyPr>
          <a:lstStyle/>
          <a:p>
            <a:r>
              <a:rPr lang="es-ES" dirty="0">
                <a:solidFill>
                  <a:srgbClr val="FFFFFF"/>
                </a:solidFill>
              </a:rPr>
              <a:t>Adoradora de Dioses falsos.</a:t>
            </a:r>
          </a:p>
          <a:p>
            <a:r>
              <a:rPr lang="es-ES" dirty="0">
                <a:solidFill>
                  <a:srgbClr val="FFFFFF"/>
                </a:solidFill>
              </a:rPr>
              <a:t>Se opuso a todos y todo lo que no aceptó a sus dioses.</a:t>
            </a:r>
          </a:p>
          <a:p>
            <a:r>
              <a:rPr lang="es-ES" dirty="0">
                <a:solidFill>
                  <a:srgbClr val="FFFFFF"/>
                </a:solidFill>
              </a:rPr>
              <a:t>Manipuló a su marido.</a:t>
            </a:r>
          </a:p>
          <a:p>
            <a:r>
              <a:rPr lang="es-ES" dirty="0">
                <a:solidFill>
                  <a:srgbClr val="FFFFFF"/>
                </a:solidFill>
              </a:rPr>
              <a:t>Complació sus fantasías.</a:t>
            </a:r>
          </a:p>
          <a:p>
            <a:r>
              <a:rPr lang="es-ES" dirty="0">
                <a:solidFill>
                  <a:srgbClr val="FFFFFF"/>
                </a:solidFill>
              </a:rPr>
              <a:t>Identificada como una ramera.</a:t>
            </a:r>
          </a:p>
          <a:p>
            <a:r>
              <a:rPr lang="es-ES" dirty="0">
                <a:solidFill>
                  <a:srgbClr val="FFFFFF"/>
                </a:solidFill>
              </a:rPr>
              <a:t>Trata de seducir a </a:t>
            </a:r>
            <a:r>
              <a:rPr lang="es-ES" dirty="0" err="1">
                <a:solidFill>
                  <a:srgbClr val="FFFFFF"/>
                </a:solidFill>
              </a:rPr>
              <a:t>Jehu</a:t>
            </a:r>
            <a:endParaRPr lang="es-ES" dirty="0">
              <a:solidFill>
                <a:srgbClr val="FFFFFF"/>
              </a:solidFill>
            </a:endParaRPr>
          </a:p>
          <a:p>
            <a:r>
              <a:rPr lang="es-ES" dirty="0">
                <a:solidFill>
                  <a:srgbClr val="FFFFFF"/>
                </a:solidFill>
              </a:rPr>
              <a:t>Maldita por Dios.</a:t>
            </a:r>
          </a:p>
          <a:p>
            <a:r>
              <a:rPr lang="es-ES" dirty="0">
                <a:solidFill>
                  <a:srgbClr val="FFFFFF"/>
                </a:solidFill>
              </a:rPr>
              <a:t>Muere comida por perros.</a:t>
            </a:r>
            <a:endParaRPr lang="en-US" dirty="0">
              <a:solidFill>
                <a:srgbClr val="FFFFFF"/>
              </a:solidFill>
            </a:endParaRPr>
          </a:p>
        </p:txBody>
      </p:sp>
    </p:spTree>
    <p:extLst>
      <p:ext uri="{BB962C8B-B14F-4D97-AF65-F5344CB8AC3E}">
        <p14:creationId xmlns:p14="http://schemas.microsoft.com/office/powerpoint/2010/main" val="8364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Image result for jezebel">
            <a:extLst>
              <a:ext uri="{FF2B5EF4-FFF2-40B4-BE49-F238E27FC236}">
                <a16:creationId xmlns:a16="http://schemas.microsoft.com/office/drawing/2014/main" id="{CEF851FA-CDD3-4791-8388-DBE8B3E756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5" r="23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87E37-3B3D-4592-B7A4-8F3EAF42E757}"/>
              </a:ext>
            </a:extLst>
          </p:cNvPr>
          <p:cNvSpPr>
            <a:spLocks noGrp="1"/>
          </p:cNvSpPr>
          <p:nvPr>
            <p:ph type="title"/>
          </p:nvPr>
        </p:nvSpPr>
        <p:spPr>
          <a:xfrm>
            <a:off x="523875" y="5317240"/>
            <a:ext cx="11210925" cy="744836"/>
          </a:xfrm>
        </p:spPr>
        <p:txBody>
          <a:bodyPr>
            <a:normAutofit fontScale="90000"/>
          </a:bodyPr>
          <a:lstStyle/>
          <a:p>
            <a:pPr algn="ctr"/>
            <a:r>
              <a:rPr lang="es-MX" sz="4800" dirty="0">
                <a:solidFill>
                  <a:schemeClr val="tx1">
                    <a:lumMod val="85000"/>
                    <a:lumOff val="15000"/>
                  </a:schemeClr>
                </a:solidFill>
              </a:rPr>
              <a:t>¿Cuál debería ser?</a:t>
            </a:r>
          </a:p>
        </p:txBody>
      </p:sp>
      <p:cxnSp>
        <p:nvCxnSpPr>
          <p:cNvPr id="9221"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752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3671</Words>
  <Application>Microsoft Office PowerPoint</Application>
  <PresentationFormat>Widescreen</PresentationFormat>
  <Paragraphs>64</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Tres  Mujeres</vt:lpstr>
      <vt:lpstr>Ha sido una semana difícil  Jane Curry</vt:lpstr>
      <vt:lpstr>Ha sido una semana difícil Mary Walker</vt:lpstr>
      <vt:lpstr>Ha sido una semana difícil Debbie Barkus</vt:lpstr>
      <vt:lpstr>Tres Mujeres en la Biblia </vt:lpstr>
      <vt:lpstr>María la Madre de Jesús </vt:lpstr>
      <vt:lpstr>Ruth la Moabita</vt:lpstr>
      <vt:lpstr>Jezabel</vt:lpstr>
      <vt:lpstr>¿Cuál debería ser?</vt:lpstr>
      <vt:lpstr>¿Cuál debería 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Women</dc:title>
  <dc:creator>John Welch</dc:creator>
  <cp:lastModifiedBy>ANDRES PONG</cp:lastModifiedBy>
  <cp:revision>4</cp:revision>
  <dcterms:created xsi:type="dcterms:W3CDTF">2019-07-20T20:40:55Z</dcterms:created>
  <dcterms:modified xsi:type="dcterms:W3CDTF">2020-11-24T00:28:15Z</dcterms:modified>
</cp:coreProperties>
</file>